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</p:sldIdLst>
  <p:sldSz cx="12192000" cy="6858000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DD0700-DCC6-4B5C-9F4A-B7C89F6813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s-MY"/>
        </a:p>
      </dgm:t>
    </dgm:pt>
    <dgm:pt modelId="{8296EB74-7FAA-4737-8EE2-5BF7802254FE}">
      <dgm:prSet phldrT="[Text]"/>
      <dgm:spPr/>
      <dgm:t>
        <a:bodyPr/>
        <a:lstStyle/>
        <a:p>
          <a:r>
            <a:rPr lang="en-US" dirty="0"/>
            <a:t>Who (source)</a:t>
          </a:r>
          <a:endParaRPr lang="ms-MY" dirty="0"/>
        </a:p>
      </dgm:t>
    </dgm:pt>
    <dgm:pt modelId="{67795057-878E-47BB-8B2B-00C8C9556DE2}" type="parTrans" cxnId="{BE211534-819A-42FF-A1D5-600CDA70F058}">
      <dgm:prSet/>
      <dgm:spPr/>
      <dgm:t>
        <a:bodyPr/>
        <a:lstStyle/>
        <a:p>
          <a:endParaRPr lang="ms-MY"/>
        </a:p>
      </dgm:t>
    </dgm:pt>
    <dgm:pt modelId="{B4EBAA9F-7438-497E-8757-8AA3D43AD8E2}" type="sibTrans" cxnId="{BE211534-819A-42FF-A1D5-600CDA70F058}">
      <dgm:prSet/>
      <dgm:spPr/>
      <dgm:t>
        <a:bodyPr/>
        <a:lstStyle/>
        <a:p>
          <a:endParaRPr lang="ms-MY"/>
        </a:p>
      </dgm:t>
    </dgm:pt>
    <dgm:pt modelId="{5D90B287-B5D6-42BA-95DE-E97F19F1F0F9}">
      <dgm:prSet phldrT="[Text]"/>
      <dgm:spPr/>
      <dgm:t>
        <a:bodyPr/>
        <a:lstStyle/>
        <a:p>
          <a:r>
            <a:rPr lang="en-US" dirty="0"/>
            <a:t>What (Message itself)</a:t>
          </a:r>
          <a:endParaRPr lang="ms-MY" dirty="0"/>
        </a:p>
      </dgm:t>
    </dgm:pt>
    <dgm:pt modelId="{B7237256-9B20-416B-930F-E982B0D3A545}" type="parTrans" cxnId="{62DB3D3F-9E92-4EB8-B747-BB66C1A42AF6}">
      <dgm:prSet/>
      <dgm:spPr/>
      <dgm:t>
        <a:bodyPr/>
        <a:lstStyle/>
        <a:p>
          <a:endParaRPr lang="ms-MY"/>
        </a:p>
      </dgm:t>
    </dgm:pt>
    <dgm:pt modelId="{19457559-4239-4561-8E5A-F75B7B284D1F}" type="sibTrans" cxnId="{62DB3D3F-9E92-4EB8-B747-BB66C1A42AF6}">
      <dgm:prSet/>
      <dgm:spPr/>
      <dgm:t>
        <a:bodyPr/>
        <a:lstStyle/>
        <a:p>
          <a:endParaRPr lang="ms-MY"/>
        </a:p>
      </dgm:t>
    </dgm:pt>
    <dgm:pt modelId="{8125B77F-9BB3-4489-94C1-A62A87752A5C}">
      <dgm:prSet phldrT="[Text]"/>
      <dgm:spPr/>
      <dgm:t>
        <a:bodyPr/>
        <a:lstStyle/>
        <a:p>
          <a:r>
            <a:rPr lang="en-US" dirty="0"/>
            <a:t>Whom (Audience)</a:t>
          </a:r>
          <a:endParaRPr lang="ms-MY" dirty="0"/>
        </a:p>
      </dgm:t>
    </dgm:pt>
    <dgm:pt modelId="{2BE17FAB-5778-4FF5-BFED-1207C526F15B}" type="parTrans" cxnId="{72BF61E0-9713-4E2D-B522-D0287BC66231}">
      <dgm:prSet/>
      <dgm:spPr/>
      <dgm:t>
        <a:bodyPr/>
        <a:lstStyle/>
        <a:p>
          <a:endParaRPr lang="ms-MY"/>
        </a:p>
      </dgm:t>
    </dgm:pt>
    <dgm:pt modelId="{575C2892-510C-4671-9508-0C1225295FC5}" type="sibTrans" cxnId="{72BF61E0-9713-4E2D-B522-D0287BC66231}">
      <dgm:prSet/>
      <dgm:spPr/>
      <dgm:t>
        <a:bodyPr/>
        <a:lstStyle/>
        <a:p>
          <a:endParaRPr lang="ms-MY"/>
        </a:p>
      </dgm:t>
    </dgm:pt>
    <dgm:pt modelId="{F1833C6A-0961-4B19-A4BE-751AB6D6D988}">
      <dgm:prSet phldrT="[Text]"/>
      <dgm:spPr/>
      <dgm:t>
        <a:bodyPr/>
        <a:lstStyle/>
        <a:p>
          <a:r>
            <a:rPr lang="en-US" dirty="0"/>
            <a:t>Effect (Intent)</a:t>
          </a:r>
          <a:endParaRPr lang="ms-MY" dirty="0"/>
        </a:p>
      </dgm:t>
    </dgm:pt>
    <dgm:pt modelId="{CE24BD39-D527-4043-9812-14509EA1FA64}" type="parTrans" cxnId="{219C4BD2-9E60-4A1E-BBAE-599794EB7642}">
      <dgm:prSet/>
      <dgm:spPr/>
      <dgm:t>
        <a:bodyPr/>
        <a:lstStyle/>
        <a:p>
          <a:endParaRPr lang="ms-MY"/>
        </a:p>
      </dgm:t>
    </dgm:pt>
    <dgm:pt modelId="{7C30B39F-F844-4C7A-B27C-711879C379E3}" type="sibTrans" cxnId="{219C4BD2-9E60-4A1E-BBAE-599794EB7642}">
      <dgm:prSet/>
      <dgm:spPr/>
      <dgm:t>
        <a:bodyPr/>
        <a:lstStyle/>
        <a:p>
          <a:endParaRPr lang="ms-MY"/>
        </a:p>
      </dgm:t>
    </dgm:pt>
    <dgm:pt modelId="{1B6B97BF-F782-489A-B7B1-95CC331442C8}">
      <dgm:prSet phldrT="[Text]"/>
      <dgm:spPr/>
      <dgm:t>
        <a:bodyPr/>
        <a:lstStyle/>
        <a:p>
          <a:r>
            <a:rPr lang="en-US" dirty="0"/>
            <a:t>Medium (Actual delivery method)</a:t>
          </a:r>
          <a:endParaRPr lang="ms-MY" dirty="0"/>
        </a:p>
      </dgm:t>
    </dgm:pt>
    <dgm:pt modelId="{CB600F0A-7603-4C18-B3F8-F6F1456EF9C8}" type="parTrans" cxnId="{482088CC-8BC0-4E67-92FE-68AD8256F188}">
      <dgm:prSet/>
      <dgm:spPr/>
      <dgm:t>
        <a:bodyPr/>
        <a:lstStyle/>
        <a:p>
          <a:endParaRPr lang="ms-MY"/>
        </a:p>
      </dgm:t>
    </dgm:pt>
    <dgm:pt modelId="{C46F88F2-31BD-4113-B84C-925BE22AEAB9}" type="sibTrans" cxnId="{482088CC-8BC0-4E67-92FE-68AD8256F188}">
      <dgm:prSet/>
      <dgm:spPr/>
      <dgm:t>
        <a:bodyPr/>
        <a:lstStyle/>
        <a:p>
          <a:endParaRPr lang="ms-MY"/>
        </a:p>
      </dgm:t>
    </dgm:pt>
    <dgm:pt modelId="{0B7C6FD5-427F-4085-8D87-6AEB8C71A705}" type="pres">
      <dgm:prSet presAssocID="{1ADD0700-DCC6-4B5C-9F4A-B7C89F6813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9C7CA0-3AE9-4043-8C48-C47B0E492722}" type="pres">
      <dgm:prSet presAssocID="{8296EB74-7FAA-4737-8EE2-5BF7802254F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61BA7-B7FD-406F-8F5A-E25655C030C2}" type="pres">
      <dgm:prSet presAssocID="{B4EBAA9F-7438-497E-8757-8AA3D43AD8E2}" presName="sibTrans" presStyleCnt="0"/>
      <dgm:spPr/>
    </dgm:pt>
    <dgm:pt modelId="{611DECEF-4E74-4BFE-B2FA-6A1DD339E451}" type="pres">
      <dgm:prSet presAssocID="{5D90B287-B5D6-42BA-95DE-E97F19F1F0F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17522-BDB6-4A00-9B70-0A218CF46849}" type="pres">
      <dgm:prSet presAssocID="{19457559-4239-4561-8E5A-F75B7B284D1F}" presName="sibTrans" presStyleCnt="0"/>
      <dgm:spPr/>
    </dgm:pt>
    <dgm:pt modelId="{B019EEFD-15D7-4089-8DCA-2B581EF1AB22}" type="pres">
      <dgm:prSet presAssocID="{8125B77F-9BB3-4489-94C1-A62A87752A5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60442-BEE2-4056-A1C8-6B1F4A8110F8}" type="pres">
      <dgm:prSet presAssocID="{575C2892-510C-4671-9508-0C1225295FC5}" presName="sibTrans" presStyleCnt="0"/>
      <dgm:spPr/>
    </dgm:pt>
    <dgm:pt modelId="{F87D4095-B2CE-406E-A692-9B3D9B917EF2}" type="pres">
      <dgm:prSet presAssocID="{F1833C6A-0961-4B19-A4BE-751AB6D6D98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25B55-0CF7-49FF-9F38-4448E148288A}" type="pres">
      <dgm:prSet presAssocID="{7C30B39F-F844-4C7A-B27C-711879C379E3}" presName="sibTrans" presStyleCnt="0"/>
      <dgm:spPr/>
    </dgm:pt>
    <dgm:pt modelId="{FD0099F1-7D5F-4BAB-9815-958C7D28001A}" type="pres">
      <dgm:prSet presAssocID="{1B6B97BF-F782-489A-B7B1-95CC331442C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2088CC-8BC0-4E67-92FE-68AD8256F188}" srcId="{1ADD0700-DCC6-4B5C-9F4A-B7C89F68131E}" destId="{1B6B97BF-F782-489A-B7B1-95CC331442C8}" srcOrd="4" destOrd="0" parTransId="{CB600F0A-7603-4C18-B3F8-F6F1456EF9C8}" sibTransId="{C46F88F2-31BD-4113-B84C-925BE22AEAB9}"/>
    <dgm:cxn modelId="{A734B31D-C259-4300-A51C-B59E2B0C50F9}" type="presOf" srcId="{F1833C6A-0961-4B19-A4BE-751AB6D6D988}" destId="{F87D4095-B2CE-406E-A692-9B3D9B917EF2}" srcOrd="0" destOrd="0" presId="urn:microsoft.com/office/officeart/2005/8/layout/default"/>
    <dgm:cxn modelId="{98DBE36F-9931-456B-B302-78B9A00FE4B1}" type="presOf" srcId="{5D90B287-B5D6-42BA-95DE-E97F19F1F0F9}" destId="{611DECEF-4E74-4BFE-B2FA-6A1DD339E451}" srcOrd="0" destOrd="0" presId="urn:microsoft.com/office/officeart/2005/8/layout/default"/>
    <dgm:cxn modelId="{72BF61E0-9713-4E2D-B522-D0287BC66231}" srcId="{1ADD0700-DCC6-4B5C-9F4A-B7C89F68131E}" destId="{8125B77F-9BB3-4489-94C1-A62A87752A5C}" srcOrd="2" destOrd="0" parTransId="{2BE17FAB-5778-4FF5-BFED-1207C526F15B}" sibTransId="{575C2892-510C-4671-9508-0C1225295FC5}"/>
    <dgm:cxn modelId="{EF295C0B-4033-4D2D-A928-7253C8943B8B}" type="presOf" srcId="{8296EB74-7FAA-4737-8EE2-5BF7802254FE}" destId="{499C7CA0-3AE9-4043-8C48-C47B0E492722}" srcOrd="0" destOrd="0" presId="urn:microsoft.com/office/officeart/2005/8/layout/default"/>
    <dgm:cxn modelId="{39B49E7B-F2A7-4170-991F-2BE3638BF6B8}" type="presOf" srcId="{1ADD0700-DCC6-4B5C-9F4A-B7C89F68131E}" destId="{0B7C6FD5-427F-4085-8D87-6AEB8C71A705}" srcOrd="0" destOrd="0" presId="urn:microsoft.com/office/officeart/2005/8/layout/default"/>
    <dgm:cxn modelId="{5061327E-5E91-4896-A4D6-68595A7F0653}" type="presOf" srcId="{8125B77F-9BB3-4489-94C1-A62A87752A5C}" destId="{B019EEFD-15D7-4089-8DCA-2B581EF1AB22}" srcOrd="0" destOrd="0" presId="urn:microsoft.com/office/officeart/2005/8/layout/default"/>
    <dgm:cxn modelId="{62DB3D3F-9E92-4EB8-B747-BB66C1A42AF6}" srcId="{1ADD0700-DCC6-4B5C-9F4A-B7C89F68131E}" destId="{5D90B287-B5D6-42BA-95DE-E97F19F1F0F9}" srcOrd="1" destOrd="0" parTransId="{B7237256-9B20-416B-930F-E982B0D3A545}" sibTransId="{19457559-4239-4561-8E5A-F75B7B284D1F}"/>
    <dgm:cxn modelId="{219C4BD2-9E60-4A1E-BBAE-599794EB7642}" srcId="{1ADD0700-DCC6-4B5C-9F4A-B7C89F68131E}" destId="{F1833C6A-0961-4B19-A4BE-751AB6D6D988}" srcOrd="3" destOrd="0" parTransId="{CE24BD39-D527-4043-9812-14509EA1FA64}" sibTransId="{7C30B39F-F844-4C7A-B27C-711879C379E3}"/>
    <dgm:cxn modelId="{A511845E-4D01-4EF7-86AF-A99094F9F584}" type="presOf" srcId="{1B6B97BF-F782-489A-B7B1-95CC331442C8}" destId="{FD0099F1-7D5F-4BAB-9815-958C7D28001A}" srcOrd="0" destOrd="0" presId="urn:microsoft.com/office/officeart/2005/8/layout/default"/>
    <dgm:cxn modelId="{BE211534-819A-42FF-A1D5-600CDA70F058}" srcId="{1ADD0700-DCC6-4B5C-9F4A-B7C89F68131E}" destId="{8296EB74-7FAA-4737-8EE2-5BF7802254FE}" srcOrd="0" destOrd="0" parTransId="{67795057-878E-47BB-8B2B-00C8C9556DE2}" sibTransId="{B4EBAA9F-7438-497E-8757-8AA3D43AD8E2}"/>
    <dgm:cxn modelId="{373C36F0-5FBD-431D-8575-8E996AD6FF3E}" type="presParOf" srcId="{0B7C6FD5-427F-4085-8D87-6AEB8C71A705}" destId="{499C7CA0-3AE9-4043-8C48-C47B0E492722}" srcOrd="0" destOrd="0" presId="urn:microsoft.com/office/officeart/2005/8/layout/default"/>
    <dgm:cxn modelId="{C48AB9FA-A2CC-486A-9785-D60D89A16596}" type="presParOf" srcId="{0B7C6FD5-427F-4085-8D87-6AEB8C71A705}" destId="{B9561BA7-B7FD-406F-8F5A-E25655C030C2}" srcOrd="1" destOrd="0" presId="urn:microsoft.com/office/officeart/2005/8/layout/default"/>
    <dgm:cxn modelId="{5C365B91-923A-44D2-B80B-8A1DD8C57A8D}" type="presParOf" srcId="{0B7C6FD5-427F-4085-8D87-6AEB8C71A705}" destId="{611DECEF-4E74-4BFE-B2FA-6A1DD339E451}" srcOrd="2" destOrd="0" presId="urn:microsoft.com/office/officeart/2005/8/layout/default"/>
    <dgm:cxn modelId="{75337579-C0CC-469B-BA9F-8462194F5E8D}" type="presParOf" srcId="{0B7C6FD5-427F-4085-8D87-6AEB8C71A705}" destId="{69217522-BDB6-4A00-9B70-0A218CF46849}" srcOrd="3" destOrd="0" presId="urn:microsoft.com/office/officeart/2005/8/layout/default"/>
    <dgm:cxn modelId="{C87EC230-C7E9-4111-B175-7B7DE21C9FF6}" type="presParOf" srcId="{0B7C6FD5-427F-4085-8D87-6AEB8C71A705}" destId="{B019EEFD-15D7-4089-8DCA-2B581EF1AB22}" srcOrd="4" destOrd="0" presId="urn:microsoft.com/office/officeart/2005/8/layout/default"/>
    <dgm:cxn modelId="{3E749DE8-D23C-4113-8A10-8EFEBE3C2EEC}" type="presParOf" srcId="{0B7C6FD5-427F-4085-8D87-6AEB8C71A705}" destId="{71060442-BEE2-4056-A1C8-6B1F4A8110F8}" srcOrd="5" destOrd="0" presId="urn:microsoft.com/office/officeart/2005/8/layout/default"/>
    <dgm:cxn modelId="{788A4373-4635-48F7-A2D5-5567B8AD3642}" type="presParOf" srcId="{0B7C6FD5-427F-4085-8D87-6AEB8C71A705}" destId="{F87D4095-B2CE-406E-A692-9B3D9B917EF2}" srcOrd="6" destOrd="0" presId="urn:microsoft.com/office/officeart/2005/8/layout/default"/>
    <dgm:cxn modelId="{6B553A51-5994-4088-B8B2-467FEF7ED611}" type="presParOf" srcId="{0B7C6FD5-427F-4085-8D87-6AEB8C71A705}" destId="{3A425B55-0CF7-49FF-9F38-4448E148288A}" srcOrd="7" destOrd="0" presId="urn:microsoft.com/office/officeart/2005/8/layout/default"/>
    <dgm:cxn modelId="{3603F306-6E99-4456-9E76-E2975FE70C8B}" type="presParOf" srcId="{0B7C6FD5-427F-4085-8D87-6AEB8C71A705}" destId="{FD0099F1-7D5F-4BAB-9815-958C7D28001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C7CA0-3AE9-4043-8C48-C47B0E492722}">
      <dsp:nvSpPr>
        <dsp:cNvPr id="0" name=""/>
        <dsp:cNvSpPr/>
      </dsp:nvSpPr>
      <dsp:spPr>
        <a:xfrm>
          <a:off x="0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Who (source)</a:t>
          </a:r>
          <a:endParaRPr lang="ms-MY" sz="2700" kern="1200" dirty="0"/>
        </a:p>
      </dsp:txBody>
      <dsp:txXfrm>
        <a:off x="0" y="194592"/>
        <a:ext cx="2686347" cy="1611808"/>
      </dsp:txXfrm>
    </dsp:sp>
    <dsp:sp modelId="{611DECEF-4E74-4BFE-B2FA-6A1DD339E451}">
      <dsp:nvSpPr>
        <dsp:cNvPr id="0" name=""/>
        <dsp:cNvSpPr/>
      </dsp:nvSpPr>
      <dsp:spPr>
        <a:xfrm>
          <a:off x="2954982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What (Message itself)</a:t>
          </a:r>
          <a:endParaRPr lang="ms-MY" sz="2700" kern="1200" dirty="0"/>
        </a:p>
      </dsp:txBody>
      <dsp:txXfrm>
        <a:off x="2954982" y="194592"/>
        <a:ext cx="2686347" cy="1611808"/>
      </dsp:txXfrm>
    </dsp:sp>
    <dsp:sp modelId="{B019EEFD-15D7-4089-8DCA-2B581EF1AB22}">
      <dsp:nvSpPr>
        <dsp:cNvPr id="0" name=""/>
        <dsp:cNvSpPr/>
      </dsp:nvSpPr>
      <dsp:spPr>
        <a:xfrm>
          <a:off x="5909964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Whom (Audience)</a:t>
          </a:r>
          <a:endParaRPr lang="ms-MY" sz="2700" kern="1200" dirty="0"/>
        </a:p>
      </dsp:txBody>
      <dsp:txXfrm>
        <a:off x="5909964" y="194592"/>
        <a:ext cx="2686347" cy="1611808"/>
      </dsp:txXfrm>
    </dsp:sp>
    <dsp:sp modelId="{F87D4095-B2CE-406E-A692-9B3D9B917EF2}">
      <dsp:nvSpPr>
        <dsp:cNvPr id="0" name=""/>
        <dsp:cNvSpPr/>
      </dsp:nvSpPr>
      <dsp:spPr>
        <a:xfrm>
          <a:off x="1477491" y="2075035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Effect (Intent)</a:t>
          </a:r>
          <a:endParaRPr lang="ms-MY" sz="2700" kern="1200" dirty="0"/>
        </a:p>
      </dsp:txBody>
      <dsp:txXfrm>
        <a:off x="1477491" y="2075035"/>
        <a:ext cx="2686347" cy="1611808"/>
      </dsp:txXfrm>
    </dsp:sp>
    <dsp:sp modelId="{FD0099F1-7D5F-4BAB-9815-958C7D28001A}">
      <dsp:nvSpPr>
        <dsp:cNvPr id="0" name=""/>
        <dsp:cNvSpPr/>
      </dsp:nvSpPr>
      <dsp:spPr>
        <a:xfrm>
          <a:off x="4432473" y="2075035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Medium (Actual delivery method)</a:t>
          </a:r>
          <a:endParaRPr lang="ms-MY" sz="2700" kern="1200" dirty="0"/>
        </a:p>
      </dsp:txBody>
      <dsp:txXfrm>
        <a:off x="4432473" y="2075035"/>
        <a:ext cx="2686347" cy="161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2766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520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755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90258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071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79480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695585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6236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1242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8791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2964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5230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67880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7331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8358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9297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A933-9A37-40D7-8B38-896319E4248D}" type="datetimeFigureOut">
              <a:rPr lang="ms-MY" smtClean="0"/>
              <a:t>19/09/2018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04E34E-8723-4D4C-819E-9E0E4F77788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286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udience" TargetMode="External"/><Relationship Id="rId2" Type="http://schemas.openxmlformats.org/officeDocument/2006/relationships/hyperlink" Target="https://en.wikipedia.org/wiki/Speech_communic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lossophobia#cite_note-About.com-1" TargetMode="External"/><Relationship Id="rId2" Type="http://schemas.openxmlformats.org/officeDocument/2006/relationships/hyperlink" Target="https://en.wikipedia.org/wiki/Public_speakin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n.wikipedia.org/wiki/Greek_(language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NOW EVERYONE CAN SPEAK</a:t>
            </a:r>
            <a:endParaRPr lang="ms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752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s-MY" sz="2800" b="1" dirty="0"/>
              <a:t>Practice, practice, practice.</a:t>
            </a:r>
          </a:p>
          <a:p>
            <a:r>
              <a:rPr lang="ms-MY" sz="2800" b="1" dirty="0"/>
              <a:t>Know your material.</a:t>
            </a:r>
          </a:p>
          <a:p>
            <a:r>
              <a:rPr lang="ms-MY" sz="2800" b="1" dirty="0"/>
              <a:t>Mingle beforehand.</a:t>
            </a:r>
          </a:p>
          <a:p>
            <a:r>
              <a:rPr lang="en-US" sz="2800" b="1" dirty="0"/>
              <a:t>Use </a:t>
            </a:r>
            <a:r>
              <a:rPr lang="ms-MY" sz="2800" b="1" dirty="0"/>
              <a:t>calming techniques.</a:t>
            </a:r>
          </a:p>
          <a:p>
            <a:pPr marL="0" indent="0">
              <a:buNone/>
            </a:pPr>
            <a:r>
              <a:rPr lang="en-US" sz="2800" b="1" dirty="0"/>
              <a:t>     * smile</a:t>
            </a:r>
          </a:p>
          <a:p>
            <a:pPr marL="0" indent="0">
              <a:buNone/>
            </a:pPr>
            <a:r>
              <a:rPr lang="en-US" sz="2800" b="1" dirty="0"/>
              <a:t>     * breathe </a:t>
            </a:r>
            <a:endParaRPr lang="ms-MY" sz="2800" dirty="0"/>
          </a:p>
        </p:txBody>
      </p:sp>
    </p:spTree>
    <p:extLst>
      <p:ext uri="{BB962C8B-B14F-4D97-AF65-F5344CB8AC3E}">
        <p14:creationId xmlns:p14="http://schemas.microsoft.com/office/powerpoint/2010/main" val="2835594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TESTING..TESTING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4000" dirty="0"/>
              <a:t>Prepare and deliver a brief introduction about yourself. </a:t>
            </a:r>
            <a:endParaRPr lang="ms-MY" sz="4000" dirty="0"/>
          </a:p>
        </p:txBody>
      </p:sp>
    </p:spTree>
    <p:extLst>
      <p:ext uri="{BB962C8B-B14F-4D97-AF65-F5344CB8AC3E}">
        <p14:creationId xmlns:p14="http://schemas.microsoft.com/office/powerpoint/2010/main" val="397327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PUBLIC SPEAKING?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Public speaking</a:t>
            </a:r>
            <a:r>
              <a:rPr lang="en-US" sz="2800" dirty="0"/>
              <a:t> (also called </a:t>
            </a:r>
            <a:r>
              <a:rPr lang="en-US" sz="2800" b="1" dirty="0"/>
              <a:t>oratory</a:t>
            </a:r>
            <a:r>
              <a:rPr lang="en-US" sz="2800" dirty="0"/>
              <a:t> or </a:t>
            </a:r>
            <a:r>
              <a:rPr lang="en-US" sz="2800" b="1" dirty="0"/>
              <a:t>oration</a:t>
            </a:r>
            <a:r>
              <a:rPr lang="en-US" sz="2800" dirty="0"/>
              <a:t>) is the process or act of performing a </a:t>
            </a:r>
            <a:r>
              <a:rPr lang="en-US" sz="2800" dirty="0">
                <a:hlinkClick r:id="rId2" tooltip="Speech communication"/>
              </a:rPr>
              <a:t>speech</a:t>
            </a:r>
            <a:r>
              <a:rPr lang="en-US" sz="2800" dirty="0"/>
              <a:t> to a live </a:t>
            </a:r>
            <a:r>
              <a:rPr lang="en-US" sz="2800" u="sng" dirty="0">
                <a:hlinkClick r:id="rId3"/>
              </a:rPr>
              <a:t>audience</a:t>
            </a:r>
            <a:r>
              <a:rPr lang="en-US" dirty="0"/>
              <a:t>. </a:t>
            </a:r>
          </a:p>
          <a:p>
            <a:r>
              <a:rPr lang="en-US" sz="2800" dirty="0"/>
              <a:t>Public speaking is the process of communicating information to an audience.</a:t>
            </a:r>
          </a:p>
          <a:p>
            <a:endParaRPr lang="en-US" sz="2800" dirty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447888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SPEAKING </a:t>
            </a:r>
            <a:endParaRPr lang="ms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2014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244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DELIVER PUBLIC SPEECHES?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To:</a:t>
            </a:r>
          </a:p>
          <a:p>
            <a:r>
              <a:rPr lang="en-US" sz="4000" dirty="0"/>
              <a:t>* inform</a:t>
            </a:r>
          </a:p>
          <a:p>
            <a:r>
              <a:rPr lang="en-US" sz="4000" dirty="0"/>
              <a:t>* persuade</a:t>
            </a:r>
          </a:p>
          <a:p>
            <a:r>
              <a:rPr lang="en-US" sz="4000" dirty="0"/>
              <a:t>* entertain</a:t>
            </a:r>
            <a:endParaRPr lang="ms-MY" sz="4000" dirty="0"/>
          </a:p>
        </p:txBody>
      </p:sp>
    </p:spTree>
    <p:extLst>
      <p:ext uri="{BB962C8B-B14F-4D97-AF65-F5344CB8AC3E}">
        <p14:creationId xmlns:p14="http://schemas.microsoft.com/office/powerpoint/2010/main" val="1215356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MAKING POWERFUL AND POSITIVE SPEECHES 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Speak with an intent to move people to action</a:t>
            </a:r>
          </a:p>
          <a:p>
            <a:r>
              <a:rPr lang="en-US" sz="2800" b="1" dirty="0"/>
              <a:t>Start strong with a “grabber”</a:t>
            </a:r>
          </a:p>
          <a:p>
            <a:r>
              <a:rPr lang="en-US" sz="2800" b="1" dirty="0"/>
              <a:t>Structure your material in three sections</a:t>
            </a:r>
          </a:p>
          <a:p>
            <a:r>
              <a:rPr lang="ms-MY" sz="2800" b="1" dirty="0"/>
              <a:t>Practice. Practice.</a:t>
            </a:r>
          </a:p>
          <a:p>
            <a:r>
              <a:rPr lang="ms-MY" sz="2800" b="1" dirty="0"/>
              <a:t>Know the audience</a:t>
            </a:r>
          </a:p>
          <a:p>
            <a:r>
              <a:rPr lang="ms-MY" sz="2800" b="1" dirty="0"/>
              <a:t>Know the setup (venue)</a:t>
            </a:r>
          </a:p>
          <a:p>
            <a:r>
              <a:rPr lang="ms-MY" sz="2800" b="1" dirty="0"/>
              <a:t>Relax</a:t>
            </a:r>
            <a:endParaRPr lang="ms-MY" sz="2800" dirty="0"/>
          </a:p>
        </p:txBody>
      </p:sp>
    </p:spTree>
    <p:extLst>
      <p:ext uri="{BB962C8B-B14F-4D97-AF65-F5344CB8AC3E}">
        <p14:creationId xmlns:p14="http://schemas.microsoft.com/office/powerpoint/2010/main" val="280760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Start strong with a “grabber”</a:t>
            </a:r>
            <a:br>
              <a:rPr lang="en-US" b="1" dirty="0"/>
            </a:b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personal story, a quote from an expert or a shocking statistic – something that takes a hold of your audience and gets them hooked and opens their mind to your message.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Establish credibility.  Why are you the best person to talk about this topic?</a:t>
            </a:r>
            <a:endParaRPr lang="ms-MY" sz="2400" dirty="0"/>
          </a:p>
        </p:txBody>
      </p:sp>
    </p:spTree>
    <p:extLst>
      <p:ext uri="{BB962C8B-B14F-4D97-AF65-F5344CB8AC3E}">
        <p14:creationId xmlns:p14="http://schemas.microsoft.com/office/powerpoint/2010/main" val="3898866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Speak with an intent to move people to action</a:t>
            </a:r>
            <a:br>
              <a:rPr lang="en-US" b="1" dirty="0"/>
            </a:b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Know what you want your audience to do immediately after hearing your speech. </a:t>
            </a:r>
          </a:p>
          <a:p>
            <a:r>
              <a:rPr lang="en-US" sz="3200" dirty="0"/>
              <a:t>You want your audience to be more informed about the topic presented?  Willing to give up smoking?</a:t>
            </a:r>
          </a:p>
          <a:p>
            <a:r>
              <a:rPr lang="en-US" sz="3200" dirty="0"/>
              <a:t>If there is no reaction, then your objective is not met.</a:t>
            </a:r>
            <a:endParaRPr lang="ms-MY" sz="3200" dirty="0"/>
          </a:p>
        </p:txBody>
      </p:sp>
    </p:spTree>
    <p:extLst>
      <p:ext uri="{BB962C8B-B14F-4D97-AF65-F5344CB8AC3E}">
        <p14:creationId xmlns:p14="http://schemas.microsoft.com/office/powerpoint/2010/main" val="1417393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Structure your material in three sections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Grabber/introduction, middle, close. </a:t>
            </a:r>
          </a:p>
          <a:p>
            <a:r>
              <a:rPr lang="en-US" sz="3600" dirty="0"/>
              <a:t>Know your material. </a:t>
            </a:r>
          </a:p>
          <a:p>
            <a:r>
              <a:rPr lang="en-US" sz="3600" dirty="0"/>
              <a:t>Get really interested in the topic. </a:t>
            </a:r>
          </a:p>
          <a:p>
            <a:r>
              <a:rPr lang="en-US" sz="3600" dirty="0"/>
              <a:t>Find good stories.</a:t>
            </a:r>
          </a:p>
          <a:p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2713661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b="1" dirty="0"/>
              <a:t>Practice. Practice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Rehearse out loud with all equipment you plan on using. </a:t>
            </a:r>
          </a:p>
          <a:p>
            <a:r>
              <a:rPr lang="en-US" sz="3200" dirty="0"/>
              <a:t>Work to control filler words (</a:t>
            </a:r>
            <a:r>
              <a:rPr lang="en-US" sz="3200" dirty="0" err="1"/>
              <a:t>errr</a:t>
            </a:r>
            <a:r>
              <a:rPr lang="en-US" sz="3200" dirty="0"/>
              <a:t>…</a:t>
            </a:r>
            <a:r>
              <a:rPr lang="en-US" sz="3200" dirty="0" err="1"/>
              <a:t>mmmm</a:t>
            </a:r>
            <a:r>
              <a:rPr lang="en-US" sz="3200" dirty="0"/>
              <a:t>…); </a:t>
            </a:r>
          </a:p>
          <a:p>
            <a:r>
              <a:rPr lang="en-US" sz="3200" dirty="0"/>
              <a:t>Practice, pause and breathe. </a:t>
            </a:r>
          </a:p>
          <a:p>
            <a:r>
              <a:rPr lang="en-US" sz="3200" dirty="0"/>
              <a:t>Use a clock to check your timings and allow time for the unexpected.</a:t>
            </a:r>
            <a:endParaRPr lang="ms-MY" sz="3200" dirty="0"/>
          </a:p>
        </p:txBody>
      </p:sp>
    </p:spTree>
    <p:extLst>
      <p:ext uri="{BB962C8B-B14F-4D97-AF65-F5344CB8AC3E}">
        <p14:creationId xmlns:p14="http://schemas.microsoft.com/office/powerpoint/2010/main" val="406063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4919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ms-MY" dirty="0"/>
          </a:p>
        </p:txBody>
      </p:sp>
      <p:sp>
        <p:nvSpPr>
          <p:cNvPr id="3" name="TextBox 2"/>
          <p:cNvSpPr txBox="1"/>
          <p:nvPr/>
        </p:nvSpPr>
        <p:spPr>
          <a:xfrm>
            <a:off x="3152274" y="2109537"/>
            <a:ext cx="31614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Conversation</a:t>
            </a:r>
          </a:p>
          <a:p>
            <a:r>
              <a:rPr lang="en-US" sz="4000" dirty="0"/>
              <a:t>Discussion</a:t>
            </a:r>
          </a:p>
          <a:p>
            <a:r>
              <a:rPr lang="en-US" sz="4000" dirty="0"/>
              <a:t>Presentation</a:t>
            </a:r>
            <a:endParaRPr lang="ms-MY" sz="4000" dirty="0"/>
          </a:p>
        </p:txBody>
      </p:sp>
    </p:spTree>
    <p:extLst>
      <p:ext uri="{BB962C8B-B14F-4D97-AF65-F5344CB8AC3E}">
        <p14:creationId xmlns:p14="http://schemas.microsoft.com/office/powerpoint/2010/main" val="2432419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b="1" dirty="0"/>
              <a:t>Know the audience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simple audience analysis</a:t>
            </a:r>
          </a:p>
          <a:p>
            <a:r>
              <a:rPr lang="en-US" sz="3600" dirty="0"/>
              <a:t>-who will listen to your speech</a:t>
            </a:r>
          </a:p>
          <a:p>
            <a:r>
              <a:rPr lang="en-US" sz="3600" dirty="0"/>
              <a:t>-where are they from</a:t>
            </a:r>
          </a:p>
          <a:p>
            <a:r>
              <a:rPr lang="en-US" sz="3600" dirty="0"/>
              <a:t>-what do they do etc.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4111360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b="1" dirty="0"/>
              <a:t>Know the setup/venue.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Arrive early to check out the speaking area</a:t>
            </a:r>
          </a:p>
          <a:p>
            <a:r>
              <a:rPr lang="en-US" sz="3600" dirty="0"/>
              <a:t>Practice using the microphone and any visual aids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3221604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Relax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3200" dirty="0"/>
              <a:t>Begin with a well prepared grabber.</a:t>
            </a:r>
          </a:p>
          <a:p>
            <a:r>
              <a:rPr lang="en-US" sz="3200" dirty="0"/>
              <a:t> A relevant personal story is a great start. </a:t>
            </a:r>
          </a:p>
          <a:p>
            <a:r>
              <a:rPr lang="en-US" sz="3200" dirty="0"/>
              <a:t> It establishes your credibility. </a:t>
            </a:r>
          </a:p>
          <a:p>
            <a:r>
              <a:rPr lang="en-US" sz="3200" dirty="0"/>
              <a:t> It connects you to the audience and creates the right emotional atmosphere (and calms your nerves).</a:t>
            </a:r>
          </a:p>
          <a:p>
            <a:pPr marL="0" indent="0">
              <a:buNone/>
            </a:pPr>
            <a:endParaRPr lang="ms-MY" sz="3200" dirty="0"/>
          </a:p>
        </p:txBody>
      </p:sp>
    </p:spTree>
    <p:extLst>
      <p:ext uri="{BB962C8B-B14F-4D97-AF65-F5344CB8AC3E}">
        <p14:creationId xmlns:p14="http://schemas.microsoft.com/office/powerpoint/2010/main" val="1536873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SPEECHES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Special Occasion speeches</a:t>
            </a:r>
          </a:p>
          <a:p>
            <a:r>
              <a:rPr lang="en-US" sz="4000" dirty="0"/>
              <a:t>Informative speech</a:t>
            </a:r>
          </a:p>
          <a:p>
            <a:r>
              <a:rPr lang="en-US" sz="4000" dirty="0"/>
              <a:t>Persuasive speech</a:t>
            </a:r>
            <a:endParaRPr lang="ms-MY" sz="4000" dirty="0"/>
          </a:p>
        </p:txBody>
      </p:sp>
    </p:spTree>
    <p:extLst>
      <p:ext uri="{BB962C8B-B14F-4D97-AF65-F5344CB8AC3E}">
        <p14:creationId xmlns:p14="http://schemas.microsoft.com/office/powerpoint/2010/main" val="2999742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OCCASION SPEECHES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Welcoming</a:t>
            </a:r>
          </a:p>
          <a:p>
            <a:r>
              <a:rPr lang="en-US" sz="4000" dirty="0"/>
              <a:t>Farewell</a:t>
            </a:r>
          </a:p>
          <a:p>
            <a:r>
              <a:rPr lang="en-US" sz="4000" dirty="0"/>
              <a:t>Acceptance</a:t>
            </a:r>
          </a:p>
          <a:p>
            <a:r>
              <a:rPr lang="en-US" sz="4000" dirty="0"/>
              <a:t>Introductory</a:t>
            </a:r>
          </a:p>
        </p:txBody>
      </p:sp>
    </p:spTree>
    <p:extLst>
      <p:ext uri="{BB962C8B-B14F-4D97-AF65-F5344CB8AC3E}">
        <p14:creationId xmlns:p14="http://schemas.microsoft.com/office/powerpoint/2010/main" val="1787527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Introductory speech</a:t>
            </a:r>
            <a:endParaRPr lang="ms-MY" dirty="0"/>
          </a:p>
        </p:txBody>
      </p:sp>
      <p:pic>
        <p:nvPicPr>
          <p:cNvPr id="1026" name="Picture 2" descr="a. be brief&#10;b. make sure your remarks are completely accurate&#10;c. adapt your remarks to the occasion&#10;Guidelines for Speech&#10;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30401"/>
            <a:ext cx="6642894" cy="388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782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pic>
        <p:nvPicPr>
          <p:cNvPr id="2050" name="Picture 2" descr="Guidelines for Speech&#10;Introduction&#10;d. adapt your remarks to the Main Speaker&#10;e. adapt your remarks to the audience&#10;f. crea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192" y="2485699"/>
            <a:ext cx="6749607" cy="382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053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Speech</a:t>
            </a:r>
            <a:endParaRPr lang="ms-MY" dirty="0"/>
          </a:p>
        </p:txBody>
      </p:sp>
      <p:pic>
        <p:nvPicPr>
          <p:cNvPr id="3074" name="Picture 2" descr="2. Speech of Presentation&#10;â¢ discusses the achievements in a way it will&#10;be more meaningful for the audience&#10;â¢ explains the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64" y="1930400"/>
            <a:ext cx="6964408" cy="405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50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Presentation Speech</a:t>
            </a:r>
            <a:endParaRPr lang="ms-MY" dirty="0"/>
          </a:p>
        </p:txBody>
      </p:sp>
      <p:pic>
        <p:nvPicPr>
          <p:cNvPr id="4098" name="Picture 2" descr="3. Speech of Acceptance&#10;â¢ give thanks for a gift or an award&#10;â¢ thank the people bestowing the award&#10;â¢ recognize the people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544" y="2391569"/>
            <a:ext cx="6520656" cy="383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568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Acceptance Speech</a:t>
            </a:r>
            <a:endParaRPr lang="ms-MY" dirty="0"/>
          </a:p>
        </p:txBody>
      </p:sp>
      <p:pic>
        <p:nvPicPr>
          <p:cNvPr id="5122" name="Picture 2" descr="4. Commemorative Speeches&#10;â¢ inspires people to increase&#10;their appreciation of&#10;admiration for the person,&#10;institution, or i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262" y="2391569"/>
            <a:ext cx="7058538" cy="384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04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516" y="1772653"/>
            <a:ext cx="3810000" cy="3168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0" y="2190750"/>
            <a:ext cx="247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22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Welcoming Speech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welcome someone- a new colleague etc.</a:t>
            </a:r>
          </a:p>
          <a:p>
            <a:r>
              <a:rPr lang="en-US" sz="2800" dirty="0"/>
              <a:t>Start with a greeting</a:t>
            </a:r>
          </a:p>
          <a:p>
            <a:r>
              <a:rPr lang="en-US" sz="2800" dirty="0"/>
              <a:t>Briefly introduce the new person</a:t>
            </a:r>
          </a:p>
          <a:p>
            <a:r>
              <a:rPr lang="en-US" sz="2800" dirty="0"/>
              <a:t>Express how happy you are to have him/her</a:t>
            </a:r>
          </a:p>
          <a:p>
            <a:r>
              <a:rPr lang="en-US" sz="2800" dirty="0"/>
              <a:t>Express hopes/expectations etc.</a:t>
            </a:r>
            <a:endParaRPr lang="ms-MY" sz="2800" dirty="0"/>
          </a:p>
        </p:txBody>
      </p:sp>
    </p:spTree>
    <p:extLst>
      <p:ext uri="{BB962C8B-B14F-4D97-AF65-F5344CB8AC3E}">
        <p14:creationId xmlns:p14="http://schemas.microsoft.com/office/powerpoint/2010/main" val="1852411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Farewell Speech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Start with a greeting</a:t>
            </a:r>
          </a:p>
          <a:p>
            <a:r>
              <a:rPr lang="en-US" sz="2800" dirty="0"/>
              <a:t>Thank the people who organized the farewell do</a:t>
            </a:r>
          </a:p>
          <a:p>
            <a:r>
              <a:rPr lang="en-US" sz="2800" dirty="0"/>
              <a:t>Choose what you wish to say-</a:t>
            </a:r>
            <a:r>
              <a:rPr lang="en-US" sz="2800" dirty="0" err="1"/>
              <a:t>summarise</a:t>
            </a:r>
            <a:r>
              <a:rPr lang="en-US" sz="2800" dirty="0"/>
              <a:t> your experience working at that office</a:t>
            </a:r>
          </a:p>
          <a:p>
            <a:r>
              <a:rPr lang="en-US" sz="2800" dirty="0"/>
              <a:t>Insert anecdotes (stories)</a:t>
            </a:r>
          </a:p>
          <a:p>
            <a:r>
              <a:rPr lang="en-US" sz="2800" dirty="0"/>
              <a:t>Recall good memories</a:t>
            </a:r>
          </a:p>
          <a:p>
            <a:r>
              <a:rPr lang="en-US" sz="2800" dirty="0"/>
              <a:t>Thank everyone</a:t>
            </a:r>
          </a:p>
          <a:p>
            <a:pPr marL="0" indent="0">
              <a:buNone/>
            </a:pPr>
            <a:endParaRPr lang="ms-MY" sz="2800" dirty="0"/>
          </a:p>
        </p:txBody>
      </p:sp>
    </p:spTree>
    <p:extLst>
      <p:ext uri="{BB962C8B-B14F-4D97-AF65-F5344CB8AC3E}">
        <p14:creationId xmlns:p14="http://schemas.microsoft.com/office/powerpoint/2010/main" val="1987111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Practice. Practice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Prepare the special occasion speeches given.</a:t>
            </a:r>
          </a:p>
          <a:p>
            <a:r>
              <a:rPr lang="en-US" sz="3200" dirty="0"/>
              <a:t>You have 5 minutes to prepare.</a:t>
            </a:r>
          </a:p>
          <a:p>
            <a:r>
              <a:rPr lang="en-US" sz="3200" dirty="0"/>
              <a:t>Your speech should not exceed </a:t>
            </a:r>
            <a:r>
              <a:rPr lang="en-US" sz="3200"/>
              <a:t>3 minutes.</a:t>
            </a:r>
            <a:endParaRPr lang="ms-MY" sz="3200" dirty="0"/>
          </a:p>
        </p:txBody>
      </p:sp>
    </p:spTree>
    <p:extLst>
      <p:ext uri="{BB962C8B-B14F-4D97-AF65-F5344CB8AC3E}">
        <p14:creationId xmlns:p14="http://schemas.microsoft.com/office/powerpoint/2010/main" val="1645703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STARTED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Choose a topic</a:t>
            </a:r>
          </a:p>
          <a:p>
            <a:r>
              <a:rPr lang="en-US" sz="2400" dirty="0"/>
              <a:t>What is your purpose?</a:t>
            </a:r>
          </a:p>
          <a:p>
            <a:r>
              <a:rPr lang="en-US" sz="2400" dirty="0"/>
              <a:t>Who is your audience?</a:t>
            </a:r>
          </a:p>
          <a:p>
            <a:r>
              <a:rPr lang="en-US" sz="2400" dirty="0"/>
              <a:t>Where and when will you deliver your speech?</a:t>
            </a:r>
          </a:p>
          <a:p>
            <a:r>
              <a:rPr lang="en-US" sz="2400" dirty="0"/>
              <a:t>What materials are needed?</a:t>
            </a:r>
          </a:p>
          <a:p>
            <a:r>
              <a:rPr lang="en-US" sz="2400" dirty="0"/>
              <a:t>Do you need audio visual aids?</a:t>
            </a:r>
          </a:p>
          <a:p>
            <a:r>
              <a:rPr lang="en-US" sz="2400" dirty="0"/>
              <a:t>How to introduce the topic?</a:t>
            </a:r>
          </a:p>
          <a:p>
            <a:r>
              <a:rPr lang="en-US" sz="2400" dirty="0"/>
              <a:t>How to conclude the speech?</a:t>
            </a:r>
            <a:endParaRPr lang="ms-MY" sz="2400" dirty="0"/>
          </a:p>
        </p:txBody>
      </p:sp>
    </p:spTree>
    <p:extLst>
      <p:ext uri="{BB962C8B-B14F-4D97-AF65-F5344CB8AC3E}">
        <p14:creationId xmlns:p14="http://schemas.microsoft.com/office/powerpoint/2010/main" val="4155994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TOPIC</a:t>
            </a:r>
            <a:endParaRPr lang="ms-MY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Must be something that you know about/interested in </a:t>
            </a:r>
            <a:r>
              <a:rPr lang="en-US" sz="4000" dirty="0" err="1"/>
              <a:t>etc</a:t>
            </a:r>
            <a:endParaRPr lang="en-US" sz="4000" dirty="0"/>
          </a:p>
          <a:p>
            <a:r>
              <a:rPr lang="en-US" sz="4000" dirty="0"/>
              <a:t>Relevant to audience</a:t>
            </a:r>
            <a:endParaRPr lang="ms-MY" sz="4000" dirty="0"/>
          </a:p>
        </p:txBody>
      </p:sp>
    </p:spTree>
    <p:extLst>
      <p:ext uri="{BB962C8B-B14F-4D97-AF65-F5344CB8AC3E}">
        <p14:creationId xmlns:p14="http://schemas.microsoft.com/office/powerpoint/2010/main" val="401948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</a:t>
            </a:r>
          </a:p>
          <a:p>
            <a:r>
              <a:rPr lang="en-US" sz="2400" dirty="0"/>
              <a:t>-inform</a:t>
            </a:r>
          </a:p>
          <a:p>
            <a:r>
              <a:rPr lang="en-US" sz="2400" dirty="0"/>
              <a:t> E.g. The effects of caffeine on your heart.</a:t>
            </a:r>
          </a:p>
          <a:p>
            <a:r>
              <a:rPr lang="en-US" sz="2400" dirty="0"/>
              <a:t>-persuade</a:t>
            </a:r>
          </a:p>
          <a:p>
            <a:r>
              <a:rPr lang="en-US" sz="2400" dirty="0"/>
              <a:t>E.g.  Coffee should be banned from university cafes.</a:t>
            </a:r>
          </a:p>
          <a:p>
            <a:r>
              <a:rPr lang="en-US" sz="2400" dirty="0"/>
              <a:t>-entertain</a:t>
            </a:r>
          </a:p>
          <a:p>
            <a:r>
              <a:rPr lang="en-US" sz="2400" dirty="0"/>
              <a:t>E.g.  How I Got My Nickname</a:t>
            </a:r>
            <a:endParaRPr lang="ms-MY" sz="2400" dirty="0"/>
          </a:p>
        </p:txBody>
      </p:sp>
    </p:spTree>
    <p:extLst>
      <p:ext uri="{BB962C8B-B14F-4D97-AF65-F5344CB8AC3E}">
        <p14:creationId xmlns:p14="http://schemas.microsoft.com/office/powerpoint/2010/main" val="39176252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Who?</a:t>
            </a:r>
          </a:p>
          <a:p>
            <a:r>
              <a:rPr lang="en-US" sz="3600" dirty="0"/>
              <a:t>What?</a:t>
            </a:r>
          </a:p>
          <a:p>
            <a:r>
              <a:rPr lang="en-US" sz="3600" dirty="0"/>
              <a:t>Where?</a:t>
            </a:r>
          </a:p>
          <a:p>
            <a:r>
              <a:rPr lang="en-US" sz="3600" dirty="0"/>
              <a:t>Why?</a:t>
            </a:r>
          </a:p>
          <a:p>
            <a:r>
              <a:rPr lang="en-US" sz="3600" dirty="0"/>
              <a:t>Which?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25697377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DATE/TIME AND VENUE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When </a:t>
            </a:r>
          </a:p>
          <a:p>
            <a:r>
              <a:rPr lang="en-US" sz="4000" dirty="0"/>
              <a:t>Where</a:t>
            </a:r>
            <a:endParaRPr lang="ms-MY" sz="4000" dirty="0"/>
          </a:p>
        </p:txBody>
      </p:sp>
    </p:spTree>
    <p:extLst>
      <p:ext uri="{BB962C8B-B14F-4D97-AF65-F5344CB8AC3E}">
        <p14:creationId xmlns:p14="http://schemas.microsoft.com/office/powerpoint/2010/main" val="24400161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much?</a:t>
            </a:r>
          </a:p>
          <a:p>
            <a:r>
              <a:rPr lang="en-US" sz="3600" dirty="0"/>
              <a:t>How long?</a:t>
            </a:r>
          </a:p>
          <a:p>
            <a:r>
              <a:rPr lang="en-US" sz="3600" dirty="0"/>
              <a:t>How difficult –content and language?</a:t>
            </a:r>
          </a:p>
          <a:p>
            <a:r>
              <a:rPr lang="en-US" sz="3600" dirty="0"/>
              <a:t>How to present?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929348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VISUAL AIDS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Power point?</a:t>
            </a:r>
          </a:p>
          <a:p>
            <a:r>
              <a:rPr lang="en-US" sz="3600" dirty="0"/>
              <a:t>Posters?</a:t>
            </a:r>
          </a:p>
          <a:p>
            <a:r>
              <a:rPr lang="en-US" sz="3600" dirty="0"/>
              <a:t>Pictures?</a:t>
            </a:r>
          </a:p>
          <a:p>
            <a:r>
              <a:rPr lang="en-US" sz="3600" dirty="0"/>
              <a:t>Live models?</a:t>
            </a:r>
          </a:p>
          <a:p>
            <a:r>
              <a:rPr lang="en-US" sz="3600" dirty="0"/>
              <a:t>How many?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257105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17245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ms-MY" dirty="0"/>
          </a:p>
        </p:txBody>
      </p:sp>
      <p:pic>
        <p:nvPicPr>
          <p:cNvPr id="1026" name="Picture 2" descr="The source speaks a message through a channel to receivers. Feedback is then given to the source by the receiv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3342" y="-1115940"/>
            <a:ext cx="13786437" cy="1093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933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INTRODUCTION/ATTENTION GRABBER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Start with –</a:t>
            </a:r>
          </a:p>
          <a:p>
            <a:r>
              <a:rPr lang="en-US" sz="3200" dirty="0"/>
              <a:t>- a story</a:t>
            </a:r>
          </a:p>
          <a:p>
            <a:r>
              <a:rPr lang="en-US" sz="3200" dirty="0"/>
              <a:t>-statistic/fact</a:t>
            </a:r>
          </a:p>
          <a:p>
            <a:r>
              <a:rPr lang="en-US" sz="3200" dirty="0"/>
              <a:t>-rhetorical questions</a:t>
            </a:r>
          </a:p>
          <a:p>
            <a:r>
              <a:rPr lang="en-US" sz="3200" dirty="0"/>
              <a:t>-Illustration</a:t>
            </a:r>
          </a:p>
          <a:p>
            <a:r>
              <a:rPr lang="en-US" sz="3200" dirty="0"/>
              <a:t>-Quotation</a:t>
            </a:r>
            <a:endParaRPr lang="ms-MY" sz="3200" dirty="0"/>
          </a:p>
        </p:txBody>
      </p:sp>
    </p:spTree>
    <p:extLst>
      <p:ext uri="{BB962C8B-B14F-4D97-AF65-F5344CB8AC3E}">
        <p14:creationId xmlns:p14="http://schemas.microsoft.com/office/powerpoint/2010/main" val="21610319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 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Effective endings</a:t>
            </a:r>
          </a:p>
          <a:p>
            <a:r>
              <a:rPr lang="en-US" sz="2800" dirty="0"/>
              <a:t>To be truly effective, take questions and then finish with a closing that is as powerful as the beginning of your presentation.</a:t>
            </a:r>
          </a:p>
          <a:p>
            <a:r>
              <a:rPr lang="ms-MY" sz="2800" b="1" dirty="0"/>
              <a:t>A quote</a:t>
            </a:r>
          </a:p>
          <a:p>
            <a:r>
              <a:rPr lang="ms-MY" sz="2800" b="1" dirty="0"/>
              <a:t> A call to action</a:t>
            </a:r>
          </a:p>
          <a:p>
            <a:r>
              <a:rPr lang="ms-MY" sz="2800" b="1" dirty="0"/>
              <a:t>A compelling story</a:t>
            </a:r>
          </a:p>
          <a:p>
            <a:r>
              <a:rPr lang="en-US" sz="2800" dirty="0"/>
              <a:t>Rhetorical question</a:t>
            </a:r>
            <a:endParaRPr lang="ms-MY" sz="2800" dirty="0"/>
          </a:p>
        </p:txBody>
      </p:sp>
    </p:spTree>
    <p:extLst>
      <p:ext uri="{BB962C8B-B14F-4D97-AF65-F5344CB8AC3E}">
        <p14:creationId xmlns:p14="http://schemas.microsoft.com/office/powerpoint/2010/main" val="35968417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IMPRESSING YOUR AUDIENCE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Speaker’s image</a:t>
            </a:r>
          </a:p>
          <a:p>
            <a:r>
              <a:rPr lang="en-US" sz="3200" dirty="0"/>
              <a:t>Delivery style</a:t>
            </a:r>
          </a:p>
          <a:p>
            <a:r>
              <a:rPr lang="en-US" sz="3200" dirty="0"/>
              <a:t>Language </a:t>
            </a:r>
          </a:p>
          <a:p>
            <a:r>
              <a:rPr lang="en-US" sz="3200" dirty="0"/>
              <a:t>Audio Visual Aid</a:t>
            </a:r>
          </a:p>
          <a:p>
            <a:r>
              <a:rPr lang="en-US" sz="3200" dirty="0"/>
              <a:t>Body language </a:t>
            </a:r>
            <a:endParaRPr lang="ms-MY" sz="3200" dirty="0"/>
          </a:p>
        </p:txBody>
      </p:sp>
    </p:spTree>
    <p:extLst>
      <p:ext uri="{BB962C8B-B14F-4D97-AF65-F5344CB8AC3E}">
        <p14:creationId xmlns:p14="http://schemas.microsoft.com/office/powerpoint/2010/main" val="37288894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Speaker’s image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Dress appropriately</a:t>
            </a:r>
          </a:p>
          <a:p>
            <a:r>
              <a:rPr lang="en-US" sz="3600" dirty="0"/>
              <a:t>Be prepared</a:t>
            </a:r>
          </a:p>
          <a:p>
            <a:r>
              <a:rPr lang="en-US" sz="3600" dirty="0"/>
              <a:t>Brief but effective introduction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21356270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style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s-MY" sz="2400" b="1" dirty="0"/>
              <a:t>Manuscript Style</a:t>
            </a:r>
          </a:p>
          <a:p>
            <a:r>
              <a:rPr lang="en-US" sz="2400" dirty="0"/>
              <a:t>- The speech is written and the speaker reads it word for word to the    audience. </a:t>
            </a:r>
          </a:p>
          <a:p>
            <a:r>
              <a:rPr lang="ms-MY" sz="2400" b="1" dirty="0"/>
              <a:t>Memorized Style</a:t>
            </a:r>
          </a:p>
          <a:p>
            <a:pPr fontAlgn="base"/>
            <a:r>
              <a:rPr lang="en-US" sz="2400" b="1" dirty="0"/>
              <a:t>Impromptu Style</a:t>
            </a:r>
          </a:p>
          <a:p>
            <a:pPr fontAlgn="base"/>
            <a:r>
              <a:rPr lang="en-US" sz="2400" dirty="0"/>
              <a:t>- “made up on the spot.” It is unprepared and unrehearsed</a:t>
            </a:r>
          </a:p>
          <a:p>
            <a:r>
              <a:rPr lang="ms-MY" sz="2400" b="1" dirty="0"/>
              <a:t>Extemporaneous Style</a:t>
            </a:r>
          </a:p>
          <a:p>
            <a:pPr marL="0" indent="0">
              <a:buNone/>
            </a:pPr>
            <a:endParaRPr lang="ms-MY" sz="2400" dirty="0"/>
          </a:p>
        </p:txBody>
      </p:sp>
    </p:spTree>
    <p:extLst>
      <p:ext uri="{BB962C8B-B14F-4D97-AF65-F5344CB8AC3E}">
        <p14:creationId xmlns:p14="http://schemas.microsoft.com/office/powerpoint/2010/main" val="11846610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Clear</a:t>
            </a:r>
          </a:p>
          <a:p>
            <a:r>
              <a:rPr lang="en-US" sz="2400" dirty="0"/>
              <a:t>Concise</a:t>
            </a:r>
          </a:p>
          <a:p>
            <a:r>
              <a:rPr lang="en-US" sz="2400" dirty="0"/>
              <a:t>Concrete</a:t>
            </a:r>
          </a:p>
          <a:p>
            <a:r>
              <a:rPr lang="en-US" sz="2400" dirty="0"/>
              <a:t>Correct</a:t>
            </a:r>
          </a:p>
          <a:p>
            <a:r>
              <a:rPr lang="en-US" sz="2400" dirty="0"/>
              <a:t>Consistent</a:t>
            </a:r>
          </a:p>
          <a:p>
            <a:r>
              <a:rPr lang="en-US" sz="2400" dirty="0"/>
              <a:t>Compelling</a:t>
            </a:r>
            <a:endParaRPr lang="ms-MY" sz="2400" dirty="0"/>
          </a:p>
        </p:txBody>
      </p:sp>
    </p:spTree>
    <p:extLst>
      <p:ext uri="{BB962C8B-B14F-4D97-AF65-F5344CB8AC3E}">
        <p14:creationId xmlns:p14="http://schemas.microsoft.com/office/powerpoint/2010/main" val="16706438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Pronunciation</a:t>
            </a:r>
          </a:p>
          <a:p>
            <a:r>
              <a:rPr lang="en-US" sz="2800" dirty="0"/>
              <a:t>-stress</a:t>
            </a:r>
          </a:p>
          <a:p>
            <a:r>
              <a:rPr lang="en-US" sz="2800" dirty="0"/>
              <a:t>-rhythm</a:t>
            </a:r>
          </a:p>
          <a:p>
            <a:r>
              <a:rPr lang="en-US" sz="2800" dirty="0"/>
              <a:t>-intonation</a:t>
            </a:r>
          </a:p>
          <a:p>
            <a:r>
              <a:rPr lang="en-US" sz="2800" dirty="0"/>
              <a:t>Voice</a:t>
            </a:r>
          </a:p>
          <a:p>
            <a:r>
              <a:rPr lang="en-US" sz="2800" dirty="0"/>
              <a:t>-tone</a:t>
            </a:r>
          </a:p>
          <a:p>
            <a:r>
              <a:rPr lang="en-US" sz="2800" dirty="0"/>
              <a:t>-pitch</a:t>
            </a:r>
            <a:endParaRPr lang="ms-MY" sz="2800" dirty="0"/>
          </a:p>
        </p:txBody>
      </p:sp>
    </p:spTree>
    <p:extLst>
      <p:ext uri="{BB962C8B-B14F-4D97-AF65-F5344CB8AC3E}">
        <p14:creationId xmlns:p14="http://schemas.microsoft.com/office/powerpoint/2010/main" val="39495037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Clear</a:t>
            </a:r>
          </a:p>
          <a:p>
            <a:r>
              <a:rPr lang="en-US" sz="4000" dirty="0"/>
              <a:t>Relevant</a:t>
            </a:r>
          </a:p>
          <a:p>
            <a:r>
              <a:rPr lang="en-US" sz="4000" dirty="0"/>
              <a:t>Useful</a:t>
            </a:r>
          </a:p>
          <a:p>
            <a:pPr marL="0" indent="0">
              <a:buNone/>
            </a:pP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861289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Body language/non-verbal communication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Appropriate gestures</a:t>
            </a:r>
          </a:p>
          <a:p>
            <a:r>
              <a:rPr lang="en-US" sz="3200" dirty="0"/>
              <a:t>Eye contact</a:t>
            </a:r>
            <a:endParaRPr lang="ms-MY" sz="3200" dirty="0"/>
          </a:p>
        </p:txBody>
      </p:sp>
    </p:spTree>
    <p:extLst>
      <p:ext uri="{BB962C8B-B14F-4D97-AF65-F5344CB8AC3E}">
        <p14:creationId xmlns:p14="http://schemas.microsoft.com/office/powerpoint/2010/main" val="11408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" y="2218765"/>
            <a:ext cx="89691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Glossophobia</a:t>
            </a:r>
            <a:r>
              <a:rPr lang="en-US" sz="3200" dirty="0"/>
              <a:t> or </a:t>
            </a:r>
            <a:r>
              <a:rPr lang="en-US" sz="3200" b="1" dirty="0"/>
              <a:t>speech anxiety</a:t>
            </a:r>
            <a:r>
              <a:rPr lang="en-US" sz="3200" dirty="0"/>
              <a:t> is the fear of </a:t>
            </a:r>
            <a:r>
              <a:rPr lang="en-US" sz="3200" dirty="0">
                <a:hlinkClick r:id="rId2" tooltip="Public speaking"/>
              </a:rPr>
              <a:t>public speaking</a:t>
            </a:r>
            <a:r>
              <a:rPr lang="en-US" sz="3200" dirty="0"/>
              <a:t>.</a:t>
            </a:r>
          </a:p>
          <a:p>
            <a:r>
              <a:rPr lang="en-US" sz="3200" baseline="30000" dirty="0">
                <a:hlinkClick r:id="rId3"/>
              </a:rPr>
              <a:t>[1]</a:t>
            </a:r>
            <a:r>
              <a:rPr lang="en-US" sz="3200" dirty="0"/>
              <a:t> </a:t>
            </a:r>
            <a:r>
              <a:rPr lang="en-US" sz="3200" i="1" dirty="0" err="1"/>
              <a:t>glossophobia</a:t>
            </a:r>
            <a:r>
              <a:rPr lang="en-US" sz="3200" dirty="0"/>
              <a:t> derives from </a:t>
            </a:r>
            <a:r>
              <a:rPr lang="en-US" sz="3200" dirty="0">
                <a:hlinkClick r:id="rId4" tooltip="Greek (language)"/>
              </a:rPr>
              <a:t>Greek</a:t>
            </a:r>
            <a:r>
              <a:rPr lang="en-US" sz="3200" dirty="0"/>
              <a:t> , meaning tongue, </a:t>
            </a:r>
            <a:r>
              <a:rPr lang="en-US" sz="3200" i="1" dirty="0" err="1"/>
              <a:t>phobos</a:t>
            </a:r>
            <a:r>
              <a:rPr lang="en-US" sz="3200" dirty="0"/>
              <a:t>, fear or dread. </a:t>
            </a:r>
            <a:endParaRPr lang="ms-MY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GLOSSOPHOBIA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47566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OVERCOME GLOSSOPHOBIA?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s-MY" sz="2400" b="1" dirty="0"/>
              <a:t>Be prepared</a:t>
            </a:r>
          </a:p>
          <a:p>
            <a:r>
              <a:rPr lang="ms-MY" sz="2400" b="1" dirty="0"/>
              <a:t>Be real</a:t>
            </a:r>
          </a:p>
          <a:p>
            <a:r>
              <a:rPr lang="ms-MY" sz="2400" b="1" dirty="0"/>
              <a:t>Be vulnerable</a:t>
            </a:r>
          </a:p>
          <a:p>
            <a:r>
              <a:rPr lang="ms-MY" sz="2400" b="1" dirty="0"/>
              <a:t>Be present</a:t>
            </a:r>
          </a:p>
          <a:p>
            <a:r>
              <a:rPr lang="ms-MY" sz="2400" b="1" dirty="0"/>
              <a:t>Be generous</a:t>
            </a:r>
          </a:p>
          <a:p>
            <a:endParaRPr lang="en-US" dirty="0"/>
          </a:p>
          <a:p>
            <a:r>
              <a:rPr lang="ms-MY" sz="2400" dirty="0"/>
              <a:t>https://hbr.org/2016/11/assessment-whats-feeding-your-fear-of-public-speaking</a:t>
            </a:r>
          </a:p>
        </p:txBody>
      </p:sp>
    </p:spTree>
    <p:extLst>
      <p:ext uri="{BB962C8B-B14F-4D97-AF65-F5344CB8AC3E}">
        <p14:creationId xmlns:p14="http://schemas.microsoft.com/office/powerpoint/2010/main" val="271519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SIT BACK AND THINK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Think of the things you do during a speech, or a brief introduction, in an effort to feel less afraid. What do you do in an effort to control your fear of public speaking?</a:t>
            </a:r>
          </a:p>
          <a:p>
            <a:r>
              <a:rPr lang="en-US" sz="2800" dirty="0"/>
              <a:t>Take two minutes. Write down all the responses you can think of. 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37373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ANSWERS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/>
              <a:t>* Read it</a:t>
            </a:r>
          </a:p>
          <a:p>
            <a:r>
              <a:rPr lang="en-US" sz="2800" dirty="0"/>
              <a:t>* Don't look at audience</a:t>
            </a:r>
          </a:p>
          <a:p>
            <a:r>
              <a:rPr lang="en-US" sz="2800" dirty="0"/>
              <a:t>* Rush through it</a:t>
            </a:r>
          </a:p>
          <a:p>
            <a:r>
              <a:rPr lang="en-US" sz="2800" dirty="0"/>
              <a:t>* Skip portions of my talk</a:t>
            </a:r>
          </a:p>
          <a:p>
            <a:r>
              <a:rPr lang="en-US" sz="2800" dirty="0"/>
              <a:t>* Tell myself it'll be over soon</a:t>
            </a:r>
          </a:p>
          <a:p>
            <a:r>
              <a:rPr lang="en-US" sz="2800" dirty="0"/>
              <a:t>* Imagine audience in their underwear</a:t>
            </a:r>
          </a:p>
          <a:p>
            <a:r>
              <a:rPr lang="en-US" sz="2800" dirty="0"/>
              <a:t>* Cough, pretend to have a sore throat</a:t>
            </a:r>
          </a:p>
          <a:p>
            <a:r>
              <a:rPr lang="en-US" sz="2800" dirty="0"/>
              <a:t>* Use a lot of slides</a:t>
            </a:r>
          </a:p>
          <a:p>
            <a:r>
              <a:rPr lang="en-US" sz="2800" dirty="0"/>
              <a:t>* Clench fists beneath lectern</a:t>
            </a:r>
          </a:p>
          <a:p>
            <a:r>
              <a:rPr lang="en-US" sz="2800" dirty="0"/>
              <a:t>* Keep swallowing, to make sure I can drink fluids</a:t>
            </a:r>
          </a:p>
          <a:p>
            <a:r>
              <a:rPr lang="en-US" sz="2800" dirty="0"/>
              <a:t>* Let a colleague do most of the talking</a:t>
            </a:r>
          </a:p>
          <a:p>
            <a:r>
              <a:rPr lang="en-US" sz="2800" dirty="0"/>
              <a:t>* Wear my lucky shirt</a:t>
            </a:r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04167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COMMON ANSWERS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* End the speech as soon as possible</a:t>
            </a:r>
          </a:p>
          <a:p>
            <a:r>
              <a:rPr lang="en-US" sz="2800" dirty="0"/>
              <a:t>* Avoid any pauses or interruptions during the speech</a:t>
            </a:r>
          </a:p>
          <a:p>
            <a:r>
              <a:rPr lang="en-US" sz="2800" dirty="0"/>
              <a:t>* Avoid contact with the audience</a:t>
            </a:r>
          </a:p>
          <a:p>
            <a:r>
              <a:rPr lang="en-US" sz="2800" dirty="0"/>
              <a:t>* Hide the fact that they are afraid</a:t>
            </a:r>
          </a:p>
          <a:p>
            <a:endParaRPr lang="ms-MY" sz="2800" dirty="0"/>
          </a:p>
        </p:txBody>
      </p:sp>
    </p:spTree>
    <p:extLst>
      <p:ext uri="{BB962C8B-B14F-4D97-AF65-F5344CB8AC3E}">
        <p14:creationId xmlns:p14="http://schemas.microsoft.com/office/powerpoint/2010/main" val="42619441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571</TotalTime>
  <Words>951</Words>
  <Application>Microsoft Office PowerPoint</Application>
  <PresentationFormat>Widescreen</PresentationFormat>
  <Paragraphs>221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Trebuchet MS</vt:lpstr>
      <vt:lpstr>Wingdings 3</vt:lpstr>
      <vt:lpstr>Facet</vt:lpstr>
      <vt:lpstr>NOW EVERYONE CAN SPEAK</vt:lpstr>
      <vt:lpstr>PowerPoint Presentation</vt:lpstr>
      <vt:lpstr>PowerPoint Presentation</vt:lpstr>
      <vt:lpstr>PowerPoint Presentation</vt:lpstr>
      <vt:lpstr>GLOSSOPHOBIA</vt:lpstr>
      <vt:lpstr>HOW TO OVERCOME GLOSSOPHOBIA?</vt:lpstr>
      <vt:lpstr>LET’S SIT BACK AND THINK</vt:lpstr>
      <vt:lpstr>SOME OF THE ANSWERS</vt:lpstr>
      <vt:lpstr>MOST COMMON ANSWERS</vt:lpstr>
      <vt:lpstr>PowerPoint Presentation</vt:lpstr>
      <vt:lpstr>TESTING..TESTING</vt:lpstr>
      <vt:lpstr>WHAT IS PUBLIC SPEAKING?</vt:lpstr>
      <vt:lpstr>PUBLIC SPEAKING </vt:lpstr>
      <vt:lpstr>WHY DELIVER PUBLIC SPEECHES?</vt:lpstr>
      <vt:lpstr>MAKING POWERFUL AND POSITIVE SPEECHES </vt:lpstr>
      <vt:lpstr>Start strong with a “grabber” </vt:lpstr>
      <vt:lpstr>Speak with an intent to move people to action </vt:lpstr>
      <vt:lpstr>Structure your material in three sections</vt:lpstr>
      <vt:lpstr>Practice. Practice</vt:lpstr>
      <vt:lpstr>Know the audience</vt:lpstr>
      <vt:lpstr>Know the setup/venue.</vt:lpstr>
      <vt:lpstr>Relax</vt:lpstr>
      <vt:lpstr>TYPES OF SPEECHES</vt:lpstr>
      <vt:lpstr>SPECIAL OCCASION SPEECHES</vt:lpstr>
      <vt:lpstr>Introductory speech</vt:lpstr>
      <vt:lpstr>PowerPoint Presentation</vt:lpstr>
      <vt:lpstr>Presentation Speech</vt:lpstr>
      <vt:lpstr>Presentation Speech</vt:lpstr>
      <vt:lpstr>Acceptance Speech</vt:lpstr>
      <vt:lpstr>Welcoming Speech</vt:lpstr>
      <vt:lpstr>Farewell Speech</vt:lpstr>
      <vt:lpstr>Practice. Practice</vt:lpstr>
      <vt:lpstr>LET’S GET STARTED</vt:lpstr>
      <vt:lpstr>TOPIC</vt:lpstr>
      <vt:lpstr>PURPOSE</vt:lpstr>
      <vt:lpstr>AUDIENCE</vt:lpstr>
      <vt:lpstr>DATE/TIME AND VENUE</vt:lpstr>
      <vt:lpstr>MATERIALS</vt:lpstr>
      <vt:lpstr>AUDIO VISUAL AIDS</vt:lpstr>
      <vt:lpstr>INTRODUCTION/ATTENTION GRABBER</vt:lpstr>
      <vt:lpstr>CONCLUSION </vt:lpstr>
      <vt:lpstr>IMPRESSING YOUR AUDIENCE</vt:lpstr>
      <vt:lpstr>Speaker’s image</vt:lpstr>
      <vt:lpstr>Delivery style</vt:lpstr>
      <vt:lpstr>Language</vt:lpstr>
      <vt:lpstr>Language</vt:lpstr>
      <vt:lpstr>AVA</vt:lpstr>
      <vt:lpstr>Body language/non-verbal communication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EVERYONE CAN SPEAK</dc:title>
  <dc:creator>charanjitsingh_PC</dc:creator>
  <cp:lastModifiedBy>abdulrahmanJ</cp:lastModifiedBy>
  <cp:revision>17</cp:revision>
  <dcterms:created xsi:type="dcterms:W3CDTF">2018-09-14T03:24:06Z</dcterms:created>
  <dcterms:modified xsi:type="dcterms:W3CDTF">2018-09-19T03:18:21Z</dcterms:modified>
</cp:coreProperties>
</file>