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handoutMasterIdLst>
    <p:handoutMasterId r:id="rId35"/>
  </p:handoutMasterIdLst>
  <p:sldIdLst>
    <p:sldId id="429" r:id="rId2"/>
    <p:sldId id="402" r:id="rId3"/>
    <p:sldId id="409" r:id="rId4"/>
    <p:sldId id="408" r:id="rId5"/>
    <p:sldId id="434" r:id="rId6"/>
    <p:sldId id="372" r:id="rId7"/>
    <p:sldId id="383" r:id="rId8"/>
    <p:sldId id="416" r:id="rId9"/>
    <p:sldId id="433" r:id="rId10"/>
    <p:sldId id="419" r:id="rId11"/>
    <p:sldId id="420" r:id="rId12"/>
    <p:sldId id="418" r:id="rId13"/>
    <p:sldId id="417" r:id="rId14"/>
    <p:sldId id="387" r:id="rId15"/>
    <p:sldId id="428" r:id="rId16"/>
    <p:sldId id="421" r:id="rId17"/>
    <p:sldId id="423" r:id="rId18"/>
    <p:sldId id="424" r:id="rId19"/>
    <p:sldId id="377" r:id="rId20"/>
    <p:sldId id="384" r:id="rId21"/>
    <p:sldId id="431" r:id="rId22"/>
    <p:sldId id="379" r:id="rId23"/>
    <p:sldId id="432" r:id="rId24"/>
    <p:sldId id="422" r:id="rId25"/>
    <p:sldId id="425" r:id="rId26"/>
    <p:sldId id="426" r:id="rId27"/>
    <p:sldId id="427" r:id="rId28"/>
    <p:sldId id="412" r:id="rId29"/>
    <p:sldId id="413" r:id="rId30"/>
    <p:sldId id="414" r:id="rId31"/>
    <p:sldId id="415" r:id="rId32"/>
    <p:sldId id="362" r:id="rId33"/>
  </p:sldIdLst>
  <p:sldSz cx="9144000" cy="6858000" type="screen4x3"/>
  <p:notesSz cx="666273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09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2"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3047"/>
    <a:srgbClr val="F8CF38"/>
    <a:srgbClr val="1597D4"/>
    <a:srgbClr val="85070A"/>
    <a:srgbClr val="A50021"/>
    <a:srgbClr val="810608"/>
    <a:srgbClr val="FFA41D"/>
    <a:srgbClr val="FFC165"/>
    <a:srgbClr val="FF9900"/>
    <a:srgbClr val="EFEF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21" autoAdjust="0"/>
    <p:restoredTop sz="96357" autoAdjust="0"/>
  </p:normalViewPr>
  <p:slideViewPr>
    <p:cSldViewPr>
      <p:cViewPr varScale="1">
        <p:scale>
          <a:sx n="113" d="100"/>
          <a:sy n="113" d="100"/>
        </p:scale>
        <p:origin x="1482" y="108"/>
      </p:cViewPr>
      <p:guideLst>
        <p:guide orient="horz"/>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892" y="-108"/>
      </p:cViewPr>
      <p:guideLst>
        <p:guide orient="horz" pos="3127"/>
        <p:guide pos="209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image" Target="../media/image5.png"/></Relationships>
</file>

<file path=ppt/diagrams/_rels/drawing1.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14BCC3-5454-43C7-8D7E-478DE8BEE2C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MY"/>
        </a:p>
      </dgm:t>
    </dgm:pt>
    <dgm:pt modelId="{7A0EA4B0-BDF3-4F41-AD67-E95F9E5F27D3}">
      <dgm:prSet phldrT="[Text]" custT="1"/>
      <dgm:spPr>
        <a:solidFill>
          <a:srgbClr val="FFC165"/>
        </a:solidFill>
      </dgm:spPr>
      <dgm:t>
        <a:bodyPr/>
        <a:lstStyle/>
        <a:p>
          <a:pPr algn="l">
            <a:buNone/>
          </a:pPr>
          <a:r>
            <a:rPr lang="en-MY" sz="1100" dirty="0">
              <a:solidFill>
                <a:schemeClr val="tx1"/>
              </a:solidFill>
              <a:latin typeface="Adobe Fan Heiti Std B" panose="020B0700000000000000" pitchFamily="34" charset="-128"/>
              <a:ea typeface="Adobe Fan Heiti Std B" panose="020B0700000000000000" pitchFamily="34" charset="-128"/>
            </a:rPr>
            <a:t>Agriculture &amp; Forestry (for 5 </a:t>
          </a:r>
          <a:r>
            <a:rPr lang="en-MY" sz="1100" dirty="0" err="1">
              <a:solidFill>
                <a:schemeClr val="tx1"/>
              </a:solidFill>
              <a:latin typeface="Adobe Fan Heiti Std B" panose="020B0700000000000000" pitchFamily="34" charset="-128"/>
              <a:ea typeface="Adobe Fan Heiti Std B" panose="020B0700000000000000" pitchFamily="34" charset="-128"/>
            </a:rPr>
            <a:t>consectuve</a:t>
          </a:r>
          <a:r>
            <a:rPr lang="en-MY" sz="1100" dirty="0">
              <a:solidFill>
                <a:schemeClr val="tx1"/>
              </a:solidFill>
              <a:latin typeface="Adobe Fan Heiti Std B" panose="020B0700000000000000" pitchFamily="34" charset="-128"/>
              <a:ea typeface="Adobe Fan Heiti Std B" panose="020B0700000000000000" pitchFamily="34" charset="-128"/>
            </a:rPr>
            <a:t> years)</a:t>
          </a:r>
        </a:p>
        <a:p>
          <a:pPr algn="l">
            <a:buBlip>
              <a:blip xmlns:r="http://schemas.openxmlformats.org/officeDocument/2006/relationships" r:embed="rId1">
                <a:extLst>
                  <a:ext uri="{96DAC541-7B7A-43D3-8B79-37D633B846F1}">
                    <asvg:svgBlip xmlns="" xmlns:asvg="http://schemas.microsoft.com/office/drawing/2016/SVG/main" r:embed="rId2"/>
                  </a:ext>
                </a:extLst>
              </a:blip>
            </a:buBlip>
          </a:pPr>
          <a:r>
            <a:rPr lang="en-MY" sz="1100" dirty="0">
              <a:solidFill>
                <a:schemeClr val="tx1"/>
              </a:solidFill>
              <a:latin typeface="Adobe Fan Heiti Std B" panose="020B0700000000000000" pitchFamily="34" charset="-128"/>
              <a:ea typeface="Adobe Fan Heiti Std B" panose="020B0700000000000000" pitchFamily="34" charset="-128"/>
            </a:rPr>
            <a:t>Engineering-Chemical                        </a:t>
          </a:r>
        </a:p>
        <a:p>
          <a:pPr algn="l">
            <a:buBlip>
              <a:blip xmlns:r="http://schemas.openxmlformats.org/officeDocument/2006/relationships" r:embed="rId1">
                <a:extLst>
                  <a:ext uri="{96DAC541-7B7A-43D3-8B79-37D633B846F1}">
                    <asvg:svgBlip xmlns="" xmlns:asvg="http://schemas.microsoft.com/office/drawing/2016/SVG/main" r:embed="rId2"/>
                  </a:ext>
                </a:extLst>
              </a:blip>
            </a:buBlip>
          </a:pPr>
          <a:r>
            <a:rPr lang="en-MY" sz="1100" dirty="0">
              <a:solidFill>
                <a:schemeClr val="tx1"/>
              </a:solidFill>
              <a:latin typeface="Adobe Fan Heiti Std B" panose="020B0700000000000000" pitchFamily="34" charset="-128"/>
              <a:ea typeface="Adobe Fan Heiti Std B" panose="020B0700000000000000" pitchFamily="34" charset="-128"/>
            </a:rPr>
            <a:t>Engineering-</a:t>
          </a:r>
          <a:r>
            <a:rPr lang="en-MY" sz="1100" dirty="0" err="1">
              <a:solidFill>
                <a:schemeClr val="tx1"/>
              </a:solidFill>
              <a:latin typeface="Adobe Fan Heiti Std B" panose="020B0700000000000000" pitchFamily="34" charset="-128"/>
              <a:ea typeface="Adobe Fan Heiti Std B" panose="020B0700000000000000" pitchFamily="34" charset="-128"/>
            </a:rPr>
            <a:t>Mechamical</a:t>
          </a:r>
          <a:endParaRPr lang="en-MY" sz="1100" dirty="0">
            <a:solidFill>
              <a:schemeClr val="tx1"/>
            </a:solidFill>
            <a:latin typeface="Adobe Fan Heiti Std B" panose="020B0700000000000000" pitchFamily="34" charset="-128"/>
            <a:ea typeface="Adobe Fan Heiti Std B" panose="020B0700000000000000" pitchFamily="34" charset="-128"/>
          </a:endParaRPr>
        </a:p>
        <a:p>
          <a:pPr algn="l">
            <a:buBlip>
              <a:blip xmlns:r="http://schemas.openxmlformats.org/officeDocument/2006/relationships" r:embed="rId1">
                <a:extLst>
                  <a:ext uri="{96DAC541-7B7A-43D3-8B79-37D633B846F1}">
                    <asvg:svgBlip xmlns="" xmlns:asvg="http://schemas.microsoft.com/office/drawing/2016/SVG/main" r:embed="rId2"/>
                  </a:ext>
                </a:extLst>
              </a:blip>
            </a:buBlip>
          </a:pPr>
          <a:r>
            <a:rPr lang="en-MY" sz="1100" dirty="0">
              <a:solidFill>
                <a:schemeClr val="tx1"/>
              </a:solidFill>
              <a:latin typeface="Adobe Fan Heiti Std B" panose="020B0700000000000000" pitchFamily="34" charset="-128"/>
              <a:ea typeface="Adobe Fan Heiti Std B" panose="020B0700000000000000" pitchFamily="34" charset="-128"/>
            </a:rPr>
            <a:t>Aeronautical &amp; Manufacturing</a:t>
          </a:r>
        </a:p>
      </dgm:t>
    </dgm:pt>
    <dgm:pt modelId="{485AA3E5-CEBB-4D02-A74D-78DBBE750761}" type="parTrans" cxnId="{A9A2409E-EA4C-44C0-BC86-511F99C6E571}">
      <dgm:prSet/>
      <dgm:spPr/>
      <dgm:t>
        <a:bodyPr/>
        <a:lstStyle/>
        <a:p>
          <a:endParaRPr lang="en-MY"/>
        </a:p>
      </dgm:t>
    </dgm:pt>
    <dgm:pt modelId="{F0DBF0E0-04E8-4FA5-88D3-D606117A8163}" type="sibTrans" cxnId="{A9A2409E-EA4C-44C0-BC86-511F99C6E571}">
      <dgm:prSet/>
      <dgm:spPr>
        <a:ln>
          <a:solidFill>
            <a:schemeClr val="bg1">
              <a:lumMod val="50000"/>
            </a:schemeClr>
          </a:solidFill>
        </a:ln>
      </dgm:spPr>
      <dgm:t>
        <a:bodyPr/>
        <a:lstStyle/>
        <a:p>
          <a:endParaRPr lang="en-MY"/>
        </a:p>
      </dgm:t>
    </dgm:pt>
    <dgm:pt modelId="{B20E8A2D-2FDA-4EA4-910E-8DF41577246B}">
      <dgm:prSet phldrT="[Text]" custT="1"/>
      <dgm:spPr>
        <a:solidFill>
          <a:srgbClr val="FF9900"/>
        </a:solidFill>
      </dgm:spPr>
      <dgm:t>
        <a:bodyPr/>
        <a:lstStyle/>
        <a:p>
          <a:pPr>
            <a:lnSpc>
              <a:spcPct val="100000"/>
            </a:lnSpc>
            <a:spcAft>
              <a:spcPts val="0"/>
            </a:spcAft>
            <a:buBlip>
              <a:blip xmlns:r="http://schemas.openxmlformats.org/officeDocument/2006/relationships" r:embed="rId1">
                <a:extLst>
                  <a:ext uri="{96DAC541-7B7A-43D3-8B79-37D633B846F1}">
                    <asvg:svgBlip xmlns="" xmlns:asvg="http://schemas.microsoft.com/office/drawing/2016/SVG/main" r:embed="rId2"/>
                  </a:ext>
                </a:extLst>
              </a:blip>
            </a:buBlip>
          </a:pPr>
          <a:r>
            <a:rPr lang="en-MY" sz="1100" dirty="0">
              <a:solidFill>
                <a:schemeClr val="tx1"/>
              </a:solidFill>
              <a:latin typeface="Adobe Fan Heiti Std B" panose="020B0700000000000000" pitchFamily="34" charset="-128"/>
              <a:ea typeface="Adobe Fan Heiti Std B" panose="020B0700000000000000" pitchFamily="34" charset="-128"/>
            </a:rPr>
            <a:t>Modern Languages   </a:t>
          </a:r>
        </a:p>
        <a:p>
          <a:pPr>
            <a:lnSpc>
              <a:spcPct val="100000"/>
            </a:lnSpc>
            <a:spcAft>
              <a:spcPts val="0"/>
            </a:spcAft>
            <a:buBlip>
              <a:blip xmlns:r="http://schemas.openxmlformats.org/officeDocument/2006/relationships" r:embed="rId1">
                <a:extLst>
                  <a:ext uri="{96DAC541-7B7A-43D3-8B79-37D633B846F1}">
                    <asvg:svgBlip xmlns="" xmlns:asvg="http://schemas.microsoft.com/office/drawing/2016/SVG/main" r:embed="rId2"/>
                  </a:ext>
                </a:extLst>
              </a:blip>
            </a:buBlip>
          </a:pPr>
          <a:r>
            <a:rPr lang="en-MY" sz="1100" dirty="0">
              <a:solidFill>
                <a:schemeClr val="tx1"/>
              </a:solidFill>
              <a:latin typeface="Adobe Fan Heiti Std B" panose="020B0700000000000000" pitchFamily="34" charset="-128"/>
              <a:ea typeface="Adobe Fan Heiti Std B" panose="020B0700000000000000" pitchFamily="34" charset="-128"/>
            </a:rPr>
            <a:t>Business &amp; Management Studies </a:t>
          </a:r>
        </a:p>
        <a:p>
          <a:pPr>
            <a:lnSpc>
              <a:spcPct val="100000"/>
            </a:lnSpc>
            <a:spcAft>
              <a:spcPts val="0"/>
            </a:spcAft>
            <a:buBlip>
              <a:blip xmlns:r="http://schemas.openxmlformats.org/officeDocument/2006/relationships" r:embed="rId1">
                <a:extLst>
                  <a:ext uri="{96DAC541-7B7A-43D3-8B79-37D633B846F1}">
                    <asvg:svgBlip xmlns="" xmlns:asvg="http://schemas.microsoft.com/office/drawing/2016/SVG/main" r:embed="rId2"/>
                  </a:ext>
                </a:extLst>
              </a:blip>
            </a:buBlip>
          </a:pPr>
          <a:r>
            <a:rPr lang="en-MY" sz="1100" dirty="0">
              <a:solidFill>
                <a:schemeClr val="tx1"/>
              </a:solidFill>
              <a:latin typeface="Adobe Fan Heiti Std B" panose="020B0700000000000000" pitchFamily="34" charset="-128"/>
              <a:ea typeface="Adobe Fan Heiti Std B" panose="020B0700000000000000" pitchFamily="34" charset="-128"/>
            </a:rPr>
            <a:t>Materials Science        </a:t>
          </a:r>
        </a:p>
        <a:p>
          <a:pPr>
            <a:lnSpc>
              <a:spcPct val="100000"/>
            </a:lnSpc>
            <a:spcAft>
              <a:spcPts val="0"/>
            </a:spcAft>
            <a:buBlip>
              <a:blip xmlns:r="http://schemas.openxmlformats.org/officeDocument/2006/relationships" r:embed="rId1">
                <a:extLst>
                  <a:ext uri="{96DAC541-7B7A-43D3-8B79-37D633B846F1}">
                    <asvg:svgBlip xmlns="" xmlns:asvg="http://schemas.microsoft.com/office/drawing/2016/SVG/main" r:embed="rId2"/>
                  </a:ext>
                </a:extLst>
              </a:blip>
            </a:buBlip>
          </a:pPr>
          <a:r>
            <a:rPr lang="en-MY" sz="1100" dirty="0">
              <a:solidFill>
                <a:schemeClr val="tx1"/>
              </a:solidFill>
              <a:latin typeface="Adobe Fan Heiti Std B" panose="020B0700000000000000" pitchFamily="34" charset="-128"/>
              <a:ea typeface="Adobe Fan Heiti Std B" panose="020B0700000000000000" pitchFamily="34" charset="-128"/>
            </a:rPr>
            <a:t>Earth &amp; Marine Sciences </a:t>
          </a:r>
        </a:p>
        <a:p>
          <a:pPr>
            <a:lnSpc>
              <a:spcPct val="100000"/>
            </a:lnSpc>
            <a:spcAft>
              <a:spcPts val="0"/>
            </a:spcAft>
            <a:buBlip>
              <a:blip xmlns:r="http://schemas.openxmlformats.org/officeDocument/2006/relationships" r:embed="rId1">
                <a:extLst>
                  <a:ext uri="{96DAC541-7B7A-43D3-8B79-37D633B846F1}">
                    <asvg:svgBlip xmlns="" xmlns:asvg="http://schemas.microsoft.com/office/drawing/2016/SVG/main" r:embed="rId2"/>
                  </a:ext>
                </a:extLst>
              </a:blip>
            </a:buBlip>
          </a:pPr>
          <a:r>
            <a:rPr lang="en-MY" sz="1100" dirty="0">
              <a:solidFill>
                <a:schemeClr val="tx1"/>
              </a:solidFill>
              <a:latin typeface="Adobe Fan Heiti Std B" panose="020B0700000000000000" pitchFamily="34" charset="-128"/>
              <a:ea typeface="Adobe Fan Heiti Std B" panose="020B0700000000000000" pitchFamily="34" charset="-128"/>
            </a:rPr>
            <a:t>Accounting &amp; Finance </a:t>
          </a:r>
        </a:p>
      </dgm:t>
    </dgm:pt>
    <dgm:pt modelId="{3A2A4F02-3851-4977-874F-FBAF8B226581}" type="parTrans" cxnId="{6074B4B8-7636-4513-A347-CAFE3A499912}">
      <dgm:prSet/>
      <dgm:spPr/>
      <dgm:t>
        <a:bodyPr/>
        <a:lstStyle/>
        <a:p>
          <a:endParaRPr lang="en-MY"/>
        </a:p>
      </dgm:t>
    </dgm:pt>
    <dgm:pt modelId="{D91F59E6-C323-436E-BCAA-F43ED647AB2C}" type="sibTrans" cxnId="{6074B4B8-7636-4513-A347-CAFE3A499912}">
      <dgm:prSet/>
      <dgm:spPr/>
      <dgm:t>
        <a:bodyPr/>
        <a:lstStyle/>
        <a:p>
          <a:endParaRPr lang="en-MY"/>
        </a:p>
      </dgm:t>
    </dgm:pt>
    <dgm:pt modelId="{3BC0052F-2AA8-4391-ACE7-AC69B44D8D85}">
      <dgm:prSet phldrT="[Text]" custT="1"/>
      <dgm:spPr>
        <a:solidFill>
          <a:srgbClr val="FFB547"/>
        </a:solidFill>
      </dgm:spPr>
      <dgm:t>
        <a:bodyPr/>
        <a:lstStyle/>
        <a:p>
          <a:pPr algn="l">
            <a:lnSpc>
              <a:spcPct val="90000"/>
            </a:lnSpc>
            <a:spcAft>
              <a:spcPct val="35000"/>
            </a:spcAft>
            <a:buNone/>
          </a:pPr>
          <a:endParaRPr lang="en-MY" sz="900" dirty="0">
            <a:solidFill>
              <a:schemeClr val="tx1"/>
            </a:solidFill>
            <a:latin typeface="Adobe Fan Heiti Std B" panose="020B0700000000000000" pitchFamily="34" charset="-128"/>
            <a:ea typeface="Adobe Fan Heiti Std B" panose="020B0700000000000000" pitchFamily="34" charset="-128"/>
          </a:endParaRPr>
        </a:p>
        <a:p>
          <a:pPr algn="l">
            <a:lnSpc>
              <a:spcPct val="90000"/>
            </a:lnSpc>
            <a:spcAft>
              <a:spcPct val="35000"/>
            </a:spcAft>
            <a:buNone/>
          </a:pPr>
          <a:endParaRPr lang="en-MY" sz="900" dirty="0">
            <a:solidFill>
              <a:schemeClr val="tx1"/>
            </a:solidFill>
            <a:latin typeface="Adobe Fan Heiti Std B" panose="020B0700000000000000" pitchFamily="34" charset="-128"/>
            <a:ea typeface="Adobe Fan Heiti Std B" panose="020B0700000000000000" pitchFamily="34" charset="-128"/>
          </a:endParaRPr>
        </a:p>
        <a:p>
          <a:pPr algn="l">
            <a:lnSpc>
              <a:spcPct val="90000"/>
            </a:lnSpc>
            <a:spcAft>
              <a:spcPct val="35000"/>
            </a:spcAft>
            <a:buNone/>
          </a:pPr>
          <a:endParaRPr lang="en-MY" sz="900" dirty="0">
            <a:solidFill>
              <a:schemeClr val="tx1"/>
            </a:solidFill>
            <a:latin typeface="Adobe Fan Heiti Std B" panose="020B0700000000000000" pitchFamily="34" charset="-128"/>
            <a:ea typeface="Adobe Fan Heiti Std B" panose="020B0700000000000000" pitchFamily="34" charset="-128"/>
          </a:endParaRPr>
        </a:p>
        <a:p>
          <a:pPr algn="l">
            <a:lnSpc>
              <a:spcPct val="100000"/>
            </a:lnSpc>
            <a:spcAft>
              <a:spcPts val="0"/>
            </a:spcAft>
            <a:buNone/>
          </a:pPr>
          <a:r>
            <a:rPr lang="en-MY" sz="1000" dirty="0">
              <a:solidFill>
                <a:schemeClr val="tx1"/>
              </a:solidFill>
              <a:latin typeface="Adobe Fan Heiti Std B" panose="020B0700000000000000" pitchFamily="34" charset="-128"/>
              <a:ea typeface="Adobe Fan Heiti Std B" panose="020B0700000000000000" pitchFamily="34" charset="-128"/>
            </a:rPr>
            <a:t>Architecture / Built Environment            </a:t>
          </a:r>
        </a:p>
        <a:p>
          <a:pPr algn="l">
            <a:lnSpc>
              <a:spcPct val="100000"/>
            </a:lnSpc>
            <a:spcAft>
              <a:spcPts val="0"/>
            </a:spcAft>
            <a:buNone/>
          </a:pPr>
          <a:r>
            <a:rPr lang="en-MY" sz="1000" dirty="0">
              <a:solidFill>
                <a:schemeClr val="tx1"/>
              </a:solidFill>
              <a:latin typeface="Adobe Fan Heiti Std B" panose="020B0700000000000000" pitchFamily="34" charset="-128"/>
              <a:ea typeface="Adobe Fan Heiti Std B" panose="020B0700000000000000" pitchFamily="34" charset="-128"/>
            </a:rPr>
            <a:t>Engineering — Civil &amp; Structural                     </a:t>
          </a:r>
        </a:p>
        <a:p>
          <a:pPr algn="l">
            <a:lnSpc>
              <a:spcPct val="100000"/>
            </a:lnSpc>
            <a:spcAft>
              <a:spcPts val="0"/>
            </a:spcAft>
            <a:buBlip>
              <a:blip xmlns:r="http://schemas.openxmlformats.org/officeDocument/2006/relationships" r:embed="rId1">
                <a:extLst>
                  <a:ext uri="{96DAC541-7B7A-43D3-8B79-37D633B846F1}">
                    <asvg:svgBlip xmlns="" xmlns:asvg="http://schemas.microsoft.com/office/drawing/2016/SVG/main" r:embed="rId2"/>
                  </a:ext>
                </a:extLst>
              </a:blip>
            </a:buBlip>
          </a:pPr>
          <a:r>
            <a:rPr lang="en-MY" sz="1000" dirty="0">
              <a:solidFill>
                <a:schemeClr val="tx1"/>
              </a:solidFill>
              <a:latin typeface="Adobe Fan Heiti Std B" panose="020B0700000000000000" pitchFamily="34" charset="-128"/>
              <a:ea typeface="Adobe Fan Heiti Std B" panose="020B0700000000000000" pitchFamily="34" charset="-128"/>
            </a:rPr>
            <a:t>Education Pharmacy &amp; Pharmacology           </a:t>
          </a:r>
        </a:p>
        <a:p>
          <a:pPr algn="l">
            <a:lnSpc>
              <a:spcPct val="100000"/>
            </a:lnSpc>
            <a:spcAft>
              <a:spcPts val="0"/>
            </a:spcAft>
            <a:buBlip>
              <a:blip xmlns:r="http://schemas.openxmlformats.org/officeDocument/2006/relationships" r:embed="rId1">
                <a:extLst>
                  <a:ext uri="{96DAC541-7B7A-43D3-8B79-37D633B846F1}">
                    <asvg:svgBlip xmlns="" xmlns:asvg="http://schemas.microsoft.com/office/drawing/2016/SVG/main" r:embed="rId2"/>
                  </a:ext>
                </a:extLst>
              </a:blip>
            </a:buBlip>
          </a:pPr>
          <a:r>
            <a:rPr lang="en-MY" sz="1000" dirty="0">
              <a:solidFill>
                <a:schemeClr val="tx1"/>
              </a:solidFill>
              <a:latin typeface="Adobe Fan Heiti Std B" panose="020B0700000000000000" pitchFamily="34" charset="-128"/>
              <a:ea typeface="Adobe Fan Heiti Std B" panose="020B0700000000000000" pitchFamily="34" charset="-128"/>
            </a:rPr>
            <a:t>Environmental Sciences </a:t>
          </a:r>
        </a:p>
        <a:p>
          <a:pPr algn="l">
            <a:lnSpc>
              <a:spcPct val="100000"/>
            </a:lnSpc>
            <a:spcAft>
              <a:spcPts val="0"/>
            </a:spcAft>
            <a:buBlip>
              <a:blip xmlns:r="http://schemas.openxmlformats.org/officeDocument/2006/relationships" r:embed="rId1">
                <a:extLst>
                  <a:ext uri="{96DAC541-7B7A-43D3-8B79-37D633B846F1}">
                    <asvg:svgBlip xmlns="" xmlns:asvg="http://schemas.microsoft.com/office/drawing/2016/SVG/main" r:embed="rId2"/>
                  </a:ext>
                </a:extLst>
              </a:blip>
            </a:buBlip>
          </a:pPr>
          <a:r>
            <a:rPr lang="en-MY" sz="1000" dirty="0">
              <a:solidFill>
                <a:schemeClr val="tx1"/>
              </a:solidFill>
              <a:latin typeface="Adobe Fan Heiti Std B" panose="020B0700000000000000" pitchFamily="34" charset="-128"/>
              <a:ea typeface="Adobe Fan Heiti Std B" panose="020B0700000000000000" pitchFamily="34" charset="-128"/>
            </a:rPr>
            <a:t>Computer Science &amp; Information System                                   </a:t>
          </a:r>
        </a:p>
        <a:p>
          <a:pPr algn="l">
            <a:lnSpc>
              <a:spcPct val="100000"/>
            </a:lnSpc>
            <a:spcAft>
              <a:spcPts val="0"/>
            </a:spcAft>
            <a:buBlip>
              <a:blip xmlns:r="http://schemas.openxmlformats.org/officeDocument/2006/relationships" r:embed="rId1">
                <a:extLst>
                  <a:ext uri="{96DAC541-7B7A-43D3-8B79-37D633B846F1}">
                    <asvg:svgBlip xmlns="" xmlns:asvg="http://schemas.microsoft.com/office/drawing/2016/SVG/main" r:embed="rId2"/>
                  </a:ext>
                </a:extLst>
              </a:blip>
            </a:buBlip>
          </a:pPr>
          <a:r>
            <a:rPr lang="en-MY" sz="1000" dirty="0">
              <a:solidFill>
                <a:schemeClr val="tx1"/>
              </a:solidFill>
              <a:latin typeface="Adobe Fan Heiti Std B" panose="020B0700000000000000" pitchFamily="34" charset="-128"/>
              <a:ea typeface="Adobe Fan Heiti Std B" panose="020B0700000000000000" pitchFamily="34" charset="-128"/>
            </a:rPr>
            <a:t>Engineering-Electrical &amp; Electronics     </a:t>
          </a:r>
        </a:p>
        <a:p>
          <a:pPr algn="l">
            <a:lnSpc>
              <a:spcPct val="100000"/>
            </a:lnSpc>
            <a:spcAft>
              <a:spcPts val="0"/>
            </a:spcAft>
            <a:buBlip>
              <a:blip xmlns:r="http://schemas.openxmlformats.org/officeDocument/2006/relationships" r:embed="rId1">
                <a:extLst>
                  <a:ext uri="{96DAC541-7B7A-43D3-8B79-37D633B846F1}">
                    <asvg:svgBlip xmlns="" xmlns:asvg="http://schemas.microsoft.com/office/drawing/2016/SVG/main" r:embed="rId2"/>
                  </a:ext>
                </a:extLst>
              </a:blip>
            </a:buBlip>
          </a:pPr>
          <a:r>
            <a:rPr lang="en-MY" sz="1000" dirty="0">
              <a:solidFill>
                <a:schemeClr val="tx1"/>
              </a:solidFill>
              <a:latin typeface="Adobe Fan Heiti Std B" panose="020B0700000000000000" pitchFamily="34" charset="-128"/>
              <a:ea typeface="Adobe Fan Heiti Std B" panose="020B0700000000000000" pitchFamily="34" charset="-128"/>
            </a:rPr>
            <a:t>English Language and Literature </a:t>
          </a:r>
        </a:p>
        <a:p>
          <a:pPr algn="l">
            <a:lnSpc>
              <a:spcPct val="100000"/>
            </a:lnSpc>
            <a:spcAft>
              <a:spcPts val="0"/>
            </a:spcAft>
            <a:buBlip>
              <a:blip xmlns:r="http://schemas.openxmlformats.org/officeDocument/2006/relationships" r:embed="rId1">
                <a:extLst>
                  <a:ext uri="{96DAC541-7B7A-43D3-8B79-37D633B846F1}">
                    <asvg:svgBlip xmlns="" xmlns:asvg="http://schemas.microsoft.com/office/drawing/2016/SVG/main" r:embed="rId2"/>
                  </a:ext>
                </a:extLst>
              </a:blip>
            </a:buBlip>
          </a:pPr>
          <a:r>
            <a:rPr lang="en-MY" sz="1000" dirty="0">
              <a:latin typeface="Adobe Fan Heiti Std B" panose="020B0700000000000000" pitchFamily="34" charset="-128"/>
              <a:ea typeface="Adobe Fan Heiti Std B" panose="020B0700000000000000" pitchFamily="34" charset="-128"/>
            </a:rPr>
            <a:t> </a:t>
          </a:r>
        </a:p>
        <a:p>
          <a:pPr algn="l">
            <a:lnSpc>
              <a:spcPct val="90000"/>
            </a:lnSpc>
            <a:spcAft>
              <a:spcPct val="35000"/>
            </a:spcAft>
            <a:buBlip>
              <a:blip xmlns:r="http://schemas.openxmlformats.org/officeDocument/2006/relationships" r:embed="rId1">
                <a:extLst>
                  <a:ext uri="{96DAC541-7B7A-43D3-8B79-37D633B846F1}">
                    <asvg:svgBlip xmlns="" xmlns:asvg="http://schemas.microsoft.com/office/drawing/2016/SVG/main" r:embed="rId2"/>
                  </a:ext>
                </a:extLst>
              </a:blip>
            </a:buBlip>
          </a:pPr>
          <a:r>
            <a:rPr lang="en-MY" sz="1100" dirty="0">
              <a:latin typeface="Adobe Fan Heiti Std B" panose="020B0700000000000000" pitchFamily="34" charset="-128"/>
              <a:ea typeface="Adobe Fan Heiti Std B" panose="020B0700000000000000" pitchFamily="34" charset="-128"/>
            </a:rPr>
            <a:t>        </a:t>
          </a:r>
        </a:p>
        <a:p>
          <a:pPr algn="l">
            <a:lnSpc>
              <a:spcPct val="90000"/>
            </a:lnSpc>
            <a:spcAft>
              <a:spcPct val="35000"/>
            </a:spcAft>
            <a:buBlip>
              <a:blip xmlns:r="http://schemas.openxmlformats.org/officeDocument/2006/relationships" r:embed="rId1">
                <a:extLst>
                  <a:ext uri="{96DAC541-7B7A-43D3-8B79-37D633B846F1}">
                    <asvg:svgBlip xmlns="" xmlns:asvg="http://schemas.microsoft.com/office/drawing/2016/SVG/main" r:embed="rId2"/>
                  </a:ext>
                </a:extLst>
              </a:blip>
            </a:buBlip>
          </a:pPr>
          <a:r>
            <a:rPr lang="en-MY" sz="1100" dirty="0">
              <a:latin typeface="Adobe Fan Heiti Std B" panose="020B0700000000000000" pitchFamily="34" charset="-128"/>
              <a:ea typeface="Adobe Fan Heiti Std B" panose="020B0700000000000000" pitchFamily="34" charset="-128"/>
            </a:rPr>
            <a:t> </a:t>
          </a:r>
        </a:p>
      </dgm:t>
    </dgm:pt>
    <dgm:pt modelId="{0B8D31C1-5988-45E0-A5AE-883CD2F06F85}" type="sibTrans" cxnId="{27ADF60C-B2AC-4381-BBC1-8F61BC2B73AF}">
      <dgm:prSet/>
      <dgm:spPr/>
      <dgm:t>
        <a:bodyPr/>
        <a:lstStyle/>
        <a:p>
          <a:endParaRPr lang="en-MY"/>
        </a:p>
      </dgm:t>
    </dgm:pt>
    <dgm:pt modelId="{9FCF88B2-C38D-4568-90B6-A11430EF39CE}" type="parTrans" cxnId="{27ADF60C-B2AC-4381-BBC1-8F61BC2B73AF}">
      <dgm:prSet/>
      <dgm:spPr/>
      <dgm:t>
        <a:bodyPr/>
        <a:lstStyle/>
        <a:p>
          <a:endParaRPr lang="en-MY"/>
        </a:p>
      </dgm:t>
    </dgm:pt>
    <dgm:pt modelId="{B73DF777-952C-467F-816D-84DCAAF850E6}" type="pres">
      <dgm:prSet presAssocID="{6B14BCC3-5454-43C7-8D7E-478DE8BEE2CF}" presName="Name0" presStyleCnt="0">
        <dgm:presLayoutVars>
          <dgm:chMax val="7"/>
          <dgm:chPref val="7"/>
          <dgm:dir/>
        </dgm:presLayoutVars>
      </dgm:prSet>
      <dgm:spPr/>
      <dgm:t>
        <a:bodyPr/>
        <a:lstStyle/>
        <a:p>
          <a:endParaRPr lang="en-US"/>
        </a:p>
      </dgm:t>
    </dgm:pt>
    <dgm:pt modelId="{D113CD4A-C7BA-4C9E-A6FD-FD98DD435B9A}" type="pres">
      <dgm:prSet presAssocID="{6B14BCC3-5454-43C7-8D7E-478DE8BEE2CF}" presName="Name1" presStyleCnt="0"/>
      <dgm:spPr/>
    </dgm:pt>
    <dgm:pt modelId="{DE2C69CC-8C4B-45CD-A9E5-1348BCAF89E9}" type="pres">
      <dgm:prSet presAssocID="{6B14BCC3-5454-43C7-8D7E-478DE8BEE2CF}" presName="cycle" presStyleCnt="0"/>
      <dgm:spPr/>
    </dgm:pt>
    <dgm:pt modelId="{7DDA1407-A71B-4457-83F7-045DD1AC619A}" type="pres">
      <dgm:prSet presAssocID="{6B14BCC3-5454-43C7-8D7E-478DE8BEE2CF}" presName="srcNode" presStyleLbl="node1" presStyleIdx="0" presStyleCnt="3"/>
      <dgm:spPr/>
    </dgm:pt>
    <dgm:pt modelId="{BE644DF3-ED7E-4533-8EE9-1D6B32D36E5C}" type="pres">
      <dgm:prSet presAssocID="{6B14BCC3-5454-43C7-8D7E-478DE8BEE2CF}" presName="conn" presStyleLbl="parChTrans1D2" presStyleIdx="0" presStyleCnt="1"/>
      <dgm:spPr/>
      <dgm:t>
        <a:bodyPr/>
        <a:lstStyle/>
        <a:p>
          <a:endParaRPr lang="en-US"/>
        </a:p>
      </dgm:t>
    </dgm:pt>
    <dgm:pt modelId="{199EFBDF-8E93-4422-8866-3E61980F5C69}" type="pres">
      <dgm:prSet presAssocID="{6B14BCC3-5454-43C7-8D7E-478DE8BEE2CF}" presName="extraNode" presStyleLbl="node1" presStyleIdx="0" presStyleCnt="3"/>
      <dgm:spPr/>
    </dgm:pt>
    <dgm:pt modelId="{A4947903-240D-45AB-9FE8-ABF44C7BF382}" type="pres">
      <dgm:prSet presAssocID="{6B14BCC3-5454-43C7-8D7E-478DE8BEE2CF}" presName="dstNode" presStyleLbl="node1" presStyleIdx="0" presStyleCnt="3"/>
      <dgm:spPr/>
    </dgm:pt>
    <dgm:pt modelId="{35AB3E20-5BF5-453F-B3E3-D603477BC544}" type="pres">
      <dgm:prSet presAssocID="{7A0EA4B0-BDF3-4F41-AD67-E95F9E5F27D3}" presName="text_1" presStyleLbl="node1" presStyleIdx="0" presStyleCnt="3" custScaleX="83042" custScaleY="139709" custLinFactNeighborX="2289" custLinFactNeighborY="-25260">
        <dgm:presLayoutVars>
          <dgm:bulletEnabled val="1"/>
        </dgm:presLayoutVars>
      </dgm:prSet>
      <dgm:spPr/>
      <dgm:t>
        <a:bodyPr/>
        <a:lstStyle/>
        <a:p>
          <a:endParaRPr lang="en-US"/>
        </a:p>
      </dgm:t>
    </dgm:pt>
    <dgm:pt modelId="{4100381E-7649-44E2-A2E8-120AB3DC3A70}" type="pres">
      <dgm:prSet presAssocID="{7A0EA4B0-BDF3-4F41-AD67-E95F9E5F27D3}" presName="accent_1" presStyleCnt="0"/>
      <dgm:spPr/>
    </dgm:pt>
    <dgm:pt modelId="{3AD68F46-4B35-434C-B4CE-8CF7EC917786}" type="pres">
      <dgm:prSet presAssocID="{7A0EA4B0-BDF3-4F41-AD67-E95F9E5F27D3}" presName="accentRepeatNode" presStyleLbl="solidFgAcc1" presStyleIdx="0" presStyleCnt="3" custLinFactNeighborX="18365" custLinFactNeighborY="-12011"/>
      <dgm:spPr>
        <a:solidFill>
          <a:srgbClr val="A50021"/>
        </a:solidFill>
        <a:ln w="19050">
          <a:solidFill>
            <a:schemeClr val="bg1">
              <a:lumMod val="50000"/>
            </a:schemeClr>
          </a:solidFill>
        </a:ln>
      </dgm:spPr>
    </dgm:pt>
    <dgm:pt modelId="{56BE8D5A-9A2F-44B7-87FF-DA051ED43C18}" type="pres">
      <dgm:prSet presAssocID="{3BC0052F-2AA8-4391-ACE7-AC69B44D8D85}" presName="text_2" presStyleLbl="node1" presStyleIdx="1" presStyleCnt="3" custScaleX="89491" custScaleY="169168" custLinFactNeighborX="-1385" custLinFactNeighborY="-8631">
        <dgm:presLayoutVars>
          <dgm:bulletEnabled val="1"/>
        </dgm:presLayoutVars>
      </dgm:prSet>
      <dgm:spPr/>
      <dgm:t>
        <a:bodyPr/>
        <a:lstStyle/>
        <a:p>
          <a:endParaRPr lang="en-US"/>
        </a:p>
      </dgm:t>
    </dgm:pt>
    <dgm:pt modelId="{5DC3E40A-C72A-464A-BC19-48AC0E9585DB}" type="pres">
      <dgm:prSet presAssocID="{3BC0052F-2AA8-4391-ACE7-AC69B44D8D85}" presName="accent_2" presStyleCnt="0"/>
      <dgm:spPr/>
    </dgm:pt>
    <dgm:pt modelId="{91EC1204-395D-4A36-83F4-346E08A7859D}" type="pres">
      <dgm:prSet presAssocID="{3BC0052F-2AA8-4391-ACE7-AC69B44D8D85}" presName="accentRepeatNode" presStyleLbl="solidFgAcc1" presStyleIdx="1" presStyleCnt="3" custLinFactNeighborX="5994" custLinFactNeighborY="-8355"/>
      <dgm:spPr>
        <a:solidFill>
          <a:srgbClr val="A50021"/>
        </a:solidFill>
        <a:ln w="19050">
          <a:solidFill>
            <a:schemeClr val="bg1">
              <a:lumMod val="50000"/>
            </a:schemeClr>
          </a:solidFill>
        </a:ln>
      </dgm:spPr>
    </dgm:pt>
    <dgm:pt modelId="{74A623FC-C828-43E3-A3E0-134EAC1D4E0E}" type="pres">
      <dgm:prSet presAssocID="{B20E8A2D-2FDA-4EA4-910E-8DF41577246B}" presName="text_3" presStyleLbl="node1" presStyleIdx="2" presStyleCnt="3" custScaleX="82894" custScaleY="137354" custLinFactNeighborX="2363" custLinFactNeighborY="11573">
        <dgm:presLayoutVars>
          <dgm:bulletEnabled val="1"/>
        </dgm:presLayoutVars>
      </dgm:prSet>
      <dgm:spPr/>
      <dgm:t>
        <a:bodyPr/>
        <a:lstStyle/>
        <a:p>
          <a:endParaRPr lang="en-US"/>
        </a:p>
      </dgm:t>
    </dgm:pt>
    <dgm:pt modelId="{B516DD8C-873D-4FF9-B3D7-42AFC800CCC5}" type="pres">
      <dgm:prSet presAssocID="{B20E8A2D-2FDA-4EA4-910E-8DF41577246B}" presName="accent_3" presStyleCnt="0"/>
      <dgm:spPr/>
    </dgm:pt>
    <dgm:pt modelId="{A79C13BC-AA0C-4F37-9FCF-1EBFFCA17187}" type="pres">
      <dgm:prSet presAssocID="{B20E8A2D-2FDA-4EA4-910E-8DF41577246B}" presName="accentRepeatNode" presStyleLbl="solidFgAcc1" presStyleIdx="2" presStyleCnt="3" custLinFactNeighborX="17190" custLinFactNeighborY="3312"/>
      <dgm:spPr>
        <a:solidFill>
          <a:srgbClr val="A50021"/>
        </a:solidFill>
        <a:ln>
          <a:solidFill>
            <a:schemeClr val="bg1">
              <a:lumMod val="50000"/>
            </a:schemeClr>
          </a:solidFill>
        </a:ln>
      </dgm:spPr>
    </dgm:pt>
  </dgm:ptLst>
  <dgm:cxnLst>
    <dgm:cxn modelId="{9E507CD2-F821-46FD-8502-4FCDBD797311}" type="presOf" srcId="{F0DBF0E0-04E8-4FA5-88D3-D606117A8163}" destId="{BE644DF3-ED7E-4533-8EE9-1D6B32D36E5C}" srcOrd="0" destOrd="0" presId="urn:microsoft.com/office/officeart/2008/layout/VerticalCurvedList"/>
    <dgm:cxn modelId="{16F690DF-4538-4A0F-9791-F0D246324622}" type="presOf" srcId="{3BC0052F-2AA8-4391-ACE7-AC69B44D8D85}" destId="{56BE8D5A-9A2F-44B7-87FF-DA051ED43C18}" srcOrd="0" destOrd="0" presId="urn:microsoft.com/office/officeart/2008/layout/VerticalCurvedList"/>
    <dgm:cxn modelId="{A9A2409E-EA4C-44C0-BC86-511F99C6E571}" srcId="{6B14BCC3-5454-43C7-8D7E-478DE8BEE2CF}" destId="{7A0EA4B0-BDF3-4F41-AD67-E95F9E5F27D3}" srcOrd="0" destOrd="0" parTransId="{485AA3E5-CEBB-4D02-A74D-78DBBE750761}" sibTransId="{F0DBF0E0-04E8-4FA5-88D3-D606117A8163}"/>
    <dgm:cxn modelId="{96909CB2-C50A-471D-8576-60813BC0D827}" type="presOf" srcId="{B20E8A2D-2FDA-4EA4-910E-8DF41577246B}" destId="{74A623FC-C828-43E3-A3E0-134EAC1D4E0E}" srcOrd="0" destOrd="0" presId="urn:microsoft.com/office/officeart/2008/layout/VerticalCurvedList"/>
    <dgm:cxn modelId="{83E88ED3-7982-471D-B8A9-CA23C7AE9907}" type="presOf" srcId="{6B14BCC3-5454-43C7-8D7E-478DE8BEE2CF}" destId="{B73DF777-952C-467F-816D-84DCAAF850E6}" srcOrd="0" destOrd="0" presId="urn:microsoft.com/office/officeart/2008/layout/VerticalCurvedList"/>
    <dgm:cxn modelId="{27ADF60C-B2AC-4381-BBC1-8F61BC2B73AF}" srcId="{6B14BCC3-5454-43C7-8D7E-478DE8BEE2CF}" destId="{3BC0052F-2AA8-4391-ACE7-AC69B44D8D85}" srcOrd="1" destOrd="0" parTransId="{9FCF88B2-C38D-4568-90B6-A11430EF39CE}" sibTransId="{0B8D31C1-5988-45E0-A5AE-883CD2F06F85}"/>
    <dgm:cxn modelId="{B9C3E8FC-B194-4DAA-82D3-9D2C38C13556}" type="presOf" srcId="{7A0EA4B0-BDF3-4F41-AD67-E95F9E5F27D3}" destId="{35AB3E20-5BF5-453F-B3E3-D603477BC544}" srcOrd="0" destOrd="0" presId="urn:microsoft.com/office/officeart/2008/layout/VerticalCurvedList"/>
    <dgm:cxn modelId="{6074B4B8-7636-4513-A347-CAFE3A499912}" srcId="{6B14BCC3-5454-43C7-8D7E-478DE8BEE2CF}" destId="{B20E8A2D-2FDA-4EA4-910E-8DF41577246B}" srcOrd="2" destOrd="0" parTransId="{3A2A4F02-3851-4977-874F-FBAF8B226581}" sibTransId="{D91F59E6-C323-436E-BCAA-F43ED647AB2C}"/>
    <dgm:cxn modelId="{A025CBB4-4895-48B4-95A8-E611937C510B}" type="presParOf" srcId="{B73DF777-952C-467F-816D-84DCAAF850E6}" destId="{D113CD4A-C7BA-4C9E-A6FD-FD98DD435B9A}" srcOrd="0" destOrd="0" presId="urn:microsoft.com/office/officeart/2008/layout/VerticalCurvedList"/>
    <dgm:cxn modelId="{303F3EA2-7E94-4EEC-A6DE-529F1266BC4C}" type="presParOf" srcId="{D113CD4A-C7BA-4C9E-A6FD-FD98DD435B9A}" destId="{DE2C69CC-8C4B-45CD-A9E5-1348BCAF89E9}" srcOrd="0" destOrd="0" presId="urn:microsoft.com/office/officeart/2008/layout/VerticalCurvedList"/>
    <dgm:cxn modelId="{7BD4A2A8-1F07-4E19-8333-12AA20C44A4F}" type="presParOf" srcId="{DE2C69CC-8C4B-45CD-A9E5-1348BCAF89E9}" destId="{7DDA1407-A71B-4457-83F7-045DD1AC619A}" srcOrd="0" destOrd="0" presId="urn:microsoft.com/office/officeart/2008/layout/VerticalCurvedList"/>
    <dgm:cxn modelId="{7304987A-1E06-4A6F-A62A-E112A5F088F7}" type="presParOf" srcId="{DE2C69CC-8C4B-45CD-A9E5-1348BCAF89E9}" destId="{BE644DF3-ED7E-4533-8EE9-1D6B32D36E5C}" srcOrd="1" destOrd="0" presId="urn:microsoft.com/office/officeart/2008/layout/VerticalCurvedList"/>
    <dgm:cxn modelId="{F113D083-32D4-4570-A447-4D22F4E871CA}" type="presParOf" srcId="{DE2C69CC-8C4B-45CD-A9E5-1348BCAF89E9}" destId="{199EFBDF-8E93-4422-8866-3E61980F5C69}" srcOrd="2" destOrd="0" presId="urn:microsoft.com/office/officeart/2008/layout/VerticalCurvedList"/>
    <dgm:cxn modelId="{7106C696-F3C1-4F30-813E-00EA4269FB21}" type="presParOf" srcId="{DE2C69CC-8C4B-45CD-A9E5-1348BCAF89E9}" destId="{A4947903-240D-45AB-9FE8-ABF44C7BF382}" srcOrd="3" destOrd="0" presId="urn:microsoft.com/office/officeart/2008/layout/VerticalCurvedList"/>
    <dgm:cxn modelId="{7233E7E7-3F88-4D34-8984-3D704355B2C8}" type="presParOf" srcId="{D113CD4A-C7BA-4C9E-A6FD-FD98DD435B9A}" destId="{35AB3E20-5BF5-453F-B3E3-D603477BC544}" srcOrd="1" destOrd="0" presId="urn:microsoft.com/office/officeart/2008/layout/VerticalCurvedList"/>
    <dgm:cxn modelId="{F50EB6B0-8CCD-4AE3-A505-4533E2B564DD}" type="presParOf" srcId="{D113CD4A-C7BA-4C9E-A6FD-FD98DD435B9A}" destId="{4100381E-7649-44E2-A2E8-120AB3DC3A70}" srcOrd="2" destOrd="0" presId="urn:microsoft.com/office/officeart/2008/layout/VerticalCurvedList"/>
    <dgm:cxn modelId="{6E56F07E-113A-4E87-9D3B-E34B863780C0}" type="presParOf" srcId="{4100381E-7649-44E2-A2E8-120AB3DC3A70}" destId="{3AD68F46-4B35-434C-B4CE-8CF7EC917786}" srcOrd="0" destOrd="0" presId="urn:microsoft.com/office/officeart/2008/layout/VerticalCurvedList"/>
    <dgm:cxn modelId="{C5909B63-8E36-48B8-B971-44B0ADCD2A5F}" type="presParOf" srcId="{D113CD4A-C7BA-4C9E-A6FD-FD98DD435B9A}" destId="{56BE8D5A-9A2F-44B7-87FF-DA051ED43C18}" srcOrd="3" destOrd="0" presId="urn:microsoft.com/office/officeart/2008/layout/VerticalCurvedList"/>
    <dgm:cxn modelId="{8F1FEE9F-4C51-440E-BF94-4B0B7369E65E}" type="presParOf" srcId="{D113CD4A-C7BA-4C9E-A6FD-FD98DD435B9A}" destId="{5DC3E40A-C72A-464A-BC19-48AC0E9585DB}" srcOrd="4" destOrd="0" presId="urn:microsoft.com/office/officeart/2008/layout/VerticalCurvedList"/>
    <dgm:cxn modelId="{943BA742-E5A1-44FE-8AE1-AE103E376FFB}" type="presParOf" srcId="{5DC3E40A-C72A-464A-BC19-48AC0E9585DB}" destId="{91EC1204-395D-4A36-83F4-346E08A7859D}" srcOrd="0" destOrd="0" presId="urn:microsoft.com/office/officeart/2008/layout/VerticalCurvedList"/>
    <dgm:cxn modelId="{C21CE00A-213A-4E35-A243-220A7B5D9DF9}" type="presParOf" srcId="{D113CD4A-C7BA-4C9E-A6FD-FD98DD435B9A}" destId="{74A623FC-C828-43E3-A3E0-134EAC1D4E0E}" srcOrd="5" destOrd="0" presId="urn:microsoft.com/office/officeart/2008/layout/VerticalCurvedList"/>
    <dgm:cxn modelId="{522C1EF2-B49C-4390-B1DF-FDB156E7384D}" type="presParOf" srcId="{D113CD4A-C7BA-4C9E-A6FD-FD98DD435B9A}" destId="{B516DD8C-873D-4FF9-B3D7-42AFC800CCC5}" srcOrd="6" destOrd="0" presId="urn:microsoft.com/office/officeart/2008/layout/VerticalCurvedList"/>
    <dgm:cxn modelId="{BCB17084-AD1C-47FF-B3F1-01AB3F479D69}" type="presParOf" srcId="{B516DD8C-873D-4FF9-B3D7-42AFC800CCC5}" destId="{A79C13BC-AA0C-4F37-9FCF-1EBFFCA17187}" srcOrd="0" destOrd="0" presId="urn:microsoft.com/office/officeart/2008/layout/VerticalCurv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9DCEE0-6960-4DA9-B216-2578076FAEC6}" type="doc">
      <dgm:prSet loTypeId="urn:microsoft.com/office/officeart/2008/layout/VerticalAccentList" loCatId="list" qsTypeId="urn:microsoft.com/office/officeart/2005/8/quickstyle/simple1" qsCatId="simple" csTypeId="urn:microsoft.com/office/officeart/2005/8/colors/colorful4" csCatId="colorful" phldr="1"/>
      <dgm:spPr/>
      <dgm:t>
        <a:bodyPr/>
        <a:lstStyle/>
        <a:p>
          <a:endParaRPr lang="en-MY"/>
        </a:p>
      </dgm:t>
    </dgm:pt>
    <dgm:pt modelId="{2ABACDE8-DAF2-4A1B-A3C1-37EEB9E11E3F}">
      <dgm:prSet phldrT="[Text]" custT="1"/>
      <dgm:spPr>
        <a:noFill/>
        <a:ln>
          <a:solidFill>
            <a:srgbClr val="810608"/>
          </a:solidFill>
        </a:ln>
      </dgm:spPr>
      <dgm:t>
        <a:bodyPr/>
        <a:lstStyle/>
        <a:p>
          <a:pPr>
            <a:buNone/>
          </a:pPr>
          <a:r>
            <a:rPr lang="en-MY" sz="1800" dirty="0">
              <a:latin typeface="Tahoma" panose="020B0604030504040204" pitchFamily="34" charset="0"/>
              <a:ea typeface="Tahoma" panose="020B0604030504040204" pitchFamily="34" charset="0"/>
              <a:cs typeface="Tahoma" panose="020B0604030504040204" pitchFamily="34" charset="0"/>
            </a:rPr>
            <a:t>Best Universities in Asia</a:t>
          </a:r>
        </a:p>
      </dgm:t>
    </dgm:pt>
    <dgm:pt modelId="{A5E77D39-B60F-44EC-91F3-9BC7D15EBBCE}" type="parTrans" cxnId="{D8B3D41C-E4B9-49B4-BEA2-B7520BAB7277}">
      <dgm:prSet/>
      <dgm:spPr/>
      <dgm:t>
        <a:bodyPr/>
        <a:lstStyle/>
        <a:p>
          <a:endParaRPr lang="en-MY"/>
        </a:p>
      </dgm:t>
    </dgm:pt>
    <dgm:pt modelId="{5B24B950-798C-4240-B5BD-F5C24CC626D6}" type="sibTrans" cxnId="{D8B3D41C-E4B9-49B4-BEA2-B7520BAB7277}">
      <dgm:prSet/>
      <dgm:spPr/>
      <dgm:t>
        <a:bodyPr/>
        <a:lstStyle/>
        <a:p>
          <a:endParaRPr lang="en-MY"/>
        </a:p>
      </dgm:t>
    </dgm:pt>
    <dgm:pt modelId="{4E0DA24E-CB03-4E60-BA66-2E37F80093DC}">
      <dgm:prSet custT="1"/>
      <dgm:spPr>
        <a:ln>
          <a:solidFill>
            <a:schemeClr val="bg1">
              <a:lumMod val="50000"/>
            </a:schemeClr>
          </a:solidFill>
        </a:ln>
      </dgm:spPr>
      <dgm:t>
        <a:bodyPr/>
        <a:lstStyle/>
        <a:p>
          <a:pPr marL="177800" indent="-177800"/>
          <a:r>
            <a:rPr lang="en-MY" sz="1800" dirty="0">
              <a:latin typeface="Tahoma" panose="020B0604030504040204" pitchFamily="34" charset="0"/>
              <a:ea typeface="Tahoma" panose="020B0604030504040204" pitchFamily="34" charset="0"/>
              <a:cs typeface="Tahoma" panose="020B0604030504040204" pitchFamily="34" charset="0"/>
            </a:rPr>
            <a:t>101-150 World's Best Young Universities</a:t>
          </a:r>
        </a:p>
      </dgm:t>
    </dgm:pt>
    <dgm:pt modelId="{CA28A0E3-E393-4AA1-95D6-CFBB42E09192}" type="parTrans" cxnId="{76DE83B5-EC09-4A0D-AD86-C07CE5B7760B}">
      <dgm:prSet/>
      <dgm:spPr/>
      <dgm:t>
        <a:bodyPr/>
        <a:lstStyle/>
        <a:p>
          <a:endParaRPr lang="en-MY"/>
        </a:p>
      </dgm:t>
    </dgm:pt>
    <dgm:pt modelId="{D6BA2CE3-E4DE-4680-83E5-5BE9584F3DEA}" type="sibTrans" cxnId="{76DE83B5-EC09-4A0D-AD86-C07CE5B7760B}">
      <dgm:prSet/>
      <dgm:spPr/>
      <dgm:t>
        <a:bodyPr/>
        <a:lstStyle/>
        <a:p>
          <a:endParaRPr lang="en-MY"/>
        </a:p>
      </dgm:t>
    </dgm:pt>
    <dgm:pt modelId="{7900D66E-A7AC-4CC6-B493-9533971E4FAD}">
      <dgm:prSet custT="1"/>
      <dgm:spPr>
        <a:ln>
          <a:solidFill>
            <a:srgbClr val="C00000"/>
          </a:solidFill>
        </a:ln>
      </dgm:spPr>
      <dgm:t>
        <a:bodyPr/>
        <a:lstStyle/>
        <a:p>
          <a:r>
            <a:rPr lang="en-MY" sz="1800" dirty="0">
              <a:latin typeface="Tahoma" panose="020B0604030504040204" pitchFamily="34" charset="0"/>
              <a:ea typeface="Tahoma" panose="020B0604030504040204" pitchFamily="34" charset="0"/>
              <a:cs typeface="Tahoma" panose="020B0604030504040204" pitchFamily="34" charset="0"/>
            </a:rPr>
            <a:t>Top 75 Most Innovative Universities in ASIA 2016</a:t>
          </a:r>
        </a:p>
      </dgm:t>
    </dgm:pt>
    <dgm:pt modelId="{E52B2E22-CA15-4470-8BE7-FDAAB6196128}" type="parTrans" cxnId="{23F9F7B3-DD4C-4FAC-B53B-2C8FC506ECF9}">
      <dgm:prSet/>
      <dgm:spPr/>
      <dgm:t>
        <a:bodyPr/>
        <a:lstStyle/>
        <a:p>
          <a:endParaRPr lang="en-MY"/>
        </a:p>
      </dgm:t>
    </dgm:pt>
    <dgm:pt modelId="{513C509A-6E2A-4416-A10E-E52546D9DD15}" type="sibTrans" cxnId="{23F9F7B3-DD4C-4FAC-B53B-2C8FC506ECF9}">
      <dgm:prSet/>
      <dgm:spPr/>
      <dgm:t>
        <a:bodyPr/>
        <a:lstStyle/>
        <a:p>
          <a:endParaRPr lang="en-MY"/>
        </a:p>
      </dgm:t>
    </dgm:pt>
    <dgm:pt modelId="{F8006EAB-3CBB-420D-87D4-D605C9B55B8F}">
      <dgm:prSet custT="1"/>
      <dgm:spPr>
        <a:ln>
          <a:solidFill>
            <a:srgbClr val="FFA41D"/>
          </a:solidFill>
        </a:ln>
      </dgm:spPr>
      <dgm:t>
        <a:bodyPr/>
        <a:lstStyle/>
        <a:p>
          <a:r>
            <a:rPr lang="en-MY" sz="1800" dirty="0">
              <a:latin typeface="Tahoma" panose="020B0604030504040204" pitchFamily="34" charset="0"/>
              <a:ea typeface="Tahoma" panose="020B0604030504040204" pitchFamily="34" charset="0"/>
              <a:cs typeface="Tahoma" panose="020B0604030504040204" pitchFamily="34" charset="0"/>
            </a:rPr>
            <a:t>Best Global Universities US. News Rankings</a:t>
          </a:r>
        </a:p>
      </dgm:t>
    </dgm:pt>
    <dgm:pt modelId="{019F03B3-FAE5-435F-BA74-8EC4C90E0579}" type="parTrans" cxnId="{5A2BE4F1-0251-4C28-9379-896711E7CB2D}">
      <dgm:prSet/>
      <dgm:spPr/>
      <dgm:t>
        <a:bodyPr/>
        <a:lstStyle/>
        <a:p>
          <a:endParaRPr lang="en-MY"/>
        </a:p>
      </dgm:t>
    </dgm:pt>
    <dgm:pt modelId="{0E230107-1A21-4650-83A6-B01253C18622}" type="sibTrans" cxnId="{5A2BE4F1-0251-4C28-9379-896711E7CB2D}">
      <dgm:prSet/>
      <dgm:spPr/>
      <dgm:t>
        <a:bodyPr/>
        <a:lstStyle/>
        <a:p>
          <a:endParaRPr lang="en-MY"/>
        </a:p>
      </dgm:t>
    </dgm:pt>
    <dgm:pt modelId="{65582246-BB52-4B4C-837D-182E2116B9FB}">
      <dgm:prSet custT="1"/>
      <dgm:spPr>
        <a:ln>
          <a:solidFill>
            <a:schemeClr val="accent5">
              <a:lumMod val="75000"/>
            </a:schemeClr>
          </a:solidFill>
        </a:ln>
      </dgm:spPr>
      <dgm:t>
        <a:bodyPr/>
        <a:lstStyle/>
        <a:p>
          <a:r>
            <a:rPr lang="en-MY" sz="1800" dirty="0">
              <a:latin typeface="Tahoma" panose="020B0604030504040204" pitchFamily="34" charset="0"/>
              <a:ea typeface="Tahoma" panose="020B0604030504040204" pitchFamily="34" charset="0"/>
              <a:cs typeface="Tahoma" panose="020B0604030504040204" pitchFamily="34" charset="0"/>
            </a:rPr>
            <a:t>Top 130 World University Rankings Asia 2017/2018 The Asia University Rankings</a:t>
          </a:r>
        </a:p>
      </dgm:t>
    </dgm:pt>
    <dgm:pt modelId="{36AC820A-B648-4E9F-9D2E-E8010D9272BC}" type="parTrans" cxnId="{6BD86CB4-CBD0-4621-9238-B52C676D52CC}">
      <dgm:prSet/>
      <dgm:spPr/>
      <dgm:t>
        <a:bodyPr/>
        <a:lstStyle/>
        <a:p>
          <a:endParaRPr lang="en-MY"/>
        </a:p>
      </dgm:t>
    </dgm:pt>
    <dgm:pt modelId="{C5DD5475-3480-40DE-85ED-15946EA54430}" type="sibTrans" cxnId="{6BD86CB4-CBD0-4621-9238-B52C676D52CC}">
      <dgm:prSet/>
      <dgm:spPr/>
      <dgm:t>
        <a:bodyPr/>
        <a:lstStyle/>
        <a:p>
          <a:endParaRPr lang="en-MY"/>
        </a:p>
      </dgm:t>
    </dgm:pt>
    <dgm:pt modelId="{1B6EAB2F-1819-4C08-A19D-7281314F7A6A}">
      <dgm:prSet custT="1"/>
      <dgm:spPr>
        <a:ln>
          <a:solidFill>
            <a:schemeClr val="accent6">
              <a:lumMod val="75000"/>
            </a:schemeClr>
          </a:solidFill>
        </a:ln>
      </dgm:spPr>
      <dgm:t>
        <a:bodyPr/>
        <a:lstStyle/>
        <a:p>
          <a:r>
            <a:rPr lang="en-MY" sz="1800" dirty="0">
              <a:latin typeface="Tahoma" panose="020B0604030504040204" pitchFamily="34" charset="0"/>
              <a:ea typeface="Tahoma" panose="020B0604030504040204" pitchFamily="34" charset="0"/>
              <a:cs typeface="Tahoma" panose="020B0604030504040204" pitchFamily="34" charset="0"/>
            </a:rPr>
            <a:t>UI Green Metric World University Ranking 2015 #17 World # Asia</a:t>
          </a:r>
        </a:p>
      </dgm:t>
    </dgm:pt>
    <dgm:pt modelId="{FAD6733E-E0A2-4CEB-8AF0-E713745BEAF3}" type="parTrans" cxnId="{ACDDB9B2-1EE8-42ED-A9A5-27B6CA85441E}">
      <dgm:prSet/>
      <dgm:spPr/>
      <dgm:t>
        <a:bodyPr/>
        <a:lstStyle/>
        <a:p>
          <a:endParaRPr lang="en-MY"/>
        </a:p>
      </dgm:t>
    </dgm:pt>
    <dgm:pt modelId="{53478E10-C433-4C50-9DA5-7D80E4EB8ECE}" type="sibTrans" cxnId="{ACDDB9B2-1EE8-42ED-A9A5-27B6CA85441E}">
      <dgm:prSet/>
      <dgm:spPr/>
      <dgm:t>
        <a:bodyPr/>
        <a:lstStyle/>
        <a:p>
          <a:endParaRPr lang="en-MY"/>
        </a:p>
      </dgm:t>
    </dgm:pt>
    <dgm:pt modelId="{340A3CE6-25FE-4603-BB52-96F18720407A}" type="pres">
      <dgm:prSet presAssocID="{AB9DCEE0-6960-4DA9-B216-2578076FAEC6}" presName="Name0" presStyleCnt="0">
        <dgm:presLayoutVars>
          <dgm:chMax/>
          <dgm:chPref/>
          <dgm:dir/>
        </dgm:presLayoutVars>
      </dgm:prSet>
      <dgm:spPr/>
      <dgm:t>
        <a:bodyPr/>
        <a:lstStyle/>
        <a:p>
          <a:endParaRPr lang="en-US"/>
        </a:p>
      </dgm:t>
    </dgm:pt>
    <dgm:pt modelId="{4ED4C00F-9EC8-45CE-867A-71A4AB8B50F1}" type="pres">
      <dgm:prSet presAssocID="{2ABACDE8-DAF2-4A1B-A3C1-37EEB9E11E3F}" presName="parenttextcomposite" presStyleCnt="0"/>
      <dgm:spPr/>
    </dgm:pt>
    <dgm:pt modelId="{7DAAB2C7-F4C5-460A-BE3B-4E94549C58A7}" type="pres">
      <dgm:prSet presAssocID="{2ABACDE8-DAF2-4A1B-A3C1-37EEB9E11E3F}" presName="parenttext" presStyleLbl="revTx" presStyleIdx="0" presStyleCnt="6">
        <dgm:presLayoutVars>
          <dgm:chMax/>
          <dgm:chPref val="2"/>
          <dgm:bulletEnabled val="1"/>
        </dgm:presLayoutVars>
      </dgm:prSet>
      <dgm:spPr/>
      <dgm:t>
        <a:bodyPr/>
        <a:lstStyle/>
        <a:p>
          <a:endParaRPr lang="en-US"/>
        </a:p>
      </dgm:t>
    </dgm:pt>
    <dgm:pt modelId="{B47EE61B-34B6-420F-AFC6-555BF8D3932C}" type="pres">
      <dgm:prSet presAssocID="{2ABACDE8-DAF2-4A1B-A3C1-37EEB9E11E3F}" presName="parallelogramComposite" presStyleCnt="0"/>
      <dgm:spPr/>
    </dgm:pt>
    <dgm:pt modelId="{DDADD330-7354-4308-8830-D7D2B414AA49}" type="pres">
      <dgm:prSet presAssocID="{2ABACDE8-DAF2-4A1B-A3C1-37EEB9E11E3F}" presName="parallelogram1" presStyleLbl="alignNode1" presStyleIdx="0" presStyleCnt="42"/>
      <dgm:spPr/>
    </dgm:pt>
    <dgm:pt modelId="{0502649D-8F26-462D-A880-94B5FEA4A7F3}" type="pres">
      <dgm:prSet presAssocID="{2ABACDE8-DAF2-4A1B-A3C1-37EEB9E11E3F}" presName="parallelogram2" presStyleLbl="alignNode1" presStyleIdx="1" presStyleCnt="42"/>
      <dgm:spPr/>
    </dgm:pt>
    <dgm:pt modelId="{92E1A3EB-A35E-43A3-B43A-5E120F5BF002}" type="pres">
      <dgm:prSet presAssocID="{2ABACDE8-DAF2-4A1B-A3C1-37EEB9E11E3F}" presName="parallelogram3" presStyleLbl="alignNode1" presStyleIdx="2" presStyleCnt="42"/>
      <dgm:spPr/>
    </dgm:pt>
    <dgm:pt modelId="{42B83E82-122A-4383-BB6B-79F38DF526AD}" type="pres">
      <dgm:prSet presAssocID="{2ABACDE8-DAF2-4A1B-A3C1-37EEB9E11E3F}" presName="parallelogram4" presStyleLbl="alignNode1" presStyleIdx="3" presStyleCnt="42"/>
      <dgm:spPr/>
    </dgm:pt>
    <dgm:pt modelId="{F7094F1E-6147-46C4-B643-40892167C8BE}" type="pres">
      <dgm:prSet presAssocID="{2ABACDE8-DAF2-4A1B-A3C1-37EEB9E11E3F}" presName="parallelogram5" presStyleLbl="alignNode1" presStyleIdx="4" presStyleCnt="42"/>
      <dgm:spPr/>
    </dgm:pt>
    <dgm:pt modelId="{DD007188-F2EA-4B26-954B-5AA1809A6361}" type="pres">
      <dgm:prSet presAssocID="{2ABACDE8-DAF2-4A1B-A3C1-37EEB9E11E3F}" presName="parallelogram6" presStyleLbl="alignNode1" presStyleIdx="5" presStyleCnt="42"/>
      <dgm:spPr/>
    </dgm:pt>
    <dgm:pt modelId="{6AFB2656-AD8B-429B-A3CF-1035A69FAA64}" type="pres">
      <dgm:prSet presAssocID="{2ABACDE8-DAF2-4A1B-A3C1-37EEB9E11E3F}" presName="parallelogram7" presStyleLbl="alignNode1" presStyleIdx="6" presStyleCnt="42"/>
      <dgm:spPr/>
    </dgm:pt>
    <dgm:pt modelId="{708B5CCF-D76B-4406-8058-FA9116B4858A}" type="pres">
      <dgm:prSet presAssocID="{5B24B950-798C-4240-B5BD-F5C24CC626D6}" presName="sibTrans" presStyleCnt="0"/>
      <dgm:spPr/>
    </dgm:pt>
    <dgm:pt modelId="{9DD1F7D4-6947-47B5-A83A-1D3EBC0E4010}" type="pres">
      <dgm:prSet presAssocID="{4E0DA24E-CB03-4E60-BA66-2E37F80093DC}" presName="parenttextcomposite" presStyleCnt="0"/>
      <dgm:spPr/>
    </dgm:pt>
    <dgm:pt modelId="{A7D6B5CB-B933-4031-86B3-A56C00FF2B3C}" type="pres">
      <dgm:prSet presAssocID="{4E0DA24E-CB03-4E60-BA66-2E37F80093DC}" presName="parenttext" presStyleLbl="revTx" presStyleIdx="1" presStyleCnt="6">
        <dgm:presLayoutVars>
          <dgm:chMax/>
          <dgm:chPref val="2"/>
          <dgm:bulletEnabled val="1"/>
        </dgm:presLayoutVars>
      </dgm:prSet>
      <dgm:spPr/>
      <dgm:t>
        <a:bodyPr/>
        <a:lstStyle/>
        <a:p>
          <a:endParaRPr lang="en-US"/>
        </a:p>
      </dgm:t>
    </dgm:pt>
    <dgm:pt modelId="{5EA4FE86-76B5-46DF-AA10-4590E3440FDC}" type="pres">
      <dgm:prSet presAssocID="{4E0DA24E-CB03-4E60-BA66-2E37F80093DC}" presName="parallelogramComposite" presStyleCnt="0"/>
      <dgm:spPr/>
    </dgm:pt>
    <dgm:pt modelId="{488022DD-584C-48FD-AFC1-CCD091891E41}" type="pres">
      <dgm:prSet presAssocID="{4E0DA24E-CB03-4E60-BA66-2E37F80093DC}" presName="parallelogram1" presStyleLbl="alignNode1" presStyleIdx="7" presStyleCnt="42"/>
      <dgm:spPr/>
    </dgm:pt>
    <dgm:pt modelId="{14C5DFAC-70F1-41A3-B71D-E5F102A35E36}" type="pres">
      <dgm:prSet presAssocID="{4E0DA24E-CB03-4E60-BA66-2E37F80093DC}" presName="parallelogram2" presStyleLbl="alignNode1" presStyleIdx="8" presStyleCnt="42"/>
      <dgm:spPr/>
    </dgm:pt>
    <dgm:pt modelId="{5655731F-5AAA-40D0-A545-7FA637724B6D}" type="pres">
      <dgm:prSet presAssocID="{4E0DA24E-CB03-4E60-BA66-2E37F80093DC}" presName="parallelogram3" presStyleLbl="alignNode1" presStyleIdx="9" presStyleCnt="42"/>
      <dgm:spPr/>
    </dgm:pt>
    <dgm:pt modelId="{98669BBB-AE88-4A18-BFAA-0B9B218E1EF2}" type="pres">
      <dgm:prSet presAssocID="{4E0DA24E-CB03-4E60-BA66-2E37F80093DC}" presName="parallelogram4" presStyleLbl="alignNode1" presStyleIdx="10" presStyleCnt="42"/>
      <dgm:spPr/>
    </dgm:pt>
    <dgm:pt modelId="{55891B97-9E60-42CD-9AD3-67AD2C17FF00}" type="pres">
      <dgm:prSet presAssocID="{4E0DA24E-CB03-4E60-BA66-2E37F80093DC}" presName="parallelogram5" presStyleLbl="alignNode1" presStyleIdx="11" presStyleCnt="42"/>
      <dgm:spPr/>
    </dgm:pt>
    <dgm:pt modelId="{A2AA79FE-E6BF-4772-8C10-BB3987F3C027}" type="pres">
      <dgm:prSet presAssocID="{4E0DA24E-CB03-4E60-BA66-2E37F80093DC}" presName="parallelogram6" presStyleLbl="alignNode1" presStyleIdx="12" presStyleCnt="42"/>
      <dgm:spPr/>
    </dgm:pt>
    <dgm:pt modelId="{8A313E38-BC3B-4EE3-964A-EF4EC45CFB3A}" type="pres">
      <dgm:prSet presAssocID="{4E0DA24E-CB03-4E60-BA66-2E37F80093DC}" presName="parallelogram7" presStyleLbl="alignNode1" presStyleIdx="13" presStyleCnt="42"/>
      <dgm:spPr/>
    </dgm:pt>
    <dgm:pt modelId="{101A55B4-D3DA-4FC1-89B6-C59B1DE2C7D1}" type="pres">
      <dgm:prSet presAssocID="{D6BA2CE3-E4DE-4680-83E5-5BE9584F3DEA}" presName="sibTrans" presStyleCnt="0"/>
      <dgm:spPr/>
    </dgm:pt>
    <dgm:pt modelId="{F7410762-5322-4C2F-835D-F6CA4D9173AD}" type="pres">
      <dgm:prSet presAssocID="{7900D66E-A7AC-4CC6-B493-9533971E4FAD}" presName="parenttextcomposite" presStyleCnt="0"/>
      <dgm:spPr/>
    </dgm:pt>
    <dgm:pt modelId="{2836B290-B022-435F-98E3-F0900CD85171}" type="pres">
      <dgm:prSet presAssocID="{7900D66E-A7AC-4CC6-B493-9533971E4FAD}" presName="parenttext" presStyleLbl="revTx" presStyleIdx="2" presStyleCnt="6" custScaleX="98273" custScaleY="141508">
        <dgm:presLayoutVars>
          <dgm:chMax/>
          <dgm:chPref val="2"/>
          <dgm:bulletEnabled val="1"/>
        </dgm:presLayoutVars>
      </dgm:prSet>
      <dgm:spPr/>
      <dgm:t>
        <a:bodyPr/>
        <a:lstStyle/>
        <a:p>
          <a:endParaRPr lang="en-US"/>
        </a:p>
      </dgm:t>
    </dgm:pt>
    <dgm:pt modelId="{CAE55F3F-2F12-416B-A57F-A33FF24398D9}" type="pres">
      <dgm:prSet presAssocID="{7900D66E-A7AC-4CC6-B493-9533971E4FAD}" presName="parallelogramComposite" presStyleCnt="0"/>
      <dgm:spPr/>
    </dgm:pt>
    <dgm:pt modelId="{5D0EE30A-30FF-4567-950B-4797A25F04BE}" type="pres">
      <dgm:prSet presAssocID="{7900D66E-A7AC-4CC6-B493-9533971E4FAD}" presName="parallelogram1" presStyleLbl="alignNode1" presStyleIdx="14" presStyleCnt="42"/>
      <dgm:spPr/>
    </dgm:pt>
    <dgm:pt modelId="{116B70AF-5426-4860-8BE8-FE730B3FBB28}" type="pres">
      <dgm:prSet presAssocID="{7900D66E-A7AC-4CC6-B493-9533971E4FAD}" presName="parallelogram2" presStyleLbl="alignNode1" presStyleIdx="15" presStyleCnt="42"/>
      <dgm:spPr/>
    </dgm:pt>
    <dgm:pt modelId="{242DDE7C-32EB-4AF1-A2E8-6B0163079A4A}" type="pres">
      <dgm:prSet presAssocID="{7900D66E-A7AC-4CC6-B493-9533971E4FAD}" presName="parallelogram3" presStyleLbl="alignNode1" presStyleIdx="16" presStyleCnt="42"/>
      <dgm:spPr/>
    </dgm:pt>
    <dgm:pt modelId="{134ABA94-88F5-43EC-9583-A860FDA2DE42}" type="pres">
      <dgm:prSet presAssocID="{7900D66E-A7AC-4CC6-B493-9533971E4FAD}" presName="parallelogram4" presStyleLbl="alignNode1" presStyleIdx="17" presStyleCnt="42"/>
      <dgm:spPr/>
    </dgm:pt>
    <dgm:pt modelId="{0A452B92-2D09-427E-B1F5-8BDE0D86951A}" type="pres">
      <dgm:prSet presAssocID="{7900D66E-A7AC-4CC6-B493-9533971E4FAD}" presName="parallelogram5" presStyleLbl="alignNode1" presStyleIdx="18" presStyleCnt="42"/>
      <dgm:spPr/>
    </dgm:pt>
    <dgm:pt modelId="{1014ADD7-1F2A-4787-848B-D80C7E4B9143}" type="pres">
      <dgm:prSet presAssocID="{7900D66E-A7AC-4CC6-B493-9533971E4FAD}" presName="parallelogram6" presStyleLbl="alignNode1" presStyleIdx="19" presStyleCnt="42"/>
      <dgm:spPr/>
    </dgm:pt>
    <dgm:pt modelId="{BC9F744C-DC46-4025-9086-C9252657DF54}" type="pres">
      <dgm:prSet presAssocID="{7900D66E-A7AC-4CC6-B493-9533971E4FAD}" presName="parallelogram7" presStyleLbl="alignNode1" presStyleIdx="20" presStyleCnt="42"/>
      <dgm:spPr/>
    </dgm:pt>
    <dgm:pt modelId="{CCA26B84-F7E3-4419-8404-2CF505965FC6}" type="pres">
      <dgm:prSet presAssocID="{513C509A-6E2A-4416-A10E-E52546D9DD15}" presName="sibTrans" presStyleCnt="0"/>
      <dgm:spPr/>
    </dgm:pt>
    <dgm:pt modelId="{85614C61-9392-4AF7-A619-F3EB8CADB8A1}" type="pres">
      <dgm:prSet presAssocID="{F8006EAB-3CBB-420D-87D4-D605C9B55B8F}" presName="parenttextcomposite" presStyleCnt="0"/>
      <dgm:spPr/>
    </dgm:pt>
    <dgm:pt modelId="{F2DB37FC-D550-48C8-83EB-83572E0F70B0}" type="pres">
      <dgm:prSet presAssocID="{F8006EAB-3CBB-420D-87D4-D605C9B55B8F}" presName="parenttext" presStyleLbl="revTx" presStyleIdx="3" presStyleCnt="6" custScaleY="94403">
        <dgm:presLayoutVars>
          <dgm:chMax/>
          <dgm:chPref val="2"/>
          <dgm:bulletEnabled val="1"/>
        </dgm:presLayoutVars>
      </dgm:prSet>
      <dgm:spPr/>
      <dgm:t>
        <a:bodyPr/>
        <a:lstStyle/>
        <a:p>
          <a:endParaRPr lang="en-US"/>
        </a:p>
      </dgm:t>
    </dgm:pt>
    <dgm:pt modelId="{82F1E09A-328C-4A28-A1D2-EA65B7C74FD5}" type="pres">
      <dgm:prSet presAssocID="{F8006EAB-3CBB-420D-87D4-D605C9B55B8F}" presName="parallelogramComposite" presStyleCnt="0"/>
      <dgm:spPr/>
    </dgm:pt>
    <dgm:pt modelId="{9EDE0B4F-7E74-40E8-987F-8BE8002DC590}" type="pres">
      <dgm:prSet presAssocID="{F8006EAB-3CBB-420D-87D4-D605C9B55B8F}" presName="parallelogram1" presStyleLbl="alignNode1" presStyleIdx="21" presStyleCnt="42"/>
      <dgm:spPr/>
    </dgm:pt>
    <dgm:pt modelId="{0AD5D82C-816D-4AE9-A977-140E7974A0CE}" type="pres">
      <dgm:prSet presAssocID="{F8006EAB-3CBB-420D-87D4-D605C9B55B8F}" presName="parallelogram2" presStyleLbl="alignNode1" presStyleIdx="22" presStyleCnt="42"/>
      <dgm:spPr/>
    </dgm:pt>
    <dgm:pt modelId="{0A1AEF1C-0DB6-4972-B3BA-F20554BAA832}" type="pres">
      <dgm:prSet presAssocID="{F8006EAB-3CBB-420D-87D4-D605C9B55B8F}" presName="parallelogram3" presStyleLbl="alignNode1" presStyleIdx="23" presStyleCnt="42"/>
      <dgm:spPr/>
    </dgm:pt>
    <dgm:pt modelId="{C1455B2D-BA5B-42A2-99D7-B9D59FD0705B}" type="pres">
      <dgm:prSet presAssocID="{F8006EAB-3CBB-420D-87D4-D605C9B55B8F}" presName="parallelogram4" presStyleLbl="alignNode1" presStyleIdx="24" presStyleCnt="42"/>
      <dgm:spPr/>
    </dgm:pt>
    <dgm:pt modelId="{BDFBF4B3-97BC-4E1A-898A-2C2A8B4C4837}" type="pres">
      <dgm:prSet presAssocID="{F8006EAB-3CBB-420D-87D4-D605C9B55B8F}" presName="parallelogram5" presStyleLbl="alignNode1" presStyleIdx="25" presStyleCnt="42"/>
      <dgm:spPr/>
    </dgm:pt>
    <dgm:pt modelId="{5E5FFB7B-A7FB-4847-8CE5-932D23EB5039}" type="pres">
      <dgm:prSet presAssocID="{F8006EAB-3CBB-420D-87D4-D605C9B55B8F}" presName="parallelogram6" presStyleLbl="alignNode1" presStyleIdx="26" presStyleCnt="42"/>
      <dgm:spPr/>
    </dgm:pt>
    <dgm:pt modelId="{72C42D6F-BA7B-4BA3-809B-CB5FAD6F617C}" type="pres">
      <dgm:prSet presAssocID="{F8006EAB-3CBB-420D-87D4-D605C9B55B8F}" presName="parallelogram7" presStyleLbl="alignNode1" presStyleIdx="27" presStyleCnt="42"/>
      <dgm:spPr/>
    </dgm:pt>
    <dgm:pt modelId="{E78D3348-E933-400D-AFD2-8F46E314E66A}" type="pres">
      <dgm:prSet presAssocID="{0E230107-1A21-4650-83A6-B01253C18622}" presName="sibTrans" presStyleCnt="0"/>
      <dgm:spPr/>
    </dgm:pt>
    <dgm:pt modelId="{15D950D2-BE05-4B5B-8B4C-27C4AD9F60C4}" type="pres">
      <dgm:prSet presAssocID="{65582246-BB52-4B4C-837D-182E2116B9FB}" presName="parenttextcomposite" presStyleCnt="0"/>
      <dgm:spPr/>
    </dgm:pt>
    <dgm:pt modelId="{82B29980-109D-4F54-A04E-0ABD91C724A9}" type="pres">
      <dgm:prSet presAssocID="{65582246-BB52-4B4C-837D-182E2116B9FB}" presName="parenttext" presStyleLbl="revTx" presStyleIdx="4" presStyleCnt="6" custScaleX="99467" custScaleY="173546">
        <dgm:presLayoutVars>
          <dgm:chMax/>
          <dgm:chPref val="2"/>
          <dgm:bulletEnabled val="1"/>
        </dgm:presLayoutVars>
      </dgm:prSet>
      <dgm:spPr/>
      <dgm:t>
        <a:bodyPr/>
        <a:lstStyle/>
        <a:p>
          <a:endParaRPr lang="en-US"/>
        </a:p>
      </dgm:t>
    </dgm:pt>
    <dgm:pt modelId="{5B84DCB2-C1C9-4387-B62F-4F398461A011}" type="pres">
      <dgm:prSet presAssocID="{65582246-BB52-4B4C-837D-182E2116B9FB}" presName="parallelogramComposite" presStyleCnt="0"/>
      <dgm:spPr/>
    </dgm:pt>
    <dgm:pt modelId="{2757B9B2-3EC5-4153-AED9-F23F7B686326}" type="pres">
      <dgm:prSet presAssocID="{65582246-BB52-4B4C-837D-182E2116B9FB}" presName="parallelogram1" presStyleLbl="alignNode1" presStyleIdx="28" presStyleCnt="42"/>
      <dgm:spPr/>
    </dgm:pt>
    <dgm:pt modelId="{2E089BF5-D05D-414D-BDC7-C957269400DA}" type="pres">
      <dgm:prSet presAssocID="{65582246-BB52-4B4C-837D-182E2116B9FB}" presName="parallelogram2" presStyleLbl="alignNode1" presStyleIdx="29" presStyleCnt="42"/>
      <dgm:spPr/>
    </dgm:pt>
    <dgm:pt modelId="{30A2B3D6-3A9C-47B8-80E4-3C346267F9AF}" type="pres">
      <dgm:prSet presAssocID="{65582246-BB52-4B4C-837D-182E2116B9FB}" presName="parallelogram3" presStyleLbl="alignNode1" presStyleIdx="30" presStyleCnt="42"/>
      <dgm:spPr/>
    </dgm:pt>
    <dgm:pt modelId="{930C1E12-7D07-44B3-B31A-8F79419491B6}" type="pres">
      <dgm:prSet presAssocID="{65582246-BB52-4B4C-837D-182E2116B9FB}" presName="parallelogram4" presStyleLbl="alignNode1" presStyleIdx="31" presStyleCnt="42"/>
      <dgm:spPr/>
    </dgm:pt>
    <dgm:pt modelId="{481B7227-30B7-4BFD-913C-93EDF2489679}" type="pres">
      <dgm:prSet presAssocID="{65582246-BB52-4B4C-837D-182E2116B9FB}" presName="parallelogram5" presStyleLbl="alignNode1" presStyleIdx="32" presStyleCnt="42"/>
      <dgm:spPr/>
    </dgm:pt>
    <dgm:pt modelId="{DD251DE4-AD7E-4240-A950-966CB38A8208}" type="pres">
      <dgm:prSet presAssocID="{65582246-BB52-4B4C-837D-182E2116B9FB}" presName="parallelogram6" presStyleLbl="alignNode1" presStyleIdx="33" presStyleCnt="42"/>
      <dgm:spPr/>
    </dgm:pt>
    <dgm:pt modelId="{A8AB92E6-119F-4103-A20F-50D245C9299A}" type="pres">
      <dgm:prSet presAssocID="{65582246-BB52-4B4C-837D-182E2116B9FB}" presName="parallelogram7" presStyleLbl="alignNode1" presStyleIdx="34" presStyleCnt="42"/>
      <dgm:spPr/>
    </dgm:pt>
    <dgm:pt modelId="{72B21BD9-EC82-4A6E-97C4-AD5D9387C296}" type="pres">
      <dgm:prSet presAssocID="{C5DD5475-3480-40DE-85ED-15946EA54430}" presName="sibTrans" presStyleCnt="0"/>
      <dgm:spPr/>
    </dgm:pt>
    <dgm:pt modelId="{881181BD-B96F-4738-929E-2B249B2AA18A}" type="pres">
      <dgm:prSet presAssocID="{1B6EAB2F-1819-4C08-A19D-7281314F7A6A}" presName="parenttextcomposite" presStyleCnt="0"/>
      <dgm:spPr/>
    </dgm:pt>
    <dgm:pt modelId="{83AEDD8F-D7AB-446E-90ED-3714C65FC862}" type="pres">
      <dgm:prSet presAssocID="{1B6EAB2F-1819-4C08-A19D-7281314F7A6A}" presName="parenttext" presStyleLbl="revTx" presStyleIdx="5" presStyleCnt="6" custScaleX="100000" custScaleY="158058">
        <dgm:presLayoutVars>
          <dgm:chMax/>
          <dgm:chPref val="2"/>
          <dgm:bulletEnabled val="1"/>
        </dgm:presLayoutVars>
      </dgm:prSet>
      <dgm:spPr/>
      <dgm:t>
        <a:bodyPr/>
        <a:lstStyle/>
        <a:p>
          <a:endParaRPr lang="en-US"/>
        </a:p>
      </dgm:t>
    </dgm:pt>
    <dgm:pt modelId="{E09E127D-7E4B-456B-A436-6ED1489908CD}" type="pres">
      <dgm:prSet presAssocID="{1B6EAB2F-1819-4C08-A19D-7281314F7A6A}" presName="parallelogramComposite" presStyleCnt="0"/>
      <dgm:spPr/>
    </dgm:pt>
    <dgm:pt modelId="{F7F21125-B31B-4972-95CB-390314476752}" type="pres">
      <dgm:prSet presAssocID="{1B6EAB2F-1819-4C08-A19D-7281314F7A6A}" presName="parallelogram1" presStyleLbl="alignNode1" presStyleIdx="35" presStyleCnt="42"/>
      <dgm:spPr/>
    </dgm:pt>
    <dgm:pt modelId="{D4893089-3EB8-419E-AC7E-71ADACFE5608}" type="pres">
      <dgm:prSet presAssocID="{1B6EAB2F-1819-4C08-A19D-7281314F7A6A}" presName="parallelogram2" presStyleLbl="alignNode1" presStyleIdx="36" presStyleCnt="42"/>
      <dgm:spPr/>
    </dgm:pt>
    <dgm:pt modelId="{EEC74799-FCDD-499D-8E6D-24187E3A0B6F}" type="pres">
      <dgm:prSet presAssocID="{1B6EAB2F-1819-4C08-A19D-7281314F7A6A}" presName="parallelogram3" presStyleLbl="alignNode1" presStyleIdx="37" presStyleCnt="42"/>
      <dgm:spPr/>
    </dgm:pt>
    <dgm:pt modelId="{1C174958-9DD6-496F-8450-986FEDBCB9BB}" type="pres">
      <dgm:prSet presAssocID="{1B6EAB2F-1819-4C08-A19D-7281314F7A6A}" presName="parallelogram4" presStyleLbl="alignNode1" presStyleIdx="38" presStyleCnt="42"/>
      <dgm:spPr/>
    </dgm:pt>
    <dgm:pt modelId="{A3A05473-9236-4E02-9C28-AA839477A21A}" type="pres">
      <dgm:prSet presAssocID="{1B6EAB2F-1819-4C08-A19D-7281314F7A6A}" presName="parallelogram5" presStyleLbl="alignNode1" presStyleIdx="39" presStyleCnt="42"/>
      <dgm:spPr/>
    </dgm:pt>
    <dgm:pt modelId="{8B401AF5-0F15-4963-9955-B9645D6486FC}" type="pres">
      <dgm:prSet presAssocID="{1B6EAB2F-1819-4C08-A19D-7281314F7A6A}" presName="parallelogram6" presStyleLbl="alignNode1" presStyleIdx="40" presStyleCnt="42"/>
      <dgm:spPr/>
    </dgm:pt>
    <dgm:pt modelId="{76F1EC0C-5CEB-4064-AC7C-B8FF7B92A79D}" type="pres">
      <dgm:prSet presAssocID="{1B6EAB2F-1819-4C08-A19D-7281314F7A6A}" presName="parallelogram7" presStyleLbl="alignNode1" presStyleIdx="41" presStyleCnt="42"/>
      <dgm:spPr/>
    </dgm:pt>
  </dgm:ptLst>
  <dgm:cxnLst>
    <dgm:cxn modelId="{23F9F7B3-DD4C-4FAC-B53B-2C8FC506ECF9}" srcId="{AB9DCEE0-6960-4DA9-B216-2578076FAEC6}" destId="{7900D66E-A7AC-4CC6-B493-9533971E4FAD}" srcOrd="2" destOrd="0" parTransId="{E52B2E22-CA15-4470-8BE7-FDAAB6196128}" sibTransId="{513C509A-6E2A-4416-A10E-E52546D9DD15}"/>
    <dgm:cxn modelId="{6BD86CB4-CBD0-4621-9238-B52C676D52CC}" srcId="{AB9DCEE0-6960-4DA9-B216-2578076FAEC6}" destId="{65582246-BB52-4B4C-837D-182E2116B9FB}" srcOrd="4" destOrd="0" parTransId="{36AC820A-B648-4E9F-9D2E-E8010D9272BC}" sibTransId="{C5DD5475-3480-40DE-85ED-15946EA54430}"/>
    <dgm:cxn modelId="{B7DC75DE-9224-4F27-AC7D-402148DFEE07}" type="presOf" srcId="{7900D66E-A7AC-4CC6-B493-9533971E4FAD}" destId="{2836B290-B022-435F-98E3-F0900CD85171}" srcOrd="0" destOrd="0" presId="urn:microsoft.com/office/officeart/2008/layout/VerticalAccentList"/>
    <dgm:cxn modelId="{D8B3D41C-E4B9-49B4-BEA2-B7520BAB7277}" srcId="{AB9DCEE0-6960-4DA9-B216-2578076FAEC6}" destId="{2ABACDE8-DAF2-4A1B-A3C1-37EEB9E11E3F}" srcOrd="0" destOrd="0" parTransId="{A5E77D39-B60F-44EC-91F3-9BC7D15EBBCE}" sibTransId="{5B24B950-798C-4240-B5BD-F5C24CC626D6}"/>
    <dgm:cxn modelId="{61657D20-0101-431A-9D06-963D8EB844D1}" type="presOf" srcId="{2ABACDE8-DAF2-4A1B-A3C1-37EEB9E11E3F}" destId="{7DAAB2C7-F4C5-460A-BE3B-4E94549C58A7}" srcOrd="0" destOrd="0" presId="urn:microsoft.com/office/officeart/2008/layout/VerticalAccentList"/>
    <dgm:cxn modelId="{FE52CAC0-7A9E-47E9-9CA9-F837F2CE2D44}" type="presOf" srcId="{F8006EAB-3CBB-420D-87D4-D605C9B55B8F}" destId="{F2DB37FC-D550-48C8-83EB-83572E0F70B0}" srcOrd="0" destOrd="0" presId="urn:microsoft.com/office/officeart/2008/layout/VerticalAccentList"/>
    <dgm:cxn modelId="{0C6BAFBE-879B-4B8A-B25B-DE33CF70DB10}" type="presOf" srcId="{AB9DCEE0-6960-4DA9-B216-2578076FAEC6}" destId="{340A3CE6-25FE-4603-BB52-96F18720407A}" srcOrd="0" destOrd="0" presId="urn:microsoft.com/office/officeart/2008/layout/VerticalAccentList"/>
    <dgm:cxn modelId="{ACDDB9B2-1EE8-42ED-A9A5-27B6CA85441E}" srcId="{AB9DCEE0-6960-4DA9-B216-2578076FAEC6}" destId="{1B6EAB2F-1819-4C08-A19D-7281314F7A6A}" srcOrd="5" destOrd="0" parTransId="{FAD6733E-E0A2-4CEB-8AF0-E713745BEAF3}" sibTransId="{53478E10-C433-4C50-9DA5-7D80E4EB8ECE}"/>
    <dgm:cxn modelId="{DFD91E3E-0A91-4426-99E9-1263CECEDD7E}" type="presOf" srcId="{65582246-BB52-4B4C-837D-182E2116B9FB}" destId="{82B29980-109D-4F54-A04E-0ABD91C724A9}" srcOrd="0" destOrd="0" presId="urn:microsoft.com/office/officeart/2008/layout/VerticalAccentList"/>
    <dgm:cxn modelId="{76DE83B5-EC09-4A0D-AD86-C07CE5B7760B}" srcId="{AB9DCEE0-6960-4DA9-B216-2578076FAEC6}" destId="{4E0DA24E-CB03-4E60-BA66-2E37F80093DC}" srcOrd="1" destOrd="0" parTransId="{CA28A0E3-E393-4AA1-95D6-CFBB42E09192}" sibTransId="{D6BA2CE3-E4DE-4680-83E5-5BE9584F3DEA}"/>
    <dgm:cxn modelId="{5A2BE4F1-0251-4C28-9379-896711E7CB2D}" srcId="{AB9DCEE0-6960-4DA9-B216-2578076FAEC6}" destId="{F8006EAB-3CBB-420D-87D4-D605C9B55B8F}" srcOrd="3" destOrd="0" parTransId="{019F03B3-FAE5-435F-BA74-8EC4C90E0579}" sibTransId="{0E230107-1A21-4650-83A6-B01253C18622}"/>
    <dgm:cxn modelId="{1C5C11D3-7F8B-45FF-A3ED-27698970231E}" type="presOf" srcId="{4E0DA24E-CB03-4E60-BA66-2E37F80093DC}" destId="{A7D6B5CB-B933-4031-86B3-A56C00FF2B3C}" srcOrd="0" destOrd="0" presId="urn:microsoft.com/office/officeart/2008/layout/VerticalAccentList"/>
    <dgm:cxn modelId="{83481202-8254-4493-B7C4-99F15305EFFA}" type="presOf" srcId="{1B6EAB2F-1819-4C08-A19D-7281314F7A6A}" destId="{83AEDD8F-D7AB-446E-90ED-3714C65FC862}" srcOrd="0" destOrd="0" presId="urn:microsoft.com/office/officeart/2008/layout/VerticalAccentList"/>
    <dgm:cxn modelId="{E7DB69F4-AE89-4CF5-9EFA-2261171670D6}" type="presParOf" srcId="{340A3CE6-25FE-4603-BB52-96F18720407A}" destId="{4ED4C00F-9EC8-45CE-867A-71A4AB8B50F1}" srcOrd="0" destOrd="0" presId="urn:microsoft.com/office/officeart/2008/layout/VerticalAccentList"/>
    <dgm:cxn modelId="{2670D8EE-3B74-4026-832A-280F2315A6DC}" type="presParOf" srcId="{4ED4C00F-9EC8-45CE-867A-71A4AB8B50F1}" destId="{7DAAB2C7-F4C5-460A-BE3B-4E94549C58A7}" srcOrd="0" destOrd="0" presId="urn:microsoft.com/office/officeart/2008/layout/VerticalAccentList"/>
    <dgm:cxn modelId="{F0E31E5A-4FF4-44F2-9EB8-8908D67E0125}" type="presParOf" srcId="{340A3CE6-25FE-4603-BB52-96F18720407A}" destId="{B47EE61B-34B6-420F-AFC6-555BF8D3932C}" srcOrd="1" destOrd="0" presId="urn:microsoft.com/office/officeart/2008/layout/VerticalAccentList"/>
    <dgm:cxn modelId="{5A8AEBD6-9CD2-49BE-B6E6-D5B5FF07A024}" type="presParOf" srcId="{B47EE61B-34B6-420F-AFC6-555BF8D3932C}" destId="{DDADD330-7354-4308-8830-D7D2B414AA49}" srcOrd="0" destOrd="0" presId="urn:microsoft.com/office/officeart/2008/layout/VerticalAccentList"/>
    <dgm:cxn modelId="{CFC3DF8E-E3D5-4C98-AE69-25C5204DC5B5}" type="presParOf" srcId="{B47EE61B-34B6-420F-AFC6-555BF8D3932C}" destId="{0502649D-8F26-462D-A880-94B5FEA4A7F3}" srcOrd="1" destOrd="0" presId="urn:microsoft.com/office/officeart/2008/layout/VerticalAccentList"/>
    <dgm:cxn modelId="{829CE22B-F4FB-450F-87BA-23EF083E9915}" type="presParOf" srcId="{B47EE61B-34B6-420F-AFC6-555BF8D3932C}" destId="{92E1A3EB-A35E-43A3-B43A-5E120F5BF002}" srcOrd="2" destOrd="0" presId="urn:microsoft.com/office/officeart/2008/layout/VerticalAccentList"/>
    <dgm:cxn modelId="{5D3AD533-CF05-4785-B516-73D2113F2779}" type="presParOf" srcId="{B47EE61B-34B6-420F-AFC6-555BF8D3932C}" destId="{42B83E82-122A-4383-BB6B-79F38DF526AD}" srcOrd="3" destOrd="0" presId="urn:microsoft.com/office/officeart/2008/layout/VerticalAccentList"/>
    <dgm:cxn modelId="{7355DE6A-221A-4022-97FF-1EB7929ECA71}" type="presParOf" srcId="{B47EE61B-34B6-420F-AFC6-555BF8D3932C}" destId="{F7094F1E-6147-46C4-B643-40892167C8BE}" srcOrd="4" destOrd="0" presId="urn:microsoft.com/office/officeart/2008/layout/VerticalAccentList"/>
    <dgm:cxn modelId="{98E6D861-8E80-4118-B8F1-3794A3493136}" type="presParOf" srcId="{B47EE61B-34B6-420F-AFC6-555BF8D3932C}" destId="{DD007188-F2EA-4B26-954B-5AA1809A6361}" srcOrd="5" destOrd="0" presId="urn:microsoft.com/office/officeart/2008/layout/VerticalAccentList"/>
    <dgm:cxn modelId="{0447CC05-1867-460B-AB1D-D7F9B838E2F8}" type="presParOf" srcId="{B47EE61B-34B6-420F-AFC6-555BF8D3932C}" destId="{6AFB2656-AD8B-429B-A3CF-1035A69FAA64}" srcOrd="6" destOrd="0" presId="urn:microsoft.com/office/officeart/2008/layout/VerticalAccentList"/>
    <dgm:cxn modelId="{F4488A10-C77F-40A3-9366-2B43B7806C92}" type="presParOf" srcId="{340A3CE6-25FE-4603-BB52-96F18720407A}" destId="{708B5CCF-D76B-4406-8058-FA9116B4858A}" srcOrd="2" destOrd="0" presId="urn:microsoft.com/office/officeart/2008/layout/VerticalAccentList"/>
    <dgm:cxn modelId="{24FF4426-D131-49AA-9471-94A56FAB677B}" type="presParOf" srcId="{340A3CE6-25FE-4603-BB52-96F18720407A}" destId="{9DD1F7D4-6947-47B5-A83A-1D3EBC0E4010}" srcOrd="3" destOrd="0" presId="urn:microsoft.com/office/officeart/2008/layout/VerticalAccentList"/>
    <dgm:cxn modelId="{7DD2A245-4373-4DEA-9102-0BD3122A2350}" type="presParOf" srcId="{9DD1F7D4-6947-47B5-A83A-1D3EBC0E4010}" destId="{A7D6B5CB-B933-4031-86B3-A56C00FF2B3C}" srcOrd="0" destOrd="0" presId="urn:microsoft.com/office/officeart/2008/layout/VerticalAccentList"/>
    <dgm:cxn modelId="{ED525C7B-9C2C-41FA-9D63-BF372DCD2C82}" type="presParOf" srcId="{340A3CE6-25FE-4603-BB52-96F18720407A}" destId="{5EA4FE86-76B5-46DF-AA10-4590E3440FDC}" srcOrd="4" destOrd="0" presId="urn:microsoft.com/office/officeart/2008/layout/VerticalAccentList"/>
    <dgm:cxn modelId="{4D991198-4BB3-4592-B73A-E09ED6A99DB8}" type="presParOf" srcId="{5EA4FE86-76B5-46DF-AA10-4590E3440FDC}" destId="{488022DD-584C-48FD-AFC1-CCD091891E41}" srcOrd="0" destOrd="0" presId="urn:microsoft.com/office/officeart/2008/layout/VerticalAccentList"/>
    <dgm:cxn modelId="{2389D759-EB2B-480B-B688-6A8A691F217E}" type="presParOf" srcId="{5EA4FE86-76B5-46DF-AA10-4590E3440FDC}" destId="{14C5DFAC-70F1-41A3-B71D-E5F102A35E36}" srcOrd="1" destOrd="0" presId="urn:microsoft.com/office/officeart/2008/layout/VerticalAccentList"/>
    <dgm:cxn modelId="{BE26CF53-AD95-421F-BF3C-8EBB90018AEC}" type="presParOf" srcId="{5EA4FE86-76B5-46DF-AA10-4590E3440FDC}" destId="{5655731F-5AAA-40D0-A545-7FA637724B6D}" srcOrd="2" destOrd="0" presId="urn:microsoft.com/office/officeart/2008/layout/VerticalAccentList"/>
    <dgm:cxn modelId="{415B4C3E-1B62-40EE-B851-C9D0B2ED92DF}" type="presParOf" srcId="{5EA4FE86-76B5-46DF-AA10-4590E3440FDC}" destId="{98669BBB-AE88-4A18-BFAA-0B9B218E1EF2}" srcOrd="3" destOrd="0" presId="urn:microsoft.com/office/officeart/2008/layout/VerticalAccentList"/>
    <dgm:cxn modelId="{0E1A9556-921C-49C3-A275-B45268675D61}" type="presParOf" srcId="{5EA4FE86-76B5-46DF-AA10-4590E3440FDC}" destId="{55891B97-9E60-42CD-9AD3-67AD2C17FF00}" srcOrd="4" destOrd="0" presId="urn:microsoft.com/office/officeart/2008/layout/VerticalAccentList"/>
    <dgm:cxn modelId="{200A29E1-B4F6-4BC6-A319-7940002C6E71}" type="presParOf" srcId="{5EA4FE86-76B5-46DF-AA10-4590E3440FDC}" destId="{A2AA79FE-E6BF-4772-8C10-BB3987F3C027}" srcOrd="5" destOrd="0" presId="urn:microsoft.com/office/officeart/2008/layout/VerticalAccentList"/>
    <dgm:cxn modelId="{7514DC59-4950-4DE9-B04A-84F989C0BDEE}" type="presParOf" srcId="{5EA4FE86-76B5-46DF-AA10-4590E3440FDC}" destId="{8A313E38-BC3B-4EE3-964A-EF4EC45CFB3A}" srcOrd="6" destOrd="0" presId="urn:microsoft.com/office/officeart/2008/layout/VerticalAccentList"/>
    <dgm:cxn modelId="{670C87ED-8357-42E0-B96D-DB043E163D46}" type="presParOf" srcId="{340A3CE6-25FE-4603-BB52-96F18720407A}" destId="{101A55B4-D3DA-4FC1-89B6-C59B1DE2C7D1}" srcOrd="5" destOrd="0" presId="urn:microsoft.com/office/officeart/2008/layout/VerticalAccentList"/>
    <dgm:cxn modelId="{6BA7369D-4FB2-4CBB-836D-F34ACA2E1E40}" type="presParOf" srcId="{340A3CE6-25FE-4603-BB52-96F18720407A}" destId="{F7410762-5322-4C2F-835D-F6CA4D9173AD}" srcOrd="6" destOrd="0" presId="urn:microsoft.com/office/officeart/2008/layout/VerticalAccentList"/>
    <dgm:cxn modelId="{1A9A2726-80AB-4A4E-AA6C-6E5945DD79DC}" type="presParOf" srcId="{F7410762-5322-4C2F-835D-F6CA4D9173AD}" destId="{2836B290-B022-435F-98E3-F0900CD85171}" srcOrd="0" destOrd="0" presId="urn:microsoft.com/office/officeart/2008/layout/VerticalAccentList"/>
    <dgm:cxn modelId="{C000202B-82B5-4363-91F2-E5132215E580}" type="presParOf" srcId="{340A3CE6-25FE-4603-BB52-96F18720407A}" destId="{CAE55F3F-2F12-416B-A57F-A33FF24398D9}" srcOrd="7" destOrd="0" presId="urn:microsoft.com/office/officeart/2008/layout/VerticalAccentList"/>
    <dgm:cxn modelId="{727948E1-61D8-494F-B53F-8D2A32C71898}" type="presParOf" srcId="{CAE55F3F-2F12-416B-A57F-A33FF24398D9}" destId="{5D0EE30A-30FF-4567-950B-4797A25F04BE}" srcOrd="0" destOrd="0" presId="urn:microsoft.com/office/officeart/2008/layout/VerticalAccentList"/>
    <dgm:cxn modelId="{61EC8A73-4DBD-4A7E-A5A7-F6FD04E63D57}" type="presParOf" srcId="{CAE55F3F-2F12-416B-A57F-A33FF24398D9}" destId="{116B70AF-5426-4860-8BE8-FE730B3FBB28}" srcOrd="1" destOrd="0" presId="urn:microsoft.com/office/officeart/2008/layout/VerticalAccentList"/>
    <dgm:cxn modelId="{144838C3-A99B-4610-9AD4-84DA493BBD42}" type="presParOf" srcId="{CAE55F3F-2F12-416B-A57F-A33FF24398D9}" destId="{242DDE7C-32EB-4AF1-A2E8-6B0163079A4A}" srcOrd="2" destOrd="0" presId="urn:microsoft.com/office/officeart/2008/layout/VerticalAccentList"/>
    <dgm:cxn modelId="{225E0F7A-3339-46B2-B1EB-0AF2B3CB5DE7}" type="presParOf" srcId="{CAE55F3F-2F12-416B-A57F-A33FF24398D9}" destId="{134ABA94-88F5-43EC-9583-A860FDA2DE42}" srcOrd="3" destOrd="0" presId="urn:microsoft.com/office/officeart/2008/layout/VerticalAccentList"/>
    <dgm:cxn modelId="{285312B6-D127-4B71-B3F4-8367CCC3F7F6}" type="presParOf" srcId="{CAE55F3F-2F12-416B-A57F-A33FF24398D9}" destId="{0A452B92-2D09-427E-B1F5-8BDE0D86951A}" srcOrd="4" destOrd="0" presId="urn:microsoft.com/office/officeart/2008/layout/VerticalAccentList"/>
    <dgm:cxn modelId="{722058A6-4E90-4FE5-832A-8377EBED70BA}" type="presParOf" srcId="{CAE55F3F-2F12-416B-A57F-A33FF24398D9}" destId="{1014ADD7-1F2A-4787-848B-D80C7E4B9143}" srcOrd="5" destOrd="0" presId="urn:microsoft.com/office/officeart/2008/layout/VerticalAccentList"/>
    <dgm:cxn modelId="{6847D902-4FC2-4269-BB61-642E02E7F0EB}" type="presParOf" srcId="{CAE55F3F-2F12-416B-A57F-A33FF24398D9}" destId="{BC9F744C-DC46-4025-9086-C9252657DF54}" srcOrd="6" destOrd="0" presId="urn:microsoft.com/office/officeart/2008/layout/VerticalAccentList"/>
    <dgm:cxn modelId="{055BF107-F5B4-453E-94EF-E64200DC0EC8}" type="presParOf" srcId="{340A3CE6-25FE-4603-BB52-96F18720407A}" destId="{CCA26B84-F7E3-4419-8404-2CF505965FC6}" srcOrd="8" destOrd="0" presId="urn:microsoft.com/office/officeart/2008/layout/VerticalAccentList"/>
    <dgm:cxn modelId="{1B0CBA17-BD26-4231-BEDC-F91A6C958259}" type="presParOf" srcId="{340A3CE6-25FE-4603-BB52-96F18720407A}" destId="{85614C61-9392-4AF7-A619-F3EB8CADB8A1}" srcOrd="9" destOrd="0" presId="urn:microsoft.com/office/officeart/2008/layout/VerticalAccentList"/>
    <dgm:cxn modelId="{6A9F192B-11C8-498A-B118-C3E0159250F7}" type="presParOf" srcId="{85614C61-9392-4AF7-A619-F3EB8CADB8A1}" destId="{F2DB37FC-D550-48C8-83EB-83572E0F70B0}" srcOrd="0" destOrd="0" presId="urn:microsoft.com/office/officeart/2008/layout/VerticalAccentList"/>
    <dgm:cxn modelId="{0B32C207-115F-4BAD-B8C6-D47083457850}" type="presParOf" srcId="{340A3CE6-25FE-4603-BB52-96F18720407A}" destId="{82F1E09A-328C-4A28-A1D2-EA65B7C74FD5}" srcOrd="10" destOrd="0" presId="urn:microsoft.com/office/officeart/2008/layout/VerticalAccentList"/>
    <dgm:cxn modelId="{73506404-17B5-41FF-9F32-880F1DC4AF03}" type="presParOf" srcId="{82F1E09A-328C-4A28-A1D2-EA65B7C74FD5}" destId="{9EDE0B4F-7E74-40E8-987F-8BE8002DC590}" srcOrd="0" destOrd="0" presId="urn:microsoft.com/office/officeart/2008/layout/VerticalAccentList"/>
    <dgm:cxn modelId="{4414D06C-68C4-4F06-B34C-58A28F1F9E43}" type="presParOf" srcId="{82F1E09A-328C-4A28-A1D2-EA65B7C74FD5}" destId="{0AD5D82C-816D-4AE9-A977-140E7974A0CE}" srcOrd="1" destOrd="0" presId="urn:microsoft.com/office/officeart/2008/layout/VerticalAccentList"/>
    <dgm:cxn modelId="{BE175ECD-5CEE-4C4B-9B1F-535A8A2E4D49}" type="presParOf" srcId="{82F1E09A-328C-4A28-A1D2-EA65B7C74FD5}" destId="{0A1AEF1C-0DB6-4972-B3BA-F20554BAA832}" srcOrd="2" destOrd="0" presId="urn:microsoft.com/office/officeart/2008/layout/VerticalAccentList"/>
    <dgm:cxn modelId="{FDAB0602-7A0D-4314-A6EA-7D7661A21F21}" type="presParOf" srcId="{82F1E09A-328C-4A28-A1D2-EA65B7C74FD5}" destId="{C1455B2D-BA5B-42A2-99D7-B9D59FD0705B}" srcOrd="3" destOrd="0" presId="urn:microsoft.com/office/officeart/2008/layout/VerticalAccentList"/>
    <dgm:cxn modelId="{D4D036E7-7167-45BE-89C5-91B5528D2B77}" type="presParOf" srcId="{82F1E09A-328C-4A28-A1D2-EA65B7C74FD5}" destId="{BDFBF4B3-97BC-4E1A-898A-2C2A8B4C4837}" srcOrd="4" destOrd="0" presId="urn:microsoft.com/office/officeart/2008/layout/VerticalAccentList"/>
    <dgm:cxn modelId="{D836854A-FBA5-4B07-A866-E3B55A988C13}" type="presParOf" srcId="{82F1E09A-328C-4A28-A1D2-EA65B7C74FD5}" destId="{5E5FFB7B-A7FB-4847-8CE5-932D23EB5039}" srcOrd="5" destOrd="0" presId="urn:microsoft.com/office/officeart/2008/layout/VerticalAccentList"/>
    <dgm:cxn modelId="{39BF6884-DCCC-4F48-804C-E14F3A094F17}" type="presParOf" srcId="{82F1E09A-328C-4A28-A1D2-EA65B7C74FD5}" destId="{72C42D6F-BA7B-4BA3-809B-CB5FAD6F617C}" srcOrd="6" destOrd="0" presId="urn:microsoft.com/office/officeart/2008/layout/VerticalAccentList"/>
    <dgm:cxn modelId="{F028D3F4-C06E-4632-89F8-E86DD409CDCA}" type="presParOf" srcId="{340A3CE6-25FE-4603-BB52-96F18720407A}" destId="{E78D3348-E933-400D-AFD2-8F46E314E66A}" srcOrd="11" destOrd="0" presId="urn:microsoft.com/office/officeart/2008/layout/VerticalAccentList"/>
    <dgm:cxn modelId="{47EA4345-7A89-46FD-97B2-5D66C53A245B}" type="presParOf" srcId="{340A3CE6-25FE-4603-BB52-96F18720407A}" destId="{15D950D2-BE05-4B5B-8B4C-27C4AD9F60C4}" srcOrd="12" destOrd="0" presId="urn:microsoft.com/office/officeart/2008/layout/VerticalAccentList"/>
    <dgm:cxn modelId="{876CDE2B-20FA-4E98-A449-53CD140FE65F}" type="presParOf" srcId="{15D950D2-BE05-4B5B-8B4C-27C4AD9F60C4}" destId="{82B29980-109D-4F54-A04E-0ABD91C724A9}" srcOrd="0" destOrd="0" presId="urn:microsoft.com/office/officeart/2008/layout/VerticalAccentList"/>
    <dgm:cxn modelId="{5F81DC5B-B5A6-4FDB-A659-B821EEAD3724}" type="presParOf" srcId="{340A3CE6-25FE-4603-BB52-96F18720407A}" destId="{5B84DCB2-C1C9-4387-B62F-4F398461A011}" srcOrd="13" destOrd="0" presId="urn:microsoft.com/office/officeart/2008/layout/VerticalAccentList"/>
    <dgm:cxn modelId="{CB5DE6FC-FD29-4EE9-94A4-A311BA85B0FE}" type="presParOf" srcId="{5B84DCB2-C1C9-4387-B62F-4F398461A011}" destId="{2757B9B2-3EC5-4153-AED9-F23F7B686326}" srcOrd="0" destOrd="0" presId="urn:microsoft.com/office/officeart/2008/layout/VerticalAccentList"/>
    <dgm:cxn modelId="{61861699-C12F-442E-9359-85DE0FF14118}" type="presParOf" srcId="{5B84DCB2-C1C9-4387-B62F-4F398461A011}" destId="{2E089BF5-D05D-414D-BDC7-C957269400DA}" srcOrd="1" destOrd="0" presId="urn:microsoft.com/office/officeart/2008/layout/VerticalAccentList"/>
    <dgm:cxn modelId="{2685DDC1-BE7F-47E9-B6FD-89634E0EBC3F}" type="presParOf" srcId="{5B84DCB2-C1C9-4387-B62F-4F398461A011}" destId="{30A2B3D6-3A9C-47B8-80E4-3C346267F9AF}" srcOrd="2" destOrd="0" presId="urn:microsoft.com/office/officeart/2008/layout/VerticalAccentList"/>
    <dgm:cxn modelId="{00F6D94D-73FE-4580-B03A-423A3A513AF0}" type="presParOf" srcId="{5B84DCB2-C1C9-4387-B62F-4F398461A011}" destId="{930C1E12-7D07-44B3-B31A-8F79419491B6}" srcOrd="3" destOrd="0" presId="urn:microsoft.com/office/officeart/2008/layout/VerticalAccentList"/>
    <dgm:cxn modelId="{F8012521-B2B3-442E-9409-6398E8808C4D}" type="presParOf" srcId="{5B84DCB2-C1C9-4387-B62F-4F398461A011}" destId="{481B7227-30B7-4BFD-913C-93EDF2489679}" srcOrd="4" destOrd="0" presId="urn:microsoft.com/office/officeart/2008/layout/VerticalAccentList"/>
    <dgm:cxn modelId="{D43D5893-8032-42A1-B5C6-D8F7D855A719}" type="presParOf" srcId="{5B84DCB2-C1C9-4387-B62F-4F398461A011}" destId="{DD251DE4-AD7E-4240-A950-966CB38A8208}" srcOrd="5" destOrd="0" presId="urn:microsoft.com/office/officeart/2008/layout/VerticalAccentList"/>
    <dgm:cxn modelId="{E4655F61-CE23-4275-A9EA-92AFE599E37C}" type="presParOf" srcId="{5B84DCB2-C1C9-4387-B62F-4F398461A011}" destId="{A8AB92E6-119F-4103-A20F-50D245C9299A}" srcOrd="6" destOrd="0" presId="urn:microsoft.com/office/officeart/2008/layout/VerticalAccentList"/>
    <dgm:cxn modelId="{A8C453D4-DB53-4061-B183-A2B7E3505B24}" type="presParOf" srcId="{340A3CE6-25FE-4603-BB52-96F18720407A}" destId="{72B21BD9-EC82-4A6E-97C4-AD5D9387C296}" srcOrd="14" destOrd="0" presId="urn:microsoft.com/office/officeart/2008/layout/VerticalAccentList"/>
    <dgm:cxn modelId="{D505A3FD-A7D0-4EC0-9613-0281A68D13B4}" type="presParOf" srcId="{340A3CE6-25FE-4603-BB52-96F18720407A}" destId="{881181BD-B96F-4738-929E-2B249B2AA18A}" srcOrd="15" destOrd="0" presId="urn:microsoft.com/office/officeart/2008/layout/VerticalAccentList"/>
    <dgm:cxn modelId="{9B5E0EBD-2350-4482-82D8-40356688BA10}" type="presParOf" srcId="{881181BD-B96F-4738-929E-2B249B2AA18A}" destId="{83AEDD8F-D7AB-446E-90ED-3714C65FC862}" srcOrd="0" destOrd="0" presId="urn:microsoft.com/office/officeart/2008/layout/VerticalAccentList"/>
    <dgm:cxn modelId="{A6A9C4AF-312F-4882-92DC-88324C9C8B2B}" type="presParOf" srcId="{340A3CE6-25FE-4603-BB52-96F18720407A}" destId="{E09E127D-7E4B-456B-A436-6ED1489908CD}" srcOrd="16" destOrd="0" presId="urn:microsoft.com/office/officeart/2008/layout/VerticalAccentList"/>
    <dgm:cxn modelId="{02E39A5F-97ED-479F-BC27-40CC9B1CEBAD}" type="presParOf" srcId="{E09E127D-7E4B-456B-A436-6ED1489908CD}" destId="{F7F21125-B31B-4972-95CB-390314476752}" srcOrd="0" destOrd="0" presId="urn:microsoft.com/office/officeart/2008/layout/VerticalAccentList"/>
    <dgm:cxn modelId="{C822758A-47AC-44A8-9596-75D84271942B}" type="presParOf" srcId="{E09E127D-7E4B-456B-A436-6ED1489908CD}" destId="{D4893089-3EB8-419E-AC7E-71ADACFE5608}" srcOrd="1" destOrd="0" presId="urn:microsoft.com/office/officeart/2008/layout/VerticalAccentList"/>
    <dgm:cxn modelId="{B2557D5C-FBCC-4A50-9CF8-A2E559906EFD}" type="presParOf" srcId="{E09E127D-7E4B-456B-A436-6ED1489908CD}" destId="{EEC74799-FCDD-499D-8E6D-24187E3A0B6F}" srcOrd="2" destOrd="0" presId="urn:microsoft.com/office/officeart/2008/layout/VerticalAccentList"/>
    <dgm:cxn modelId="{86308CDF-5B7D-4686-8246-7B67AD140CD8}" type="presParOf" srcId="{E09E127D-7E4B-456B-A436-6ED1489908CD}" destId="{1C174958-9DD6-496F-8450-986FEDBCB9BB}" srcOrd="3" destOrd="0" presId="urn:microsoft.com/office/officeart/2008/layout/VerticalAccentList"/>
    <dgm:cxn modelId="{CE340B94-D0E6-48CC-8FF8-E4D780C01ADA}" type="presParOf" srcId="{E09E127D-7E4B-456B-A436-6ED1489908CD}" destId="{A3A05473-9236-4E02-9C28-AA839477A21A}" srcOrd="4" destOrd="0" presId="urn:microsoft.com/office/officeart/2008/layout/VerticalAccentList"/>
    <dgm:cxn modelId="{53AE03A9-5524-45FE-B09C-7B92F181AD63}" type="presParOf" srcId="{E09E127D-7E4B-456B-A436-6ED1489908CD}" destId="{8B401AF5-0F15-4963-9955-B9645D6486FC}" srcOrd="5" destOrd="0" presId="urn:microsoft.com/office/officeart/2008/layout/VerticalAccentList"/>
    <dgm:cxn modelId="{8147D0D6-A7EA-49BA-9C35-9D2BC5D6E95A}" type="presParOf" srcId="{E09E127D-7E4B-456B-A436-6ED1489908CD}" destId="{76F1EC0C-5CEB-4064-AC7C-B8FF7B92A79D}"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0EE941-20DE-4FC3-98ED-82F1D194B788}" type="doc">
      <dgm:prSet loTypeId="urn:microsoft.com/office/officeart/2005/8/layout/list1" loCatId="list" qsTypeId="urn:microsoft.com/office/officeart/2005/8/quickstyle/simple2" qsCatId="simple" csTypeId="urn:microsoft.com/office/officeart/2005/8/colors/accent2_1" csCatId="accent2" phldr="1"/>
      <dgm:spPr/>
      <dgm:t>
        <a:bodyPr/>
        <a:lstStyle/>
        <a:p>
          <a:endParaRPr lang="en-MY"/>
        </a:p>
      </dgm:t>
    </dgm:pt>
    <dgm:pt modelId="{9909C1F3-61B1-453E-A2D8-259E47630463}">
      <dgm:prSet phldrT="[Text]" custT="1"/>
      <dgm:spPr/>
      <dgm:t>
        <a:bodyPr/>
        <a:lstStyle/>
        <a:p>
          <a:pPr algn="l">
            <a:buFont typeface="Arial" panose="020B0604020202020204" pitchFamily="34" charset="0"/>
            <a:buChar char="•"/>
          </a:pPr>
          <a:r>
            <a:rPr lang="en-MY" sz="1400" b="0" i="0" dirty="0"/>
            <a:t>The School of Graduate Studies (SGS) is a service and administrative centre established to assist postgraduate students in the processes involved from their registration at UPM up to the completion of their studies. SGS is the core support system which helps ease and enhance the postgraduate experience for UPM students, and plays a crucial role in fostering the relationship between UPM and its graduates.</a:t>
          </a:r>
        </a:p>
        <a:p>
          <a:pPr algn="l"/>
          <a:r>
            <a:rPr lang="en-MY" sz="1400" b="0" i="0" dirty="0"/>
            <a:t>Initially set up as a Graduate Study Unit in 1978, SGS then proceeded to become a fully functioning Graduate School Office (GSO) in February 1993, to serve the growing population of postgraduate students at UPM.  In March 2002, it continued to flourish as it was officially renamed the School of Graduate Studies (SGS) and was established as a service centre which had a status equivalent to a faculty at the university.  This entailed its bigger role in the coordination of all postgraduate programmes and activities at UPM.</a:t>
          </a:r>
        </a:p>
        <a:p>
          <a:pPr algn="l"/>
          <a:r>
            <a:rPr lang="en-MY" sz="1400" b="0" i="0" dirty="0"/>
            <a:t>In its original inception, its key role also included an active involvement in research and development in postgraduate studies.  In other words, SGS was conceptualized not only as a service centre to facilitate the general running of matters related to postgraduate students, but it was deemed to play a more active and crucial role in bolstering UPM’s status as a research university.</a:t>
          </a:r>
          <a:endParaRPr lang="en-MY" sz="1400" dirty="0"/>
        </a:p>
      </dgm:t>
    </dgm:pt>
    <dgm:pt modelId="{BE70E252-3088-432A-9C74-F10B8AA1F5DD}" type="parTrans" cxnId="{3D71DD26-4A7F-45FE-9B90-247C4BB8AC81}">
      <dgm:prSet/>
      <dgm:spPr/>
      <dgm:t>
        <a:bodyPr/>
        <a:lstStyle/>
        <a:p>
          <a:endParaRPr lang="en-MY"/>
        </a:p>
      </dgm:t>
    </dgm:pt>
    <dgm:pt modelId="{FF8CA125-F2C4-463E-A395-90B5C5215116}" type="sibTrans" cxnId="{3D71DD26-4A7F-45FE-9B90-247C4BB8AC81}">
      <dgm:prSet/>
      <dgm:spPr/>
      <dgm:t>
        <a:bodyPr/>
        <a:lstStyle/>
        <a:p>
          <a:endParaRPr lang="en-MY"/>
        </a:p>
      </dgm:t>
    </dgm:pt>
    <dgm:pt modelId="{59BB9214-D3AB-45DD-8414-ADDA4A529197}" type="pres">
      <dgm:prSet presAssocID="{820EE941-20DE-4FC3-98ED-82F1D194B788}" presName="linear" presStyleCnt="0">
        <dgm:presLayoutVars>
          <dgm:dir/>
          <dgm:animLvl val="lvl"/>
          <dgm:resizeHandles val="exact"/>
        </dgm:presLayoutVars>
      </dgm:prSet>
      <dgm:spPr/>
      <dgm:t>
        <a:bodyPr/>
        <a:lstStyle/>
        <a:p>
          <a:endParaRPr lang="en-US"/>
        </a:p>
      </dgm:t>
    </dgm:pt>
    <dgm:pt modelId="{47A1AE38-94E7-482C-A851-DAE66DFA8CB6}" type="pres">
      <dgm:prSet presAssocID="{9909C1F3-61B1-453E-A2D8-259E47630463}" presName="parentLin" presStyleCnt="0"/>
      <dgm:spPr/>
    </dgm:pt>
    <dgm:pt modelId="{070BD303-9BC4-4075-8DB4-494FC0CAB24E}" type="pres">
      <dgm:prSet presAssocID="{9909C1F3-61B1-453E-A2D8-259E47630463}" presName="parentLeftMargin" presStyleLbl="node1" presStyleIdx="0" presStyleCnt="1"/>
      <dgm:spPr/>
      <dgm:t>
        <a:bodyPr/>
        <a:lstStyle/>
        <a:p>
          <a:endParaRPr lang="en-US"/>
        </a:p>
      </dgm:t>
    </dgm:pt>
    <dgm:pt modelId="{9C319500-1E06-46EB-AED3-F1A7DC3EF9FD}" type="pres">
      <dgm:prSet presAssocID="{9909C1F3-61B1-453E-A2D8-259E47630463}" presName="parentText" presStyleLbl="node1" presStyleIdx="0" presStyleCnt="1" custScaleX="138923" custScaleY="210954">
        <dgm:presLayoutVars>
          <dgm:chMax val="0"/>
          <dgm:bulletEnabled val="1"/>
        </dgm:presLayoutVars>
      </dgm:prSet>
      <dgm:spPr/>
      <dgm:t>
        <a:bodyPr/>
        <a:lstStyle/>
        <a:p>
          <a:endParaRPr lang="en-US"/>
        </a:p>
      </dgm:t>
    </dgm:pt>
    <dgm:pt modelId="{C88B81FB-BE94-4C9A-9B6C-608A01ADF2D1}" type="pres">
      <dgm:prSet presAssocID="{9909C1F3-61B1-453E-A2D8-259E47630463}" presName="negativeSpace" presStyleCnt="0"/>
      <dgm:spPr/>
    </dgm:pt>
    <dgm:pt modelId="{6387E531-4306-4936-8C43-87BC7E2FAEC0}" type="pres">
      <dgm:prSet presAssocID="{9909C1F3-61B1-453E-A2D8-259E47630463}" presName="childText" presStyleLbl="conFgAcc1" presStyleIdx="0" presStyleCnt="1">
        <dgm:presLayoutVars>
          <dgm:bulletEnabled val="1"/>
        </dgm:presLayoutVars>
      </dgm:prSet>
      <dgm:spPr/>
    </dgm:pt>
  </dgm:ptLst>
  <dgm:cxnLst>
    <dgm:cxn modelId="{047D4A88-0921-4A50-BB9C-637CF381FD92}" type="presOf" srcId="{820EE941-20DE-4FC3-98ED-82F1D194B788}" destId="{59BB9214-D3AB-45DD-8414-ADDA4A529197}" srcOrd="0" destOrd="0" presId="urn:microsoft.com/office/officeart/2005/8/layout/list1"/>
    <dgm:cxn modelId="{4E8521E2-DDCD-4E1B-8C99-CBA643E9B665}" type="presOf" srcId="{9909C1F3-61B1-453E-A2D8-259E47630463}" destId="{070BD303-9BC4-4075-8DB4-494FC0CAB24E}" srcOrd="0" destOrd="0" presId="urn:microsoft.com/office/officeart/2005/8/layout/list1"/>
    <dgm:cxn modelId="{19177BBD-161C-455D-8A93-EE1CC60E7369}" type="presOf" srcId="{9909C1F3-61B1-453E-A2D8-259E47630463}" destId="{9C319500-1E06-46EB-AED3-F1A7DC3EF9FD}" srcOrd="1" destOrd="0" presId="urn:microsoft.com/office/officeart/2005/8/layout/list1"/>
    <dgm:cxn modelId="{3D71DD26-4A7F-45FE-9B90-247C4BB8AC81}" srcId="{820EE941-20DE-4FC3-98ED-82F1D194B788}" destId="{9909C1F3-61B1-453E-A2D8-259E47630463}" srcOrd="0" destOrd="0" parTransId="{BE70E252-3088-432A-9C74-F10B8AA1F5DD}" sibTransId="{FF8CA125-F2C4-463E-A395-90B5C5215116}"/>
    <dgm:cxn modelId="{C4B56CDA-2084-4D2B-B103-DE5CE53C7FA9}" type="presParOf" srcId="{59BB9214-D3AB-45DD-8414-ADDA4A529197}" destId="{47A1AE38-94E7-482C-A851-DAE66DFA8CB6}" srcOrd="0" destOrd="0" presId="urn:microsoft.com/office/officeart/2005/8/layout/list1"/>
    <dgm:cxn modelId="{56058F4B-E507-486E-A037-4C19834BFE49}" type="presParOf" srcId="{47A1AE38-94E7-482C-A851-DAE66DFA8CB6}" destId="{070BD303-9BC4-4075-8DB4-494FC0CAB24E}" srcOrd="0" destOrd="0" presId="urn:microsoft.com/office/officeart/2005/8/layout/list1"/>
    <dgm:cxn modelId="{4ADAFDD5-E9F8-48FB-917A-4539A901839E}" type="presParOf" srcId="{47A1AE38-94E7-482C-A851-DAE66DFA8CB6}" destId="{9C319500-1E06-46EB-AED3-F1A7DC3EF9FD}" srcOrd="1" destOrd="0" presId="urn:microsoft.com/office/officeart/2005/8/layout/list1"/>
    <dgm:cxn modelId="{7BBDD768-8313-42FA-A75C-7BE4F8BC32DC}" type="presParOf" srcId="{59BB9214-D3AB-45DD-8414-ADDA4A529197}" destId="{C88B81FB-BE94-4C9A-9B6C-608A01ADF2D1}" srcOrd="1" destOrd="0" presId="urn:microsoft.com/office/officeart/2005/8/layout/list1"/>
    <dgm:cxn modelId="{CBF79F39-7330-4709-A774-7204F48A8498}" type="presParOf" srcId="{59BB9214-D3AB-45DD-8414-ADDA4A529197}" destId="{6387E531-4306-4936-8C43-87BC7E2FAEC0}" srcOrd="2"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99676C-B132-43A3-BC36-B559EE8BAF1B}" type="doc">
      <dgm:prSet loTypeId="urn:microsoft.com/office/officeart/2008/layout/VerticalCurvedList" loCatId="list" qsTypeId="urn:microsoft.com/office/officeart/2005/8/quickstyle/simple2" qsCatId="simple" csTypeId="urn:microsoft.com/office/officeart/2005/8/colors/colorful1" csCatId="colorful" phldr="1"/>
      <dgm:spPr/>
      <dgm:t>
        <a:bodyPr/>
        <a:lstStyle/>
        <a:p>
          <a:endParaRPr lang="en-MY"/>
        </a:p>
      </dgm:t>
    </dgm:pt>
    <dgm:pt modelId="{A463E42F-EA2F-4618-A3A1-8C9633B42042}">
      <dgm:prSet phldrT="[Text]"/>
      <dgm:spPr/>
      <dgm:t>
        <a:bodyPr/>
        <a:lstStyle/>
        <a:p>
          <a:endParaRPr lang="en-MY" dirty="0"/>
        </a:p>
      </dgm:t>
    </dgm:pt>
    <dgm:pt modelId="{50D9AD03-F850-439E-811B-94A4ED3EDE07}" type="parTrans" cxnId="{4925BBD1-C6EB-4DA5-AAFB-594541D56C68}">
      <dgm:prSet/>
      <dgm:spPr/>
      <dgm:t>
        <a:bodyPr/>
        <a:lstStyle/>
        <a:p>
          <a:endParaRPr lang="en-MY"/>
        </a:p>
      </dgm:t>
    </dgm:pt>
    <dgm:pt modelId="{1BE049B1-2304-4723-9238-FE812E878B52}" type="sibTrans" cxnId="{4925BBD1-C6EB-4DA5-AAFB-594541D56C68}">
      <dgm:prSet/>
      <dgm:spPr/>
      <dgm:t>
        <a:bodyPr/>
        <a:lstStyle/>
        <a:p>
          <a:endParaRPr lang="en-MY"/>
        </a:p>
      </dgm:t>
    </dgm:pt>
    <dgm:pt modelId="{A6A97D96-53AB-42B5-8023-7DC26B72234F}">
      <dgm:prSet phldrT="[Text]" custT="1"/>
      <dgm:spPr/>
      <dgm:t>
        <a:bodyPr/>
        <a:lstStyle/>
        <a:p>
          <a:r>
            <a:rPr lang="en-US" sz="1000" dirty="0"/>
            <a:t> </a:t>
          </a:r>
          <a:endParaRPr lang="en-MY" sz="1000" dirty="0"/>
        </a:p>
      </dgm:t>
    </dgm:pt>
    <dgm:pt modelId="{E1A0047E-E3E6-4249-A994-430C9EFDC748}" type="parTrans" cxnId="{5BB545A8-5639-4A0F-B671-6FD3D0D19641}">
      <dgm:prSet/>
      <dgm:spPr/>
      <dgm:t>
        <a:bodyPr/>
        <a:lstStyle/>
        <a:p>
          <a:endParaRPr lang="en-MY"/>
        </a:p>
      </dgm:t>
    </dgm:pt>
    <dgm:pt modelId="{9416FE11-770A-4F58-813F-768FAD048E97}" type="sibTrans" cxnId="{5BB545A8-5639-4A0F-B671-6FD3D0D19641}">
      <dgm:prSet/>
      <dgm:spPr/>
      <dgm:t>
        <a:bodyPr/>
        <a:lstStyle/>
        <a:p>
          <a:endParaRPr lang="en-MY"/>
        </a:p>
      </dgm:t>
    </dgm:pt>
    <dgm:pt modelId="{62A7E9E7-1455-4FD3-A5A1-93DD10565E03}" type="pres">
      <dgm:prSet presAssocID="{B799676C-B132-43A3-BC36-B559EE8BAF1B}" presName="Name0" presStyleCnt="0">
        <dgm:presLayoutVars>
          <dgm:chMax val="7"/>
          <dgm:chPref val="7"/>
          <dgm:dir/>
        </dgm:presLayoutVars>
      </dgm:prSet>
      <dgm:spPr/>
      <dgm:t>
        <a:bodyPr/>
        <a:lstStyle/>
        <a:p>
          <a:endParaRPr lang="en-US"/>
        </a:p>
      </dgm:t>
    </dgm:pt>
    <dgm:pt modelId="{0930679C-5090-433D-BCB8-A4A4CFF68DFA}" type="pres">
      <dgm:prSet presAssocID="{B799676C-B132-43A3-BC36-B559EE8BAF1B}" presName="Name1" presStyleCnt="0"/>
      <dgm:spPr/>
    </dgm:pt>
    <dgm:pt modelId="{7D4F9E64-E521-4E4D-A069-C375B92E17C6}" type="pres">
      <dgm:prSet presAssocID="{B799676C-B132-43A3-BC36-B559EE8BAF1B}" presName="cycle" presStyleCnt="0"/>
      <dgm:spPr/>
    </dgm:pt>
    <dgm:pt modelId="{629D4852-CF45-43D4-AE77-238DD5D402B7}" type="pres">
      <dgm:prSet presAssocID="{B799676C-B132-43A3-BC36-B559EE8BAF1B}" presName="srcNode" presStyleLbl="node1" presStyleIdx="0" presStyleCnt="2"/>
      <dgm:spPr/>
    </dgm:pt>
    <dgm:pt modelId="{13ADFA43-892B-4DCC-8167-4FF3AA511FC9}" type="pres">
      <dgm:prSet presAssocID="{B799676C-B132-43A3-BC36-B559EE8BAF1B}" presName="conn" presStyleLbl="parChTrans1D2" presStyleIdx="0" presStyleCnt="1"/>
      <dgm:spPr/>
      <dgm:t>
        <a:bodyPr/>
        <a:lstStyle/>
        <a:p>
          <a:endParaRPr lang="en-US"/>
        </a:p>
      </dgm:t>
    </dgm:pt>
    <dgm:pt modelId="{63E3860A-1EF6-49AF-B3FE-C121702A858D}" type="pres">
      <dgm:prSet presAssocID="{B799676C-B132-43A3-BC36-B559EE8BAF1B}" presName="extraNode" presStyleLbl="node1" presStyleIdx="0" presStyleCnt="2"/>
      <dgm:spPr/>
    </dgm:pt>
    <dgm:pt modelId="{676640EF-E43F-4F7E-A44A-A00897BEF2C0}" type="pres">
      <dgm:prSet presAssocID="{B799676C-B132-43A3-BC36-B559EE8BAF1B}" presName="dstNode" presStyleLbl="node1" presStyleIdx="0" presStyleCnt="2"/>
      <dgm:spPr/>
    </dgm:pt>
    <dgm:pt modelId="{F2E611C1-F4BA-4334-9DBF-9C14553E428B}" type="pres">
      <dgm:prSet presAssocID="{A463E42F-EA2F-4618-A3A1-8C9633B42042}" presName="text_1" presStyleLbl="node1" presStyleIdx="0" presStyleCnt="2" custScaleX="101551" custScaleY="46968" custLinFactNeighborX="1388" custLinFactNeighborY="-57938">
        <dgm:presLayoutVars>
          <dgm:bulletEnabled val="1"/>
        </dgm:presLayoutVars>
      </dgm:prSet>
      <dgm:spPr/>
      <dgm:t>
        <a:bodyPr/>
        <a:lstStyle/>
        <a:p>
          <a:endParaRPr lang="en-US"/>
        </a:p>
      </dgm:t>
    </dgm:pt>
    <dgm:pt modelId="{DF16DEDE-DA57-4630-B410-16BC07997A2C}" type="pres">
      <dgm:prSet presAssocID="{A463E42F-EA2F-4618-A3A1-8C9633B42042}" presName="accent_1" presStyleCnt="0"/>
      <dgm:spPr/>
    </dgm:pt>
    <dgm:pt modelId="{11BE55E1-42A9-4CEA-819A-525021AF82C2}" type="pres">
      <dgm:prSet presAssocID="{A463E42F-EA2F-4618-A3A1-8C9633B42042}" presName="accentRepeatNode" presStyleLbl="solidFgAcc1" presStyleIdx="0" presStyleCnt="2" custScaleX="70086" custScaleY="66324" custLinFactNeighborX="-11659" custLinFactNeighborY="-49144"/>
      <dgm:spPr/>
    </dgm:pt>
    <dgm:pt modelId="{DB20F6DA-1007-4BB6-8378-B5E5F75F7856}" type="pres">
      <dgm:prSet presAssocID="{A6A97D96-53AB-42B5-8023-7DC26B72234F}" presName="text_2" presStyleLbl="node1" presStyleIdx="1" presStyleCnt="2" custScaleX="102561" custScaleY="91127" custLinFactY="-17019" custLinFactNeighborX="65" custLinFactNeighborY="-100000">
        <dgm:presLayoutVars>
          <dgm:bulletEnabled val="1"/>
        </dgm:presLayoutVars>
      </dgm:prSet>
      <dgm:spPr/>
      <dgm:t>
        <a:bodyPr/>
        <a:lstStyle/>
        <a:p>
          <a:endParaRPr lang="en-US"/>
        </a:p>
      </dgm:t>
    </dgm:pt>
    <dgm:pt modelId="{EB6B8B66-0395-4732-A02A-8A9399B54AF8}" type="pres">
      <dgm:prSet presAssocID="{A6A97D96-53AB-42B5-8023-7DC26B72234F}" presName="accent_2" presStyleCnt="0"/>
      <dgm:spPr/>
    </dgm:pt>
    <dgm:pt modelId="{79D24E1E-2F1C-4BE9-B54E-1E4F09695995}" type="pres">
      <dgm:prSet presAssocID="{A6A97D96-53AB-42B5-8023-7DC26B72234F}" presName="accentRepeatNode" presStyleLbl="solidFgAcc1" presStyleIdx="1" presStyleCnt="2" custScaleX="76056" custScaleY="78263" custLinFactNeighborX="-3891" custLinFactNeighborY="-90977"/>
      <dgm:spPr/>
    </dgm:pt>
  </dgm:ptLst>
  <dgm:cxnLst>
    <dgm:cxn modelId="{C14A3271-CB51-48F0-BE3F-DC24DDDE73BA}" type="presOf" srcId="{1BE049B1-2304-4723-9238-FE812E878B52}" destId="{13ADFA43-892B-4DCC-8167-4FF3AA511FC9}" srcOrd="0" destOrd="0" presId="urn:microsoft.com/office/officeart/2008/layout/VerticalCurvedList"/>
    <dgm:cxn modelId="{4925BBD1-C6EB-4DA5-AAFB-594541D56C68}" srcId="{B799676C-B132-43A3-BC36-B559EE8BAF1B}" destId="{A463E42F-EA2F-4618-A3A1-8C9633B42042}" srcOrd="0" destOrd="0" parTransId="{50D9AD03-F850-439E-811B-94A4ED3EDE07}" sibTransId="{1BE049B1-2304-4723-9238-FE812E878B52}"/>
    <dgm:cxn modelId="{F9FD2C76-E429-4E53-B1EF-5A114F8AE7CA}" type="presOf" srcId="{A463E42F-EA2F-4618-A3A1-8C9633B42042}" destId="{F2E611C1-F4BA-4334-9DBF-9C14553E428B}" srcOrd="0" destOrd="0" presId="urn:microsoft.com/office/officeart/2008/layout/VerticalCurvedList"/>
    <dgm:cxn modelId="{575790B4-82D0-4FF8-8244-BD7C21C67B5C}" type="presOf" srcId="{A6A97D96-53AB-42B5-8023-7DC26B72234F}" destId="{DB20F6DA-1007-4BB6-8378-B5E5F75F7856}" srcOrd="0" destOrd="0" presId="urn:microsoft.com/office/officeart/2008/layout/VerticalCurvedList"/>
    <dgm:cxn modelId="{7DEBFBAB-0FE6-4321-84BD-976074640205}" type="presOf" srcId="{B799676C-B132-43A3-BC36-B559EE8BAF1B}" destId="{62A7E9E7-1455-4FD3-A5A1-93DD10565E03}" srcOrd="0" destOrd="0" presId="urn:microsoft.com/office/officeart/2008/layout/VerticalCurvedList"/>
    <dgm:cxn modelId="{5BB545A8-5639-4A0F-B671-6FD3D0D19641}" srcId="{B799676C-B132-43A3-BC36-B559EE8BAF1B}" destId="{A6A97D96-53AB-42B5-8023-7DC26B72234F}" srcOrd="1" destOrd="0" parTransId="{E1A0047E-E3E6-4249-A994-430C9EFDC748}" sibTransId="{9416FE11-770A-4F58-813F-768FAD048E97}"/>
    <dgm:cxn modelId="{2A67CB8B-A0DA-44F1-B715-29FA69F8607C}" type="presParOf" srcId="{62A7E9E7-1455-4FD3-A5A1-93DD10565E03}" destId="{0930679C-5090-433D-BCB8-A4A4CFF68DFA}" srcOrd="0" destOrd="0" presId="urn:microsoft.com/office/officeart/2008/layout/VerticalCurvedList"/>
    <dgm:cxn modelId="{F6B6819B-DA78-4CD8-9C25-7720E49D3864}" type="presParOf" srcId="{0930679C-5090-433D-BCB8-A4A4CFF68DFA}" destId="{7D4F9E64-E521-4E4D-A069-C375B92E17C6}" srcOrd="0" destOrd="0" presId="urn:microsoft.com/office/officeart/2008/layout/VerticalCurvedList"/>
    <dgm:cxn modelId="{4A454461-4501-49FB-B12F-5EC77146F603}" type="presParOf" srcId="{7D4F9E64-E521-4E4D-A069-C375B92E17C6}" destId="{629D4852-CF45-43D4-AE77-238DD5D402B7}" srcOrd="0" destOrd="0" presId="urn:microsoft.com/office/officeart/2008/layout/VerticalCurvedList"/>
    <dgm:cxn modelId="{B233C1FB-A11D-48C4-A711-F6B2B439F3D8}" type="presParOf" srcId="{7D4F9E64-E521-4E4D-A069-C375B92E17C6}" destId="{13ADFA43-892B-4DCC-8167-4FF3AA511FC9}" srcOrd="1" destOrd="0" presId="urn:microsoft.com/office/officeart/2008/layout/VerticalCurvedList"/>
    <dgm:cxn modelId="{AE29D640-5E47-4C99-8A0A-837056D4D895}" type="presParOf" srcId="{7D4F9E64-E521-4E4D-A069-C375B92E17C6}" destId="{63E3860A-1EF6-49AF-B3FE-C121702A858D}" srcOrd="2" destOrd="0" presId="urn:microsoft.com/office/officeart/2008/layout/VerticalCurvedList"/>
    <dgm:cxn modelId="{009AEDAC-2A36-45C7-BB86-F42F080C5D05}" type="presParOf" srcId="{7D4F9E64-E521-4E4D-A069-C375B92E17C6}" destId="{676640EF-E43F-4F7E-A44A-A00897BEF2C0}" srcOrd="3" destOrd="0" presId="urn:microsoft.com/office/officeart/2008/layout/VerticalCurvedList"/>
    <dgm:cxn modelId="{5BFB1D70-45DA-4429-A0E6-77AE15335F8B}" type="presParOf" srcId="{0930679C-5090-433D-BCB8-A4A4CFF68DFA}" destId="{F2E611C1-F4BA-4334-9DBF-9C14553E428B}" srcOrd="1" destOrd="0" presId="urn:microsoft.com/office/officeart/2008/layout/VerticalCurvedList"/>
    <dgm:cxn modelId="{3CD6CEFB-7E96-4A3C-8AD0-DC56BD6696E6}" type="presParOf" srcId="{0930679C-5090-433D-BCB8-A4A4CFF68DFA}" destId="{DF16DEDE-DA57-4630-B410-16BC07997A2C}" srcOrd="2" destOrd="0" presId="urn:microsoft.com/office/officeart/2008/layout/VerticalCurvedList"/>
    <dgm:cxn modelId="{EF4197B7-6F13-46FC-8D30-00BEB1A618E3}" type="presParOf" srcId="{DF16DEDE-DA57-4630-B410-16BC07997A2C}" destId="{11BE55E1-42A9-4CEA-819A-525021AF82C2}" srcOrd="0" destOrd="0" presId="urn:microsoft.com/office/officeart/2008/layout/VerticalCurvedList"/>
    <dgm:cxn modelId="{049F3262-3748-4E14-81DA-1F490758CE80}" type="presParOf" srcId="{0930679C-5090-433D-BCB8-A4A4CFF68DFA}" destId="{DB20F6DA-1007-4BB6-8378-B5E5F75F7856}" srcOrd="3" destOrd="0" presId="urn:microsoft.com/office/officeart/2008/layout/VerticalCurvedList"/>
    <dgm:cxn modelId="{6A9D891E-8706-4C21-86B3-761601C50079}" type="presParOf" srcId="{0930679C-5090-433D-BCB8-A4A4CFF68DFA}" destId="{EB6B8B66-0395-4732-A02A-8A9399B54AF8}" srcOrd="4" destOrd="0" presId="urn:microsoft.com/office/officeart/2008/layout/VerticalCurvedList"/>
    <dgm:cxn modelId="{185DBAB9-A90A-4203-818F-E8266BF3BEC7}" type="presParOf" srcId="{EB6B8B66-0395-4732-A02A-8A9399B54AF8}" destId="{79D24E1E-2F1C-4BE9-B54E-1E4F09695995}" srcOrd="0" destOrd="0" presId="urn:microsoft.com/office/officeart/2008/layout/VerticalCurvedList"/>
  </dgm:cxnLst>
  <dgm:bg/>
  <dgm:whole>
    <a:ln>
      <a:noFill/>
    </a:ln>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498BB252-41EA-4AEC-BE88-EB4CE4DF052A}" type="doc">
      <dgm:prSet loTypeId="urn:microsoft.com/office/officeart/2005/8/layout/gear1" loCatId="process" qsTypeId="urn:microsoft.com/office/officeart/2005/8/quickstyle/simple1" qsCatId="simple" csTypeId="urn:microsoft.com/office/officeart/2005/8/colors/colorful2" csCatId="colorful" phldr="1"/>
      <dgm:spPr/>
      <dgm:t>
        <a:bodyPr/>
        <a:lstStyle/>
        <a:p>
          <a:endParaRPr lang="en-MY"/>
        </a:p>
      </dgm:t>
    </dgm:pt>
    <dgm:pt modelId="{72A224C3-8A51-4FF0-9F46-610FF0442C63}">
      <dgm:prSet phldrT="[Text]" custT="1"/>
      <dgm:spPr>
        <a:solidFill>
          <a:schemeClr val="accent2">
            <a:lumMod val="75000"/>
          </a:schemeClr>
        </a:solidFill>
        <a:ln w="28575">
          <a:solidFill>
            <a:schemeClr val="bg1">
              <a:lumMod val="85000"/>
            </a:schemeClr>
          </a:solidFill>
        </a:ln>
        <a:scene3d>
          <a:camera prst="orthographicFront"/>
          <a:lightRig rig="threePt" dir="t"/>
        </a:scene3d>
        <a:sp3d>
          <a:bevelT w="114300" prst="hardEdge"/>
        </a:sp3d>
      </dgm:spPr>
      <dgm:t>
        <a:bodyPr/>
        <a:lstStyle/>
        <a:p>
          <a:pPr>
            <a:buAutoNum type="alphaLcParenBoth"/>
          </a:pPr>
          <a:r>
            <a:rPr lang="en-MY" sz="1200" dirty="0">
              <a:latin typeface="Tahoma" panose="020B0604030504040204" pitchFamily="34" charset="0"/>
              <a:ea typeface="Tahoma" panose="020B0604030504040204" pitchFamily="34" charset="0"/>
              <a:cs typeface="Tahoma" panose="020B0604030504040204" pitchFamily="34" charset="0"/>
            </a:rPr>
            <a:t>has settled all fees due to the University.</a:t>
          </a:r>
        </a:p>
      </dgm:t>
    </dgm:pt>
    <dgm:pt modelId="{35B515EE-272A-457C-A3EE-8D3B00C1B52F}" type="parTrans" cxnId="{CF687420-0083-4D53-86AA-34B32ADDF344}">
      <dgm:prSet/>
      <dgm:spPr/>
      <dgm:t>
        <a:bodyPr/>
        <a:lstStyle/>
        <a:p>
          <a:endParaRPr lang="en-MY"/>
        </a:p>
      </dgm:t>
    </dgm:pt>
    <dgm:pt modelId="{5BB7F765-DEE7-4042-841C-B940AAB6B5FD}" type="sibTrans" cxnId="{CF687420-0083-4D53-86AA-34B32ADDF344}">
      <dgm:prSet/>
      <dgm:spPr/>
      <dgm:t>
        <a:bodyPr/>
        <a:lstStyle/>
        <a:p>
          <a:endParaRPr lang="en-MY"/>
        </a:p>
      </dgm:t>
    </dgm:pt>
    <dgm:pt modelId="{2C3CDB10-DF15-4DC2-AC08-68A787C8977A}">
      <dgm:prSet phldrT="[Text]" custT="1"/>
      <dgm:spPr>
        <a:ln w="28575">
          <a:solidFill>
            <a:schemeClr val="bg1">
              <a:lumMod val="85000"/>
            </a:schemeClr>
          </a:solidFill>
        </a:ln>
        <a:scene3d>
          <a:camera prst="orthographicFront"/>
          <a:lightRig rig="threePt" dir="t"/>
        </a:scene3d>
        <a:sp3d>
          <a:bevelT w="114300" prst="hardEdge"/>
        </a:sp3d>
      </dgm:spPr>
      <dgm:t>
        <a:bodyPr/>
        <a:lstStyle/>
        <a:p>
          <a:pPr>
            <a:buAutoNum type="alphaLcParenBoth"/>
          </a:pPr>
          <a:endParaRPr lang="en-MY" sz="1200" dirty="0">
            <a:latin typeface="Tahoma" panose="020B0604030504040204" pitchFamily="34" charset="0"/>
            <a:ea typeface="Tahoma" panose="020B0604030504040204" pitchFamily="34" charset="0"/>
            <a:cs typeface="Tahoma" panose="020B0604030504040204" pitchFamily="34" charset="0"/>
          </a:endParaRPr>
        </a:p>
        <a:p>
          <a:pPr>
            <a:buAutoNum type="alphaLcParenBoth"/>
          </a:pPr>
          <a:r>
            <a:rPr lang="en-MY" sz="1200" dirty="0">
              <a:solidFill>
                <a:schemeClr val="tx1"/>
              </a:solidFill>
              <a:latin typeface="Tahoma" panose="020B0604030504040204" pitchFamily="34" charset="0"/>
              <a:ea typeface="Tahoma" panose="020B0604030504040204" pitchFamily="34" charset="0"/>
              <a:cs typeface="Tahoma" panose="020B0604030504040204" pitchFamily="34" charset="0"/>
            </a:rPr>
            <a:t>in the case of a degree programme by coursework, passed all compulsory courses, and project paper or CE, obtained a minimum CGPA of 3.000, and completed the internship/ practical training (if any); and </a:t>
          </a:r>
        </a:p>
      </dgm:t>
    </dgm:pt>
    <dgm:pt modelId="{DA4BB77B-EC0D-4A16-B23A-9F11843871E7}" type="parTrans" cxnId="{C5D5C12D-7E98-447A-A93A-1BC318BFCACC}">
      <dgm:prSet/>
      <dgm:spPr/>
      <dgm:t>
        <a:bodyPr/>
        <a:lstStyle/>
        <a:p>
          <a:endParaRPr lang="en-MY"/>
        </a:p>
      </dgm:t>
    </dgm:pt>
    <dgm:pt modelId="{828AD34D-0828-4915-ACB6-55B495F498F5}" type="sibTrans" cxnId="{C5D5C12D-7E98-447A-A93A-1BC318BFCACC}">
      <dgm:prSet/>
      <dgm:spPr/>
      <dgm:t>
        <a:bodyPr/>
        <a:lstStyle/>
        <a:p>
          <a:endParaRPr lang="en-MY"/>
        </a:p>
      </dgm:t>
    </dgm:pt>
    <dgm:pt modelId="{054C4707-D1E6-4AAE-AF33-3E3FEFF4A26C}">
      <dgm:prSet phldrT="[Text]" custT="1"/>
      <dgm:spPr>
        <a:gradFill flip="none" rotWithShape="0">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w="28575">
          <a:solidFill>
            <a:schemeClr val="bg1">
              <a:lumMod val="85000"/>
            </a:schemeClr>
          </a:solidFill>
        </a:ln>
        <a:scene3d>
          <a:camera prst="orthographicFront"/>
          <a:lightRig rig="threePt" dir="t"/>
        </a:scene3d>
        <a:sp3d>
          <a:bevelT w="114300" prst="hardEdge"/>
        </a:sp3d>
      </dgm:spPr>
      <dgm:t>
        <a:bodyPr/>
        <a:lstStyle/>
        <a:p>
          <a:pPr>
            <a:buAutoNum type="alphaLcParenBoth"/>
          </a:pPr>
          <a:r>
            <a:rPr lang="en-MY" sz="1200" dirty="0">
              <a:latin typeface="Tahoma" panose="020B0604030504040204" pitchFamily="34" charset="0"/>
              <a:ea typeface="Tahoma" panose="020B0604030504040204" pitchFamily="34" charset="0"/>
              <a:cs typeface="Tahoma" panose="020B0604030504040204" pitchFamily="34" charset="0"/>
            </a:rPr>
            <a:t>in the case of a degree by research, passed his thesis examination; </a:t>
          </a:r>
          <a:r>
            <a:rPr lang="en-MY" sz="1200" dirty="0" smtClean="0">
              <a:latin typeface="Tahoma" panose="020B0604030504040204" pitchFamily="34" charset="0"/>
              <a:ea typeface="Tahoma" panose="020B0604030504040204" pitchFamily="34" charset="0"/>
              <a:cs typeface="Tahoma" panose="020B0604030504040204" pitchFamily="34" charset="0"/>
            </a:rPr>
            <a:t>and </a:t>
          </a:r>
          <a:r>
            <a:rPr lang="en-MY" sz="1200" dirty="0" err="1" smtClean="0">
              <a:latin typeface="Tahoma" panose="020B0604030504040204" pitchFamily="34" charset="0"/>
              <a:ea typeface="Tahoma" panose="020B0604030504040204" pitchFamily="34" charset="0"/>
              <a:cs typeface="Tahoma" panose="020B0604030504040204" pitchFamily="34" charset="0"/>
            </a:rPr>
            <a:t>fullfill</a:t>
          </a:r>
          <a:r>
            <a:rPr lang="en-MY" sz="1200" dirty="0" smtClean="0">
              <a:latin typeface="Tahoma" panose="020B0604030504040204" pitchFamily="34" charset="0"/>
              <a:ea typeface="Tahoma" panose="020B0604030504040204" pitchFamily="34" charset="0"/>
              <a:cs typeface="Tahoma" panose="020B0604030504040204" pitchFamily="34" charset="0"/>
            </a:rPr>
            <a:t> publication requirements</a:t>
          </a:r>
          <a:endParaRPr lang="en-MY" sz="1200" dirty="0">
            <a:latin typeface="Tahoma" panose="020B0604030504040204" pitchFamily="34" charset="0"/>
            <a:ea typeface="Tahoma" panose="020B0604030504040204" pitchFamily="34" charset="0"/>
            <a:cs typeface="Tahoma" panose="020B0604030504040204" pitchFamily="34" charset="0"/>
          </a:endParaRPr>
        </a:p>
      </dgm:t>
    </dgm:pt>
    <dgm:pt modelId="{230034A3-6D4A-4035-8882-FC54E83BA2D5}" type="parTrans" cxnId="{0E153A78-7570-4FD9-8BCB-24E7684EAA73}">
      <dgm:prSet/>
      <dgm:spPr/>
      <dgm:t>
        <a:bodyPr/>
        <a:lstStyle/>
        <a:p>
          <a:endParaRPr lang="en-MY"/>
        </a:p>
      </dgm:t>
    </dgm:pt>
    <dgm:pt modelId="{E7D2A582-CF57-4637-A98D-BE1355C46FA2}" type="sibTrans" cxnId="{0E153A78-7570-4FD9-8BCB-24E7684EAA73}">
      <dgm:prSet/>
      <dgm:spPr/>
      <dgm:t>
        <a:bodyPr/>
        <a:lstStyle/>
        <a:p>
          <a:endParaRPr lang="en-MY"/>
        </a:p>
      </dgm:t>
    </dgm:pt>
    <dgm:pt modelId="{25690C48-B460-4AEE-8DD0-1E1E06D7F4EF}" type="pres">
      <dgm:prSet presAssocID="{498BB252-41EA-4AEC-BE88-EB4CE4DF052A}" presName="composite" presStyleCnt="0">
        <dgm:presLayoutVars>
          <dgm:chMax val="3"/>
          <dgm:animLvl val="lvl"/>
          <dgm:resizeHandles val="exact"/>
        </dgm:presLayoutVars>
      </dgm:prSet>
      <dgm:spPr/>
      <dgm:t>
        <a:bodyPr/>
        <a:lstStyle/>
        <a:p>
          <a:endParaRPr lang="en-US"/>
        </a:p>
      </dgm:t>
    </dgm:pt>
    <dgm:pt modelId="{60A6CF3B-3BCF-4D5C-91F5-BB2D7D67BF51}" type="pres">
      <dgm:prSet presAssocID="{72A224C3-8A51-4FF0-9F46-610FF0442C63}" presName="gear1" presStyleLbl="node1" presStyleIdx="0" presStyleCnt="3" custScaleX="80085" custScaleY="61816" custLinFactNeighborX="-3338" custLinFactNeighborY="-10317">
        <dgm:presLayoutVars>
          <dgm:chMax val="1"/>
          <dgm:bulletEnabled val="1"/>
        </dgm:presLayoutVars>
      </dgm:prSet>
      <dgm:spPr/>
      <dgm:t>
        <a:bodyPr/>
        <a:lstStyle/>
        <a:p>
          <a:endParaRPr lang="en-US"/>
        </a:p>
      </dgm:t>
    </dgm:pt>
    <dgm:pt modelId="{817B3006-2420-4C1B-8E72-1F24391B19A6}" type="pres">
      <dgm:prSet presAssocID="{72A224C3-8A51-4FF0-9F46-610FF0442C63}" presName="gear1srcNode" presStyleLbl="node1" presStyleIdx="0" presStyleCnt="3"/>
      <dgm:spPr/>
      <dgm:t>
        <a:bodyPr/>
        <a:lstStyle/>
        <a:p>
          <a:endParaRPr lang="en-US"/>
        </a:p>
      </dgm:t>
    </dgm:pt>
    <dgm:pt modelId="{E3153544-3315-48CC-A382-040441A4DE05}" type="pres">
      <dgm:prSet presAssocID="{72A224C3-8A51-4FF0-9F46-610FF0442C63}" presName="gear1dstNode" presStyleLbl="node1" presStyleIdx="0" presStyleCnt="3"/>
      <dgm:spPr/>
      <dgm:t>
        <a:bodyPr/>
        <a:lstStyle/>
        <a:p>
          <a:endParaRPr lang="en-US"/>
        </a:p>
      </dgm:t>
    </dgm:pt>
    <dgm:pt modelId="{C194D9FD-7DAA-4D65-A288-78439941D94A}" type="pres">
      <dgm:prSet presAssocID="{2C3CDB10-DF15-4DC2-AC08-68A787C8977A}" presName="gear2" presStyleLbl="node1" presStyleIdx="1" presStyleCnt="3" custScaleX="196824" custScaleY="140101" custLinFactNeighborX="-42709" custLinFactNeighborY="14644">
        <dgm:presLayoutVars>
          <dgm:chMax val="1"/>
          <dgm:bulletEnabled val="1"/>
        </dgm:presLayoutVars>
      </dgm:prSet>
      <dgm:spPr/>
      <dgm:t>
        <a:bodyPr/>
        <a:lstStyle/>
        <a:p>
          <a:endParaRPr lang="en-US"/>
        </a:p>
      </dgm:t>
    </dgm:pt>
    <dgm:pt modelId="{F4895DCF-4A27-46D8-9DA2-F7A7E390346D}" type="pres">
      <dgm:prSet presAssocID="{2C3CDB10-DF15-4DC2-AC08-68A787C8977A}" presName="gear2srcNode" presStyleLbl="node1" presStyleIdx="1" presStyleCnt="3"/>
      <dgm:spPr/>
      <dgm:t>
        <a:bodyPr/>
        <a:lstStyle/>
        <a:p>
          <a:endParaRPr lang="en-US"/>
        </a:p>
      </dgm:t>
    </dgm:pt>
    <dgm:pt modelId="{DEC6F2E6-02A7-4C19-BE0E-EB82152570D5}" type="pres">
      <dgm:prSet presAssocID="{2C3CDB10-DF15-4DC2-AC08-68A787C8977A}" presName="gear2dstNode" presStyleLbl="node1" presStyleIdx="1" presStyleCnt="3"/>
      <dgm:spPr/>
      <dgm:t>
        <a:bodyPr/>
        <a:lstStyle/>
        <a:p>
          <a:endParaRPr lang="en-US"/>
        </a:p>
      </dgm:t>
    </dgm:pt>
    <dgm:pt modelId="{5D6F4146-198F-4950-AF2B-BDE5EF74CD16}" type="pres">
      <dgm:prSet presAssocID="{054C4707-D1E6-4AAE-AF33-3E3FEFF4A26C}" presName="gear3" presStyleLbl="node1" presStyleIdx="2" presStyleCnt="3" custScaleX="130845" custScaleY="117996" custLinFactNeighborX="-9246" custLinFactNeighborY="20332"/>
      <dgm:spPr/>
      <dgm:t>
        <a:bodyPr/>
        <a:lstStyle/>
        <a:p>
          <a:endParaRPr lang="en-US"/>
        </a:p>
      </dgm:t>
    </dgm:pt>
    <dgm:pt modelId="{CD6DABC1-6AB3-4BC8-A041-74B276E8F2A3}" type="pres">
      <dgm:prSet presAssocID="{054C4707-D1E6-4AAE-AF33-3E3FEFF4A26C}" presName="gear3tx" presStyleLbl="node1" presStyleIdx="2" presStyleCnt="3">
        <dgm:presLayoutVars>
          <dgm:chMax val="1"/>
          <dgm:bulletEnabled val="1"/>
        </dgm:presLayoutVars>
      </dgm:prSet>
      <dgm:spPr/>
      <dgm:t>
        <a:bodyPr/>
        <a:lstStyle/>
        <a:p>
          <a:endParaRPr lang="en-US"/>
        </a:p>
      </dgm:t>
    </dgm:pt>
    <dgm:pt modelId="{058F4CAE-7AE1-4E6D-9C0E-667B98D7993E}" type="pres">
      <dgm:prSet presAssocID="{054C4707-D1E6-4AAE-AF33-3E3FEFF4A26C}" presName="gear3srcNode" presStyleLbl="node1" presStyleIdx="2" presStyleCnt="3"/>
      <dgm:spPr/>
      <dgm:t>
        <a:bodyPr/>
        <a:lstStyle/>
        <a:p>
          <a:endParaRPr lang="en-US"/>
        </a:p>
      </dgm:t>
    </dgm:pt>
    <dgm:pt modelId="{4B2EC237-1D75-4566-9DF4-0F10F31CE562}" type="pres">
      <dgm:prSet presAssocID="{054C4707-D1E6-4AAE-AF33-3E3FEFF4A26C}" presName="gear3dstNode" presStyleLbl="node1" presStyleIdx="2" presStyleCnt="3"/>
      <dgm:spPr/>
      <dgm:t>
        <a:bodyPr/>
        <a:lstStyle/>
        <a:p>
          <a:endParaRPr lang="en-US"/>
        </a:p>
      </dgm:t>
    </dgm:pt>
    <dgm:pt modelId="{7041D0DF-92C1-4106-B350-837028B02D76}" type="pres">
      <dgm:prSet presAssocID="{5BB7F765-DEE7-4042-841C-B940AAB6B5FD}" presName="connector1" presStyleLbl="sibTrans2D1" presStyleIdx="0" presStyleCnt="3" custScaleX="57744" custScaleY="67711" custLinFactNeighborX="-10074" custLinFactNeighborY="-7722"/>
      <dgm:spPr/>
      <dgm:t>
        <a:bodyPr/>
        <a:lstStyle/>
        <a:p>
          <a:endParaRPr lang="en-US"/>
        </a:p>
      </dgm:t>
    </dgm:pt>
    <dgm:pt modelId="{62B05DFE-C3A6-44F3-998C-946F498CD454}" type="pres">
      <dgm:prSet presAssocID="{828AD34D-0828-4915-ACB6-55B495F498F5}" presName="connector2" presStyleLbl="sibTrans2D1" presStyleIdx="1" presStyleCnt="3" custLinFactNeighborX="-65979" custLinFactNeighborY="9536"/>
      <dgm:spPr/>
      <dgm:t>
        <a:bodyPr/>
        <a:lstStyle/>
        <a:p>
          <a:endParaRPr lang="en-US"/>
        </a:p>
      </dgm:t>
    </dgm:pt>
    <dgm:pt modelId="{3EB2CA22-9748-488F-BA62-AEEB495CACA9}" type="pres">
      <dgm:prSet presAssocID="{E7D2A582-CF57-4637-A98D-BE1355C46FA2}" presName="connector3" presStyleLbl="sibTrans2D1" presStyleIdx="2" presStyleCnt="3" custAng="1527827" custLinFactNeighborX="-17702" custLinFactNeighborY="34796"/>
      <dgm:spPr/>
      <dgm:t>
        <a:bodyPr/>
        <a:lstStyle/>
        <a:p>
          <a:endParaRPr lang="en-US"/>
        </a:p>
      </dgm:t>
    </dgm:pt>
  </dgm:ptLst>
  <dgm:cxnLst>
    <dgm:cxn modelId="{E3F5E80B-86C2-4274-AAE8-1AAD6D114B76}" type="presOf" srcId="{2C3CDB10-DF15-4DC2-AC08-68A787C8977A}" destId="{F4895DCF-4A27-46D8-9DA2-F7A7E390346D}" srcOrd="1" destOrd="0" presId="urn:microsoft.com/office/officeart/2005/8/layout/gear1"/>
    <dgm:cxn modelId="{AD2B2A3A-A1F7-49CC-B5B7-5EDF80662E50}" type="presOf" srcId="{5BB7F765-DEE7-4042-841C-B940AAB6B5FD}" destId="{7041D0DF-92C1-4106-B350-837028B02D76}" srcOrd="0" destOrd="0" presId="urn:microsoft.com/office/officeart/2005/8/layout/gear1"/>
    <dgm:cxn modelId="{C5D5C12D-7E98-447A-A93A-1BC318BFCACC}" srcId="{498BB252-41EA-4AEC-BE88-EB4CE4DF052A}" destId="{2C3CDB10-DF15-4DC2-AC08-68A787C8977A}" srcOrd="1" destOrd="0" parTransId="{DA4BB77B-EC0D-4A16-B23A-9F11843871E7}" sibTransId="{828AD34D-0828-4915-ACB6-55B495F498F5}"/>
    <dgm:cxn modelId="{4E03F985-B961-40FD-B994-B4B64C011F5E}" type="presOf" srcId="{054C4707-D1E6-4AAE-AF33-3E3FEFF4A26C}" destId="{4B2EC237-1D75-4566-9DF4-0F10F31CE562}" srcOrd="3" destOrd="0" presId="urn:microsoft.com/office/officeart/2005/8/layout/gear1"/>
    <dgm:cxn modelId="{546332AE-9383-4ADB-A0B4-742A21D99922}" type="presOf" srcId="{E7D2A582-CF57-4637-A98D-BE1355C46FA2}" destId="{3EB2CA22-9748-488F-BA62-AEEB495CACA9}" srcOrd="0" destOrd="0" presId="urn:microsoft.com/office/officeart/2005/8/layout/gear1"/>
    <dgm:cxn modelId="{2407C7F1-66E3-46F4-9FFE-A73CC897E0E2}" type="presOf" srcId="{054C4707-D1E6-4AAE-AF33-3E3FEFF4A26C}" destId="{CD6DABC1-6AB3-4BC8-A041-74B276E8F2A3}" srcOrd="1" destOrd="0" presId="urn:microsoft.com/office/officeart/2005/8/layout/gear1"/>
    <dgm:cxn modelId="{4A22D049-E541-4F6D-AF24-DC275ECB27C1}" type="presOf" srcId="{72A224C3-8A51-4FF0-9F46-610FF0442C63}" destId="{60A6CF3B-3BCF-4D5C-91F5-BB2D7D67BF51}" srcOrd="0" destOrd="0" presId="urn:microsoft.com/office/officeart/2005/8/layout/gear1"/>
    <dgm:cxn modelId="{0E153A78-7570-4FD9-8BCB-24E7684EAA73}" srcId="{498BB252-41EA-4AEC-BE88-EB4CE4DF052A}" destId="{054C4707-D1E6-4AAE-AF33-3E3FEFF4A26C}" srcOrd="2" destOrd="0" parTransId="{230034A3-6D4A-4035-8882-FC54E83BA2D5}" sibTransId="{E7D2A582-CF57-4637-A98D-BE1355C46FA2}"/>
    <dgm:cxn modelId="{CF687420-0083-4D53-86AA-34B32ADDF344}" srcId="{498BB252-41EA-4AEC-BE88-EB4CE4DF052A}" destId="{72A224C3-8A51-4FF0-9F46-610FF0442C63}" srcOrd="0" destOrd="0" parTransId="{35B515EE-272A-457C-A3EE-8D3B00C1B52F}" sibTransId="{5BB7F765-DEE7-4042-841C-B940AAB6B5FD}"/>
    <dgm:cxn modelId="{D51DEFEF-D873-4BAA-9138-64ACCBF617F1}" type="presOf" srcId="{054C4707-D1E6-4AAE-AF33-3E3FEFF4A26C}" destId="{058F4CAE-7AE1-4E6D-9C0E-667B98D7993E}" srcOrd="2" destOrd="0" presId="urn:microsoft.com/office/officeart/2005/8/layout/gear1"/>
    <dgm:cxn modelId="{983360EE-B6DD-4F3E-90D4-6672C35392F7}" type="presOf" srcId="{2C3CDB10-DF15-4DC2-AC08-68A787C8977A}" destId="{DEC6F2E6-02A7-4C19-BE0E-EB82152570D5}" srcOrd="2" destOrd="0" presId="urn:microsoft.com/office/officeart/2005/8/layout/gear1"/>
    <dgm:cxn modelId="{C1725223-9FFD-45B7-8106-30F17940A282}" type="presOf" srcId="{72A224C3-8A51-4FF0-9F46-610FF0442C63}" destId="{817B3006-2420-4C1B-8E72-1F24391B19A6}" srcOrd="1" destOrd="0" presId="urn:microsoft.com/office/officeart/2005/8/layout/gear1"/>
    <dgm:cxn modelId="{93410993-026C-4033-9414-5913DE90922A}" type="presOf" srcId="{498BB252-41EA-4AEC-BE88-EB4CE4DF052A}" destId="{25690C48-B460-4AEE-8DD0-1E1E06D7F4EF}" srcOrd="0" destOrd="0" presId="urn:microsoft.com/office/officeart/2005/8/layout/gear1"/>
    <dgm:cxn modelId="{5B47AB01-A46E-4388-9D6C-E015DAC164F9}" type="presOf" srcId="{72A224C3-8A51-4FF0-9F46-610FF0442C63}" destId="{E3153544-3315-48CC-A382-040441A4DE05}" srcOrd="2" destOrd="0" presId="urn:microsoft.com/office/officeart/2005/8/layout/gear1"/>
    <dgm:cxn modelId="{685DDFFA-E76A-48DA-93B9-DE56C0291CDF}" type="presOf" srcId="{2C3CDB10-DF15-4DC2-AC08-68A787C8977A}" destId="{C194D9FD-7DAA-4D65-A288-78439941D94A}" srcOrd="0" destOrd="0" presId="urn:microsoft.com/office/officeart/2005/8/layout/gear1"/>
    <dgm:cxn modelId="{987818DA-4EC8-4F88-B4BF-0F4905CBBA8C}" type="presOf" srcId="{828AD34D-0828-4915-ACB6-55B495F498F5}" destId="{62B05DFE-C3A6-44F3-998C-946F498CD454}" srcOrd="0" destOrd="0" presId="urn:microsoft.com/office/officeart/2005/8/layout/gear1"/>
    <dgm:cxn modelId="{7E6FD222-2C52-4507-A6CB-867438BA08D7}" type="presOf" srcId="{054C4707-D1E6-4AAE-AF33-3E3FEFF4A26C}" destId="{5D6F4146-198F-4950-AF2B-BDE5EF74CD16}" srcOrd="0" destOrd="0" presId="urn:microsoft.com/office/officeart/2005/8/layout/gear1"/>
    <dgm:cxn modelId="{11691FF8-614A-4806-9F0A-6091F50B5702}" type="presParOf" srcId="{25690C48-B460-4AEE-8DD0-1E1E06D7F4EF}" destId="{60A6CF3B-3BCF-4D5C-91F5-BB2D7D67BF51}" srcOrd="0" destOrd="0" presId="urn:microsoft.com/office/officeart/2005/8/layout/gear1"/>
    <dgm:cxn modelId="{D43D6AC8-B2A2-4463-AD6C-47DA7E0EBA2A}" type="presParOf" srcId="{25690C48-B460-4AEE-8DD0-1E1E06D7F4EF}" destId="{817B3006-2420-4C1B-8E72-1F24391B19A6}" srcOrd="1" destOrd="0" presId="urn:microsoft.com/office/officeart/2005/8/layout/gear1"/>
    <dgm:cxn modelId="{1A9CAF91-BA07-4240-A04A-B17C1555B728}" type="presParOf" srcId="{25690C48-B460-4AEE-8DD0-1E1E06D7F4EF}" destId="{E3153544-3315-48CC-A382-040441A4DE05}" srcOrd="2" destOrd="0" presId="urn:microsoft.com/office/officeart/2005/8/layout/gear1"/>
    <dgm:cxn modelId="{E293143E-731C-431C-8739-BBBB089485C3}" type="presParOf" srcId="{25690C48-B460-4AEE-8DD0-1E1E06D7F4EF}" destId="{C194D9FD-7DAA-4D65-A288-78439941D94A}" srcOrd="3" destOrd="0" presId="urn:microsoft.com/office/officeart/2005/8/layout/gear1"/>
    <dgm:cxn modelId="{4B079FE9-329B-4C35-86FD-E80FC531F712}" type="presParOf" srcId="{25690C48-B460-4AEE-8DD0-1E1E06D7F4EF}" destId="{F4895DCF-4A27-46D8-9DA2-F7A7E390346D}" srcOrd="4" destOrd="0" presId="urn:microsoft.com/office/officeart/2005/8/layout/gear1"/>
    <dgm:cxn modelId="{B0BF812D-58D0-4F73-80FF-9628D5170DC5}" type="presParOf" srcId="{25690C48-B460-4AEE-8DD0-1E1E06D7F4EF}" destId="{DEC6F2E6-02A7-4C19-BE0E-EB82152570D5}" srcOrd="5" destOrd="0" presId="urn:microsoft.com/office/officeart/2005/8/layout/gear1"/>
    <dgm:cxn modelId="{F2E29339-96D8-46DA-833F-7AD20C1DB048}" type="presParOf" srcId="{25690C48-B460-4AEE-8DD0-1E1E06D7F4EF}" destId="{5D6F4146-198F-4950-AF2B-BDE5EF74CD16}" srcOrd="6" destOrd="0" presId="urn:microsoft.com/office/officeart/2005/8/layout/gear1"/>
    <dgm:cxn modelId="{612CB12F-2036-4168-9567-DAC353DB8039}" type="presParOf" srcId="{25690C48-B460-4AEE-8DD0-1E1E06D7F4EF}" destId="{CD6DABC1-6AB3-4BC8-A041-74B276E8F2A3}" srcOrd="7" destOrd="0" presId="urn:microsoft.com/office/officeart/2005/8/layout/gear1"/>
    <dgm:cxn modelId="{8A9BA693-4346-4247-8F0B-C2413133A0C4}" type="presParOf" srcId="{25690C48-B460-4AEE-8DD0-1E1E06D7F4EF}" destId="{058F4CAE-7AE1-4E6D-9C0E-667B98D7993E}" srcOrd="8" destOrd="0" presId="urn:microsoft.com/office/officeart/2005/8/layout/gear1"/>
    <dgm:cxn modelId="{47B02794-B663-4C8F-81EC-E75CFC993292}" type="presParOf" srcId="{25690C48-B460-4AEE-8DD0-1E1E06D7F4EF}" destId="{4B2EC237-1D75-4566-9DF4-0F10F31CE562}" srcOrd="9" destOrd="0" presId="urn:microsoft.com/office/officeart/2005/8/layout/gear1"/>
    <dgm:cxn modelId="{3F13E677-9161-4433-934C-C3EA6FBAD1E2}" type="presParOf" srcId="{25690C48-B460-4AEE-8DD0-1E1E06D7F4EF}" destId="{7041D0DF-92C1-4106-B350-837028B02D76}" srcOrd="10" destOrd="0" presId="urn:microsoft.com/office/officeart/2005/8/layout/gear1"/>
    <dgm:cxn modelId="{20FD6FD4-3ECC-438A-A054-C86C8E11015C}" type="presParOf" srcId="{25690C48-B460-4AEE-8DD0-1E1E06D7F4EF}" destId="{62B05DFE-C3A6-44F3-998C-946F498CD454}" srcOrd="11" destOrd="0" presId="urn:microsoft.com/office/officeart/2005/8/layout/gear1"/>
    <dgm:cxn modelId="{C2F31813-A846-450F-9C1D-EDB3F91A2FAB}" type="presParOf" srcId="{25690C48-B460-4AEE-8DD0-1E1E06D7F4EF}" destId="{3EB2CA22-9748-488F-BA62-AEEB495CACA9}"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644DF3-ED7E-4533-8EE9-1D6B32D36E5C}">
      <dsp:nvSpPr>
        <dsp:cNvPr id="0" name=""/>
        <dsp:cNvSpPr/>
      </dsp:nvSpPr>
      <dsp:spPr>
        <a:xfrm>
          <a:off x="-4794384" y="-752182"/>
          <a:ext cx="5846126" cy="5846126"/>
        </a:xfrm>
        <a:prstGeom prst="blockArc">
          <a:avLst>
            <a:gd name="adj1" fmla="val 18900000"/>
            <a:gd name="adj2" fmla="val 2700000"/>
            <a:gd name="adj3" fmla="val 369"/>
          </a:avLst>
        </a:prstGeom>
        <a:noFill/>
        <a:ln w="25400" cap="flat" cmpd="sng" algn="ctr">
          <a:solidFill>
            <a:schemeClr val="bg1">
              <a:lumMod val="50000"/>
            </a:schemeClr>
          </a:solidFill>
          <a:prstDash val="solid"/>
        </a:ln>
        <a:effectLst/>
      </dsp:spPr>
      <dsp:style>
        <a:lnRef idx="2">
          <a:scrgbClr r="0" g="0" b="0"/>
        </a:lnRef>
        <a:fillRef idx="0">
          <a:scrgbClr r="0" g="0" b="0"/>
        </a:fillRef>
        <a:effectRef idx="0">
          <a:scrgbClr r="0" g="0" b="0"/>
        </a:effectRef>
        <a:fontRef idx="minor"/>
      </dsp:style>
    </dsp:sp>
    <dsp:sp modelId="{35AB3E20-5BF5-453F-B3E3-D603477BC544}">
      <dsp:nvSpPr>
        <dsp:cNvPr id="0" name=""/>
        <dsp:cNvSpPr/>
      </dsp:nvSpPr>
      <dsp:spPr>
        <a:xfrm>
          <a:off x="1219251" y="42423"/>
          <a:ext cx="3871905" cy="1213166"/>
        </a:xfrm>
        <a:prstGeom prst="rect">
          <a:avLst/>
        </a:prstGeom>
        <a:solidFill>
          <a:srgbClr val="FFC16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9255" tIns="27940" rIns="27940" bIns="27940" numCol="1" spcCol="1270" anchor="ctr" anchorCtr="0">
          <a:noAutofit/>
        </a:bodyPr>
        <a:lstStyle/>
        <a:p>
          <a:pPr lvl="0" algn="l" defTabSz="488950">
            <a:lnSpc>
              <a:spcPct val="90000"/>
            </a:lnSpc>
            <a:spcBef>
              <a:spcPct val="0"/>
            </a:spcBef>
            <a:spcAft>
              <a:spcPct val="35000"/>
            </a:spcAft>
            <a:buNone/>
          </a:pPr>
          <a:r>
            <a:rPr lang="en-MY" sz="1100" kern="1200" dirty="0">
              <a:solidFill>
                <a:schemeClr val="tx1"/>
              </a:solidFill>
              <a:latin typeface="Adobe Fan Heiti Std B" panose="020B0700000000000000" pitchFamily="34" charset="-128"/>
              <a:ea typeface="Adobe Fan Heiti Std B" panose="020B0700000000000000" pitchFamily="34" charset="-128"/>
            </a:rPr>
            <a:t>Agriculture &amp; Forestry (for 5 </a:t>
          </a:r>
          <a:r>
            <a:rPr lang="en-MY" sz="1100" kern="1200" dirty="0" err="1">
              <a:solidFill>
                <a:schemeClr val="tx1"/>
              </a:solidFill>
              <a:latin typeface="Adobe Fan Heiti Std B" panose="020B0700000000000000" pitchFamily="34" charset="-128"/>
              <a:ea typeface="Adobe Fan Heiti Std B" panose="020B0700000000000000" pitchFamily="34" charset="-128"/>
            </a:rPr>
            <a:t>consectuve</a:t>
          </a:r>
          <a:r>
            <a:rPr lang="en-MY" sz="1100" kern="1200" dirty="0">
              <a:solidFill>
                <a:schemeClr val="tx1"/>
              </a:solidFill>
              <a:latin typeface="Adobe Fan Heiti Std B" panose="020B0700000000000000" pitchFamily="34" charset="-128"/>
              <a:ea typeface="Adobe Fan Heiti Std B" panose="020B0700000000000000" pitchFamily="34" charset="-128"/>
            </a:rPr>
            <a:t> years)</a:t>
          </a:r>
        </a:p>
        <a:p>
          <a:pPr lvl="0" algn="l" defTabSz="488950">
            <a:lnSpc>
              <a:spcPct val="90000"/>
            </a:lnSpc>
            <a:spcBef>
              <a:spcPct val="0"/>
            </a:spcBef>
            <a:spcAft>
              <a:spcPct val="35000"/>
            </a:spcAft>
            <a:buBlip>
              <a:blip xmlns:r="http://schemas.openxmlformats.org/officeDocument/2006/relationships" r:embed="rId1">
                <a:extLst>
                  <a:ext uri="{96DAC541-7B7A-43D3-8B79-37D633B846F1}">
                    <asvg:svgBlip xmlns="" xmlns:asvg="http://schemas.microsoft.com/office/drawing/2016/SVG/main" r:embed="rId2"/>
                  </a:ext>
                </a:extLst>
              </a:blip>
            </a:buBlip>
          </a:pPr>
          <a:r>
            <a:rPr lang="en-MY" sz="1100" kern="1200" dirty="0">
              <a:solidFill>
                <a:schemeClr val="tx1"/>
              </a:solidFill>
              <a:latin typeface="Adobe Fan Heiti Std B" panose="020B0700000000000000" pitchFamily="34" charset="-128"/>
              <a:ea typeface="Adobe Fan Heiti Std B" panose="020B0700000000000000" pitchFamily="34" charset="-128"/>
            </a:rPr>
            <a:t>Engineering-Chemical                        </a:t>
          </a:r>
        </a:p>
        <a:p>
          <a:pPr lvl="0" algn="l" defTabSz="488950">
            <a:lnSpc>
              <a:spcPct val="90000"/>
            </a:lnSpc>
            <a:spcBef>
              <a:spcPct val="0"/>
            </a:spcBef>
            <a:spcAft>
              <a:spcPct val="35000"/>
            </a:spcAft>
            <a:buBlip>
              <a:blip xmlns:r="http://schemas.openxmlformats.org/officeDocument/2006/relationships" r:embed="rId1">
                <a:extLst>
                  <a:ext uri="{96DAC541-7B7A-43D3-8B79-37D633B846F1}">
                    <asvg:svgBlip xmlns="" xmlns:asvg="http://schemas.microsoft.com/office/drawing/2016/SVG/main" r:embed="rId2"/>
                  </a:ext>
                </a:extLst>
              </a:blip>
            </a:buBlip>
          </a:pPr>
          <a:r>
            <a:rPr lang="en-MY" sz="1100" kern="1200" dirty="0">
              <a:solidFill>
                <a:schemeClr val="tx1"/>
              </a:solidFill>
              <a:latin typeface="Adobe Fan Heiti Std B" panose="020B0700000000000000" pitchFamily="34" charset="-128"/>
              <a:ea typeface="Adobe Fan Heiti Std B" panose="020B0700000000000000" pitchFamily="34" charset="-128"/>
            </a:rPr>
            <a:t>Engineering-</a:t>
          </a:r>
          <a:r>
            <a:rPr lang="en-MY" sz="1100" kern="1200" dirty="0" err="1">
              <a:solidFill>
                <a:schemeClr val="tx1"/>
              </a:solidFill>
              <a:latin typeface="Adobe Fan Heiti Std B" panose="020B0700000000000000" pitchFamily="34" charset="-128"/>
              <a:ea typeface="Adobe Fan Heiti Std B" panose="020B0700000000000000" pitchFamily="34" charset="-128"/>
            </a:rPr>
            <a:t>Mechamical</a:t>
          </a:r>
          <a:endParaRPr lang="en-MY" sz="1100" kern="1200" dirty="0">
            <a:solidFill>
              <a:schemeClr val="tx1"/>
            </a:solidFill>
            <a:latin typeface="Adobe Fan Heiti Std B" panose="020B0700000000000000" pitchFamily="34" charset="-128"/>
            <a:ea typeface="Adobe Fan Heiti Std B" panose="020B0700000000000000" pitchFamily="34" charset="-128"/>
          </a:endParaRPr>
        </a:p>
        <a:p>
          <a:pPr lvl="0" algn="l" defTabSz="488950">
            <a:lnSpc>
              <a:spcPct val="90000"/>
            </a:lnSpc>
            <a:spcBef>
              <a:spcPct val="0"/>
            </a:spcBef>
            <a:spcAft>
              <a:spcPct val="35000"/>
            </a:spcAft>
            <a:buBlip>
              <a:blip xmlns:r="http://schemas.openxmlformats.org/officeDocument/2006/relationships" r:embed="rId1">
                <a:extLst>
                  <a:ext uri="{96DAC541-7B7A-43D3-8B79-37D633B846F1}">
                    <asvg:svgBlip xmlns="" xmlns:asvg="http://schemas.microsoft.com/office/drawing/2016/SVG/main" r:embed="rId2"/>
                  </a:ext>
                </a:extLst>
              </a:blip>
            </a:buBlip>
          </a:pPr>
          <a:r>
            <a:rPr lang="en-MY" sz="1100" kern="1200" dirty="0">
              <a:solidFill>
                <a:schemeClr val="tx1"/>
              </a:solidFill>
              <a:latin typeface="Adobe Fan Heiti Std B" panose="020B0700000000000000" pitchFamily="34" charset="-128"/>
              <a:ea typeface="Adobe Fan Heiti Std B" panose="020B0700000000000000" pitchFamily="34" charset="-128"/>
            </a:rPr>
            <a:t>Aeronautical &amp; Manufacturing</a:t>
          </a:r>
        </a:p>
      </dsp:txBody>
      <dsp:txXfrm>
        <a:off x="1219251" y="42423"/>
        <a:ext cx="3871905" cy="1213166"/>
      </dsp:txXfrm>
    </dsp:sp>
    <dsp:sp modelId="{3AD68F46-4B35-434C-B4CE-8CF7EC917786}">
      <dsp:nvSpPr>
        <dsp:cNvPr id="0" name=""/>
        <dsp:cNvSpPr/>
      </dsp:nvSpPr>
      <dsp:spPr>
        <a:xfrm>
          <a:off x="373805" y="195259"/>
          <a:ext cx="1085440" cy="1085440"/>
        </a:xfrm>
        <a:prstGeom prst="ellipse">
          <a:avLst/>
        </a:prstGeom>
        <a:solidFill>
          <a:srgbClr val="A50021"/>
        </a:solidFill>
        <a:ln w="1905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dsp:style>
    </dsp:sp>
    <dsp:sp modelId="{56BE8D5A-9A2F-44B7-87FF-DA051ED43C18}">
      <dsp:nvSpPr>
        <dsp:cNvPr id="0" name=""/>
        <dsp:cNvSpPr/>
      </dsp:nvSpPr>
      <dsp:spPr>
        <a:xfrm>
          <a:off x="1201035" y="1361445"/>
          <a:ext cx="3890121" cy="1468974"/>
        </a:xfrm>
        <a:prstGeom prst="rect">
          <a:avLst/>
        </a:prstGeom>
        <a:solidFill>
          <a:srgbClr val="FFB54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9255" tIns="22860" rIns="22860" bIns="22860" numCol="1" spcCol="1270" anchor="ctr" anchorCtr="0">
          <a:noAutofit/>
        </a:bodyPr>
        <a:lstStyle/>
        <a:p>
          <a:pPr lvl="0" algn="l" defTabSz="400050">
            <a:lnSpc>
              <a:spcPct val="90000"/>
            </a:lnSpc>
            <a:spcBef>
              <a:spcPct val="0"/>
            </a:spcBef>
            <a:spcAft>
              <a:spcPct val="35000"/>
            </a:spcAft>
            <a:buNone/>
          </a:pPr>
          <a:endParaRPr lang="en-MY" sz="900" kern="1200" dirty="0">
            <a:solidFill>
              <a:schemeClr val="tx1"/>
            </a:solidFill>
            <a:latin typeface="Adobe Fan Heiti Std B" panose="020B0700000000000000" pitchFamily="34" charset="-128"/>
            <a:ea typeface="Adobe Fan Heiti Std B" panose="020B0700000000000000" pitchFamily="34" charset="-128"/>
          </a:endParaRPr>
        </a:p>
        <a:p>
          <a:pPr lvl="0" algn="l" defTabSz="400050">
            <a:lnSpc>
              <a:spcPct val="90000"/>
            </a:lnSpc>
            <a:spcBef>
              <a:spcPct val="0"/>
            </a:spcBef>
            <a:spcAft>
              <a:spcPct val="35000"/>
            </a:spcAft>
            <a:buNone/>
          </a:pPr>
          <a:endParaRPr lang="en-MY" sz="900" kern="1200" dirty="0">
            <a:solidFill>
              <a:schemeClr val="tx1"/>
            </a:solidFill>
            <a:latin typeface="Adobe Fan Heiti Std B" panose="020B0700000000000000" pitchFamily="34" charset="-128"/>
            <a:ea typeface="Adobe Fan Heiti Std B" panose="020B0700000000000000" pitchFamily="34" charset="-128"/>
          </a:endParaRPr>
        </a:p>
        <a:p>
          <a:pPr lvl="0" algn="l" defTabSz="400050">
            <a:lnSpc>
              <a:spcPct val="90000"/>
            </a:lnSpc>
            <a:spcBef>
              <a:spcPct val="0"/>
            </a:spcBef>
            <a:spcAft>
              <a:spcPct val="35000"/>
            </a:spcAft>
            <a:buNone/>
          </a:pPr>
          <a:endParaRPr lang="en-MY" sz="900" kern="1200" dirty="0">
            <a:solidFill>
              <a:schemeClr val="tx1"/>
            </a:solidFill>
            <a:latin typeface="Adobe Fan Heiti Std B" panose="020B0700000000000000" pitchFamily="34" charset="-128"/>
            <a:ea typeface="Adobe Fan Heiti Std B" panose="020B0700000000000000" pitchFamily="34" charset="-128"/>
          </a:endParaRPr>
        </a:p>
        <a:p>
          <a:pPr lvl="0" algn="l" defTabSz="400050">
            <a:lnSpc>
              <a:spcPct val="100000"/>
            </a:lnSpc>
            <a:spcBef>
              <a:spcPct val="0"/>
            </a:spcBef>
            <a:spcAft>
              <a:spcPts val="0"/>
            </a:spcAft>
            <a:buNone/>
          </a:pPr>
          <a:r>
            <a:rPr lang="en-MY" sz="1000" kern="1200" dirty="0">
              <a:solidFill>
                <a:schemeClr val="tx1"/>
              </a:solidFill>
              <a:latin typeface="Adobe Fan Heiti Std B" panose="020B0700000000000000" pitchFamily="34" charset="-128"/>
              <a:ea typeface="Adobe Fan Heiti Std B" panose="020B0700000000000000" pitchFamily="34" charset="-128"/>
            </a:rPr>
            <a:t>Architecture / Built Environment            </a:t>
          </a:r>
        </a:p>
        <a:p>
          <a:pPr lvl="0" algn="l" defTabSz="400050">
            <a:lnSpc>
              <a:spcPct val="100000"/>
            </a:lnSpc>
            <a:spcBef>
              <a:spcPct val="0"/>
            </a:spcBef>
            <a:spcAft>
              <a:spcPts val="0"/>
            </a:spcAft>
            <a:buNone/>
          </a:pPr>
          <a:r>
            <a:rPr lang="en-MY" sz="1000" kern="1200" dirty="0">
              <a:solidFill>
                <a:schemeClr val="tx1"/>
              </a:solidFill>
              <a:latin typeface="Adobe Fan Heiti Std B" panose="020B0700000000000000" pitchFamily="34" charset="-128"/>
              <a:ea typeface="Adobe Fan Heiti Std B" panose="020B0700000000000000" pitchFamily="34" charset="-128"/>
            </a:rPr>
            <a:t>Engineering — Civil &amp; Structural                     </a:t>
          </a:r>
        </a:p>
        <a:p>
          <a:pPr lvl="0" algn="l" defTabSz="400050">
            <a:lnSpc>
              <a:spcPct val="100000"/>
            </a:lnSpc>
            <a:spcBef>
              <a:spcPct val="0"/>
            </a:spcBef>
            <a:spcAft>
              <a:spcPts val="0"/>
            </a:spcAft>
            <a:buBlip>
              <a:blip xmlns:r="http://schemas.openxmlformats.org/officeDocument/2006/relationships" r:embed="rId1">
                <a:extLst>
                  <a:ext uri="{96DAC541-7B7A-43D3-8B79-37D633B846F1}">
                    <asvg:svgBlip xmlns="" xmlns:asvg="http://schemas.microsoft.com/office/drawing/2016/SVG/main" r:embed="rId2"/>
                  </a:ext>
                </a:extLst>
              </a:blip>
            </a:buBlip>
          </a:pPr>
          <a:r>
            <a:rPr lang="en-MY" sz="1000" kern="1200" dirty="0">
              <a:solidFill>
                <a:schemeClr val="tx1"/>
              </a:solidFill>
              <a:latin typeface="Adobe Fan Heiti Std B" panose="020B0700000000000000" pitchFamily="34" charset="-128"/>
              <a:ea typeface="Adobe Fan Heiti Std B" panose="020B0700000000000000" pitchFamily="34" charset="-128"/>
            </a:rPr>
            <a:t>Education Pharmacy &amp; Pharmacology           </a:t>
          </a:r>
        </a:p>
        <a:p>
          <a:pPr lvl="0" algn="l" defTabSz="400050">
            <a:lnSpc>
              <a:spcPct val="100000"/>
            </a:lnSpc>
            <a:spcBef>
              <a:spcPct val="0"/>
            </a:spcBef>
            <a:spcAft>
              <a:spcPts val="0"/>
            </a:spcAft>
            <a:buBlip>
              <a:blip xmlns:r="http://schemas.openxmlformats.org/officeDocument/2006/relationships" r:embed="rId1">
                <a:extLst>
                  <a:ext uri="{96DAC541-7B7A-43D3-8B79-37D633B846F1}">
                    <asvg:svgBlip xmlns="" xmlns:asvg="http://schemas.microsoft.com/office/drawing/2016/SVG/main" r:embed="rId2"/>
                  </a:ext>
                </a:extLst>
              </a:blip>
            </a:buBlip>
          </a:pPr>
          <a:r>
            <a:rPr lang="en-MY" sz="1000" kern="1200" dirty="0">
              <a:solidFill>
                <a:schemeClr val="tx1"/>
              </a:solidFill>
              <a:latin typeface="Adobe Fan Heiti Std B" panose="020B0700000000000000" pitchFamily="34" charset="-128"/>
              <a:ea typeface="Adobe Fan Heiti Std B" panose="020B0700000000000000" pitchFamily="34" charset="-128"/>
            </a:rPr>
            <a:t>Environmental Sciences </a:t>
          </a:r>
        </a:p>
        <a:p>
          <a:pPr lvl="0" algn="l" defTabSz="400050">
            <a:lnSpc>
              <a:spcPct val="100000"/>
            </a:lnSpc>
            <a:spcBef>
              <a:spcPct val="0"/>
            </a:spcBef>
            <a:spcAft>
              <a:spcPts val="0"/>
            </a:spcAft>
            <a:buBlip>
              <a:blip xmlns:r="http://schemas.openxmlformats.org/officeDocument/2006/relationships" r:embed="rId1">
                <a:extLst>
                  <a:ext uri="{96DAC541-7B7A-43D3-8B79-37D633B846F1}">
                    <asvg:svgBlip xmlns="" xmlns:asvg="http://schemas.microsoft.com/office/drawing/2016/SVG/main" r:embed="rId2"/>
                  </a:ext>
                </a:extLst>
              </a:blip>
            </a:buBlip>
          </a:pPr>
          <a:r>
            <a:rPr lang="en-MY" sz="1000" kern="1200" dirty="0">
              <a:solidFill>
                <a:schemeClr val="tx1"/>
              </a:solidFill>
              <a:latin typeface="Adobe Fan Heiti Std B" panose="020B0700000000000000" pitchFamily="34" charset="-128"/>
              <a:ea typeface="Adobe Fan Heiti Std B" panose="020B0700000000000000" pitchFamily="34" charset="-128"/>
            </a:rPr>
            <a:t>Computer Science &amp; Information System                                   </a:t>
          </a:r>
        </a:p>
        <a:p>
          <a:pPr lvl="0" algn="l" defTabSz="400050">
            <a:lnSpc>
              <a:spcPct val="100000"/>
            </a:lnSpc>
            <a:spcBef>
              <a:spcPct val="0"/>
            </a:spcBef>
            <a:spcAft>
              <a:spcPts val="0"/>
            </a:spcAft>
            <a:buBlip>
              <a:blip xmlns:r="http://schemas.openxmlformats.org/officeDocument/2006/relationships" r:embed="rId1">
                <a:extLst>
                  <a:ext uri="{96DAC541-7B7A-43D3-8B79-37D633B846F1}">
                    <asvg:svgBlip xmlns="" xmlns:asvg="http://schemas.microsoft.com/office/drawing/2016/SVG/main" r:embed="rId2"/>
                  </a:ext>
                </a:extLst>
              </a:blip>
            </a:buBlip>
          </a:pPr>
          <a:r>
            <a:rPr lang="en-MY" sz="1000" kern="1200" dirty="0">
              <a:solidFill>
                <a:schemeClr val="tx1"/>
              </a:solidFill>
              <a:latin typeface="Adobe Fan Heiti Std B" panose="020B0700000000000000" pitchFamily="34" charset="-128"/>
              <a:ea typeface="Adobe Fan Heiti Std B" panose="020B0700000000000000" pitchFamily="34" charset="-128"/>
            </a:rPr>
            <a:t>Engineering-Electrical &amp; Electronics     </a:t>
          </a:r>
        </a:p>
        <a:p>
          <a:pPr lvl="0" algn="l" defTabSz="400050">
            <a:lnSpc>
              <a:spcPct val="100000"/>
            </a:lnSpc>
            <a:spcBef>
              <a:spcPct val="0"/>
            </a:spcBef>
            <a:spcAft>
              <a:spcPts val="0"/>
            </a:spcAft>
            <a:buBlip>
              <a:blip xmlns:r="http://schemas.openxmlformats.org/officeDocument/2006/relationships" r:embed="rId1">
                <a:extLst>
                  <a:ext uri="{96DAC541-7B7A-43D3-8B79-37D633B846F1}">
                    <asvg:svgBlip xmlns="" xmlns:asvg="http://schemas.microsoft.com/office/drawing/2016/SVG/main" r:embed="rId2"/>
                  </a:ext>
                </a:extLst>
              </a:blip>
            </a:buBlip>
          </a:pPr>
          <a:r>
            <a:rPr lang="en-MY" sz="1000" kern="1200" dirty="0">
              <a:solidFill>
                <a:schemeClr val="tx1"/>
              </a:solidFill>
              <a:latin typeface="Adobe Fan Heiti Std B" panose="020B0700000000000000" pitchFamily="34" charset="-128"/>
              <a:ea typeface="Adobe Fan Heiti Std B" panose="020B0700000000000000" pitchFamily="34" charset="-128"/>
            </a:rPr>
            <a:t>English Language and Literature </a:t>
          </a:r>
        </a:p>
        <a:p>
          <a:pPr lvl="0" algn="l" defTabSz="400050">
            <a:lnSpc>
              <a:spcPct val="100000"/>
            </a:lnSpc>
            <a:spcBef>
              <a:spcPct val="0"/>
            </a:spcBef>
            <a:spcAft>
              <a:spcPts val="0"/>
            </a:spcAft>
            <a:buBlip>
              <a:blip xmlns:r="http://schemas.openxmlformats.org/officeDocument/2006/relationships" r:embed="rId1">
                <a:extLst>
                  <a:ext uri="{96DAC541-7B7A-43D3-8B79-37D633B846F1}">
                    <asvg:svgBlip xmlns="" xmlns:asvg="http://schemas.microsoft.com/office/drawing/2016/SVG/main" r:embed="rId2"/>
                  </a:ext>
                </a:extLst>
              </a:blip>
            </a:buBlip>
          </a:pPr>
          <a:r>
            <a:rPr lang="en-MY" sz="1000" kern="1200" dirty="0">
              <a:latin typeface="Adobe Fan Heiti Std B" panose="020B0700000000000000" pitchFamily="34" charset="-128"/>
              <a:ea typeface="Adobe Fan Heiti Std B" panose="020B0700000000000000" pitchFamily="34" charset="-128"/>
            </a:rPr>
            <a:t> </a:t>
          </a:r>
        </a:p>
        <a:p>
          <a:pPr lvl="0" algn="l" defTabSz="400050">
            <a:lnSpc>
              <a:spcPct val="90000"/>
            </a:lnSpc>
            <a:spcBef>
              <a:spcPct val="0"/>
            </a:spcBef>
            <a:spcAft>
              <a:spcPct val="35000"/>
            </a:spcAft>
            <a:buBlip>
              <a:blip xmlns:r="http://schemas.openxmlformats.org/officeDocument/2006/relationships" r:embed="rId1">
                <a:extLst>
                  <a:ext uri="{96DAC541-7B7A-43D3-8B79-37D633B846F1}">
                    <asvg:svgBlip xmlns="" xmlns:asvg="http://schemas.microsoft.com/office/drawing/2016/SVG/main" r:embed="rId2"/>
                  </a:ext>
                </a:extLst>
              </a:blip>
            </a:buBlip>
          </a:pPr>
          <a:r>
            <a:rPr lang="en-MY" sz="1100" kern="1200" dirty="0">
              <a:latin typeface="Adobe Fan Heiti Std B" panose="020B0700000000000000" pitchFamily="34" charset="-128"/>
              <a:ea typeface="Adobe Fan Heiti Std B" panose="020B0700000000000000" pitchFamily="34" charset="-128"/>
            </a:rPr>
            <a:t>        </a:t>
          </a:r>
        </a:p>
        <a:p>
          <a:pPr lvl="0" algn="l" defTabSz="400050">
            <a:lnSpc>
              <a:spcPct val="90000"/>
            </a:lnSpc>
            <a:spcBef>
              <a:spcPct val="0"/>
            </a:spcBef>
            <a:spcAft>
              <a:spcPct val="35000"/>
            </a:spcAft>
            <a:buBlip>
              <a:blip xmlns:r="http://schemas.openxmlformats.org/officeDocument/2006/relationships" r:embed="rId1">
                <a:extLst>
                  <a:ext uri="{96DAC541-7B7A-43D3-8B79-37D633B846F1}">
                    <asvg:svgBlip xmlns="" xmlns:asvg="http://schemas.microsoft.com/office/drawing/2016/SVG/main" r:embed="rId2"/>
                  </a:ext>
                </a:extLst>
              </a:blip>
            </a:buBlip>
          </a:pPr>
          <a:r>
            <a:rPr lang="en-MY" sz="1100" kern="1200" dirty="0">
              <a:latin typeface="Adobe Fan Heiti Std B" panose="020B0700000000000000" pitchFamily="34" charset="-128"/>
              <a:ea typeface="Adobe Fan Heiti Std B" panose="020B0700000000000000" pitchFamily="34" charset="-128"/>
            </a:rPr>
            <a:t> </a:t>
          </a:r>
        </a:p>
      </dsp:txBody>
      <dsp:txXfrm>
        <a:off x="1201035" y="1361445"/>
        <a:ext cx="3890121" cy="1468974"/>
      </dsp:txXfrm>
    </dsp:sp>
    <dsp:sp modelId="{91EC1204-395D-4A36-83F4-346E08A7859D}">
      <dsp:nvSpPr>
        <dsp:cNvPr id="0" name=""/>
        <dsp:cNvSpPr/>
      </dsp:nvSpPr>
      <dsp:spPr>
        <a:xfrm>
          <a:off x="555171" y="1537471"/>
          <a:ext cx="1085440" cy="1085440"/>
        </a:xfrm>
        <a:prstGeom prst="ellipse">
          <a:avLst/>
        </a:prstGeom>
        <a:solidFill>
          <a:srgbClr val="A50021"/>
        </a:solidFill>
        <a:ln w="1905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dsp:style>
    </dsp:sp>
    <dsp:sp modelId="{74A623FC-C828-43E3-A3E0-134EAC1D4E0E}">
      <dsp:nvSpPr>
        <dsp:cNvPr id="0" name=""/>
        <dsp:cNvSpPr/>
      </dsp:nvSpPr>
      <dsp:spPr>
        <a:xfrm>
          <a:off x="1226152" y="2977544"/>
          <a:ext cx="3865005" cy="1192716"/>
        </a:xfrm>
        <a:prstGeom prst="rect">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9255" tIns="27940" rIns="27940" bIns="27940" numCol="1" spcCol="1270" anchor="ctr" anchorCtr="0">
          <a:noAutofit/>
        </a:bodyPr>
        <a:lstStyle/>
        <a:p>
          <a:pPr lvl="0" algn="l" defTabSz="488950">
            <a:lnSpc>
              <a:spcPct val="100000"/>
            </a:lnSpc>
            <a:spcBef>
              <a:spcPct val="0"/>
            </a:spcBef>
            <a:spcAft>
              <a:spcPts val="0"/>
            </a:spcAft>
            <a:buBlip>
              <a:blip xmlns:r="http://schemas.openxmlformats.org/officeDocument/2006/relationships" r:embed="rId1">
                <a:extLst>
                  <a:ext uri="{96DAC541-7B7A-43D3-8B79-37D633B846F1}">
                    <asvg:svgBlip xmlns="" xmlns:asvg="http://schemas.microsoft.com/office/drawing/2016/SVG/main" r:embed="rId2"/>
                  </a:ext>
                </a:extLst>
              </a:blip>
            </a:buBlip>
          </a:pPr>
          <a:r>
            <a:rPr lang="en-MY" sz="1100" kern="1200" dirty="0">
              <a:solidFill>
                <a:schemeClr val="tx1"/>
              </a:solidFill>
              <a:latin typeface="Adobe Fan Heiti Std B" panose="020B0700000000000000" pitchFamily="34" charset="-128"/>
              <a:ea typeface="Adobe Fan Heiti Std B" panose="020B0700000000000000" pitchFamily="34" charset="-128"/>
            </a:rPr>
            <a:t>Modern Languages   </a:t>
          </a:r>
        </a:p>
        <a:p>
          <a:pPr lvl="0" algn="l" defTabSz="488950">
            <a:lnSpc>
              <a:spcPct val="100000"/>
            </a:lnSpc>
            <a:spcBef>
              <a:spcPct val="0"/>
            </a:spcBef>
            <a:spcAft>
              <a:spcPts val="0"/>
            </a:spcAft>
            <a:buBlip>
              <a:blip xmlns:r="http://schemas.openxmlformats.org/officeDocument/2006/relationships" r:embed="rId1">
                <a:extLst>
                  <a:ext uri="{96DAC541-7B7A-43D3-8B79-37D633B846F1}">
                    <asvg:svgBlip xmlns="" xmlns:asvg="http://schemas.microsoft.com/office/drawing/2016/SVG/main" r:embed="rId2"/>
                  </a:ext>
                </a:extLst>
              </a:blip>
            </a:buBlip>
          </a:pPr>
          <a:r>
            <a:rPr lang="en-MY" sz="1100" kern="1200" dirty="0">
              <a:solidFill>
                <a:schemeClr val="tx1"/>
              </a:solidFill>
              <a:latin typeface="Adobe Fan Heiti Std B" panose="020B0700000000000000" pitchFamily="34" charset="-128"/>
              <a:ea typeface="Adobe Fan Heiti Std B" panose="020B0700000000000000" pitchFamily="34" charset="-128"/>
            </a:rPr>
            <a:t>Business &amp; Management Studies </a:t>
          </a:r>
        </a:p>
        <a:p>
          <a:pPr lvl="0" algn="l" defTabSz="488950">
            <a:lnSpc>
              <a:spcPct val="100000"/>
            </a:lnSpc>
            <a:spcBef>
              <a:spcPct val="0"/>
            </a:spcBef>
            <a:spcAft>
              <a:spcPts val="0"/>
            </a:spcAft>
            <a:buBlip>
              <a:blip xmlns:r="http://schemas.openxmlformats.org/officeDocument/2006/relationships" r:embed="rId1">
                <a:extLst>
                  <a:ext uri="{96DAC541-7B7A-43D3-8B79-37D633B846F1}">
                    <asvg:svgBlip xmlns="" xmlns:asvg="http://schemas.microsoft.com/office/drawing/2016/SVG/main" r:embed="rId2"/>
                  </a:ext>
                </a:extLst>
              </a:blip>
            </a:buBlip>
          </a:pPr>
          <a:r>
            <a:rPr lang="en-MY" sz="1100" kern="1200" dirty="0">
              <a:solidFill>
                <a:schemeClr val="tx1"/>
              </a:solidFill>
              <a:latin typeface="Adobe Fan Heiti Std B" panose="020B0700000000000000" pitchFamily="34" charset="-128"/>
              <a:ea typeface="Adobe Fan Heiti Std B" panose="020B0700000000000000" pitchFamily="34" charset="-128"/>
            </a:rPr>
            <a:t>Materials Science        </a:t>
          </a:r>
        </a:p>
        <a:p>
          <a:pPr lvl="0" algn="l" defTabSz="488950">
            <a:lnSpc>
              <a:spcPct val="100000"/>
            </a:lnSpc>
            <a:spcBef>
              <a:spcPct val="0"/>
            </a:spcBef>
            <a:spcAft>
              <a:spcPts val="0"/>
            </a:spcAft>
            <a:buBlip>
              <a:blip xmlns:r="http://schemas.openxmlformats.org/officeDocument/2006/relationships" r:embed="rId1">
                <a:extLst>
                  <a:ext uri="{96DAC541-7B7A-43D3-8B79-37D633B846F1}">
                    <asvg:svgBlip xmlns="" xmlns:asvg="http://schemas.microsoft.com/office/drawing/2016/SVG/main" r:embed="rId2"/>
                  </a:ext>
                </a:extLst>
              </a:blip>
            </a:buBlip>
          </a:pPr>
          <a:r>
            <a:rPr lang="en-MY" sz="1100" kern="1200" dirty="0">
              <a:solidFill>
                <a:schemeClr val="tx1"/>
              </a:solidFill>
              <a:latin typeface="Adobe Fan Heiti Std B" panose="020B0700000000000000" pitchFamily="34" charset="-128"/>
              <a:ea typeface="Adobe Fan Heiti Std B" panose="020B0700000000000000" pitchFamily="34" charset="-128"/>
            </a:rPr>
            <a:t>Earth &amp; Marine Sciences </a:t>
          </a:r>
        </a:p>
        <a:p>
          <a:pPr lvl="0" algn="l" defTabSz="488950">
            <a:lnSpc>
              <a:spcPct val="100000"/>
            </a:lnSpc>
            <a:spcBef>
              <a:spcPct val="0"/>
            </a:spcBef>
            <a:spcAft>
              <a:spcPts val="0"/>
            </a:spcAft>
            <a:buBlip>
              <a:blip xmlns:r="http://schemas.openxmlformats.org/officeDocument/2006/relationships" r:embed="rId1">
                <a:extLst>
                  <a:ext uri="{96DAC541-7B7A-43D3-8B79-37D633B846F1}">
                    <asvg:svgBlip xmlns="" xmlns:asvg="http://schemas.microsoft.com/office/drawing/2016/SVG/main" r:embed="rId2"/>
                  </a:ext>
                </a:extLst>
              </a:blip>
            </a:buBlip>
          </a:pPr>
          <a:r>
            <a:rPr lang="en-MY" sz="1100" kern="1200" dirty="0">
              <a:solidFill>
                <a:schemeClr val="tx1"/>
              </a:solidFill>
              <a:latin typeface="Adobe Fan Heiti Std B" panose="020B0700000000000000" pitchFamily="34" charset="-128"/>
              <a:ea typeface="Adobe Fan Heiti Std B" panose="020B0700000000000000" pitchFamily="34" charset="-128"/>
            </a:rPr>
            <a:t>Accounting &amp; Finance </a:t>
          </a:r>
        </a:p>
      </dsp:txBody>
      <dsp:txXfrm>
        <a:off x="1226152" y="2977544"/>
        <a:ext cx="3865005" cy="1192716"/>
      </dsp:txXfrm>
    </dsp:sp>
    <dsp:sp modelId="{A79C13BC-AA0C-4F37-9FCF-1EBFFCA17187}">
      <dsp:nvSpPr>
        <dsp:cNvPr id="0" name=""/>
        <dsp:cNvSpPr/>
      </dsp:nvSpPr>
      <dsp:spPr>
        <a:xfrm>
          <a:off x="361051" y="2966638"/>
          <a:ext cx="1085440" cy="1085440"/>
        </a:xfrm>
        <a:prstGeom prst="ellipse">
          <a:avLst/>
        </a:prstGeom>
        <a:solidFill>
          <a:srgbClr val="A50021"/>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AAB2C7-F4C5-460A-BE3B-4E94549C58A7}">
      <dsp:nvSpPr>
        <dsp:cNvPr id="0" name=""/>
        <dsp:cNvSpPr/>
      </dsp:nvSpPr>
      <dsp:spPr>
        <a:xfrm>
          <a:off x="1321965" y="625"/>
          <a:ext cx="4976068" cy="452369"/>
        </a:xfrm>
        <a:prstGeom prst="rect">
          <a:avLst/>
        </a:prstGeom>
        <a:noFill/>
        <a:ln>
          <a:solidFill>
            <a:srgbClr val="810608"/>
          </a:solid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800100">
            <a:lnSpc>
              <a:spcPct val="90000"/>
            </a:lnSpc>
            <a:spcBef>
              <a:spcPct val="0"/>
            </a:spcBef>
            <a:spcAft>
              <a:spcPct val="35000"/>
            </a:spcAft>
            <a:buNone/>
          </a:pPr>
          <a:r>
            <a:rPr lang="en-MY" sz="1800" kern="1200" dirty="0">
              <a:latin typeface="Tahoma" panose="020B0604030504040204" pitchFamily="34" charset="0"/>
              <a:ea typeface="Tahoma" panose="020B0604030504040204" pitchFamily="34" charset="0"/>
              <a:cs typeface="Tahoma" panose="020B0604030504040204" pitchFamily="34" charset="0"/>
            </a:rPr>
            <a:t>Best Universities in Asia</a:t>
          </a:r>
        </a:p>
      </dsp:txBody>
      <dsp:txXfrm>
        <a:off x="1321965" y="625"/>
        <a:ext cx="4976068" cy="452369"/>
      </dsp:txXfrm>
    </dsp:sp>
    <dsp:sp modelId="{DDADD330-7354-4308-8830-D7D2B414AA49}">
      <dsp:nvSpPr>
        <dsp:cNvPr id="0" name=""/>
        <dsp:cNvSpPr/>
      </dsp:nvSpPr>
      <dsp:spPr>
        <a:xfrm>
          <a:off x="1321965" y="452995"/>
          <a:ext cx="663475" cy="110579"/>
        </a:xfrm>
        <a:prstGeom prst="parallelogram">
          <a:avLst>
            <a:gd name="adj" fmla="val 14084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02649D-8F26-462D-A880-94B5FEA4A7F3}">
      <dsp:nvSpPr>
        <dsp:cNvPr id="0" name=""/>
        <dsp:cNvSpPr/>
      </dsp:nvSpPr>
      <dsp:spPr>
        <a:xfrm>
          <a:off x="2024144" y="452995"/>
          <a:ext cx="663475" cy="110579"/>
        </a:xfrm>
        <a:prstGeom prst="parallelogram">
          <a:avLst>
            <a:gd name="adj" fmla="val 140840"/>
          </a:avLst>
        </a:prstGeom>
        <a:solidFill>
          <a:schemeClr val="accent4">
            <a:hueOff val="-108897"/>
            <a:satOff val="656"/>
            <a:lumOff val="53"/>
            <a:alphaOff val="0"/>
          </a:schemeClr>
        </a:solidFill>
        <a:ln w="25400" cap="flat" cmpd="sng" algn="ctr">
          <a:solidFill>
            <a:schemeClr val="accent4">
              <a:hueOff val="-108897"/>
              <a:satOff val="656"/>
              <a:lumOff val="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E1A3EB-A35E-43A3-B43A-5E120F5BF002}">
      <dsp:nvSpPr>
        <dsp:cNvPr id="0" name=""/>
        <dsp:cNvSpPr/>
      </dsp:nvSpPr>
      <dsp:spPr>
        <a:xfrm>
          <a:off x="2726322" y="452995"/>
          <a:ext cx="663475" cy="110579"/>
        </a:xfrm>
        <a:prstGeom prst="parallelogram">
          <a:avLst>
            <a:gd name="adj" fmla="val 140840"/>
          </a:avLst>
        </a:prstGeom>
        <a:solidFill>
          <a:schemeClr val="accent4">
            <a:hueOff val="-217794"/>
            <a:satOff val="1312"/>
            <a:lumOff val="105"/>
            <a:alphaOff val="0"/>
          </a:schemeClr>
        </a:solidFill>
        <a:ln w="25400" cap="flat" cmpd="sng" algn="ctr">
          <a:solidFill>
            <a:schemeClr val="accent4">
              <a:hueOff val="-217794"/>
              <a:satOff val="1312"/>
              <a:lumOff val="10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B83E82-122A-4383-BB6B-79F38DF526AD}">
      <dsp:nvSpPr>
        <dsp:cNvPr id="0" name=""/>
        <dsp:cNvSpPr/>
      </dsp:nvSpPr>
      <dsp:spPr>
        <a:xfrm>
          <a:off x="3428501" y="452995"/>
          <a:ext cx="663475" cy="110579"/>
        </a:xfrm>
        <a:prstGeom prst="parallelogram">
          <a:avLst>
            <a:gd name="adj" fmla="val 140840"/>
          </a:avLst>
        </a:prstGeom>
        <a:solidFill>
          <a:schemeClr val="accent4">
            <a:hueOff val="-326690"/>
            <a:satOff val="1968"/>
            <a:lumOff val="158"/>
            <a:alphaOff val="0"/>
          </a:schemeClr>
        </a:solidFill>
        <a:ln w="25400" cap="flat" cmpd="sng" algn="ctr">
          <a:solidFill>
            <a:schemeClr val="accent4">
              <a:hueOff val="-326690"/>
              <a:satOff val="1968"/>
              <a:lumOff val="15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094F1E-6147-46C4-B643-40892167C8BE}">
      <dsp:nvSpPr>
        <dsp:cNvPr id="0" name=""/>
        <dsp:cNvSpPr/>
      </dsp:nvSpPr>
      <dsp:spPr>
        <a:xfrm>
          <a:off x="4130679" y="452995"/>
          <a:ext cx="663475" cy="110579"/>
        </a:xfrm>
        <a:prstGeom prst="parallelogram">
          <a:avLst>
            <a:gd name="adj" fmla="val 140840"/>
          </a:avLst>
        </a:prstGeom>
        <a:solidFill>
          <a:schemeClr val="accent4">
            <a:hueOff val="-435587"/>
            <a:satOff val="2624"/>
            <a:lumOff val="210"/>
            <a:alphaOff val="0"/>
          </a:schemeClr>
        </a:solidFill>
        <a:ln w="25400" cap="flat" cmpd="sng" algn="ctr">
          <a:solidFill>
            <a:schemeClr val="accent4">
              <a:hueOff val="-435587"/>
              <a:satOff val="2624"/>
              <a:lumOff val="21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007188-F2EA-4B26-954B-5AA1809A6361}">
      <dsp:nvSpPr>
        <dsp:cNvPr id="0" name=""/>
        <dsp:cNvSpPr/>
      </dsp:nvSpPr>
      <dsp:spPr>
        <a:xfrm>
          <a:off x="4832858" y="452995"/>
          <a:ext cx="663475" cy="110579"/>
        </a:xfrm>
        <a:prstGeom prst="parallelogram">
          <a:avLst>
            <a:gd name="adj" fmla="val 140840"/>
          </a:avLst>
        </a:prstGeom>
        <a:solidFill>
          <a:schemeClr val="accent4">
            <a:hueOff val="-544484"/>
            <a:satOff val="3280"/>
            <a:lumOff val="263"/>
            <a:alphaOff val="0"/>
          </a:schemeClr>
        </a:solidFill>
        <a:ln w="25400" cap="flat" cmpd="sng" algn="ctr">
          <a:solidFill>
            <a:schemeClr val="accent4">
              <a:hueOff val="-544484"/>
              <a:satOff val="3280"/>
              <a:lumOff val="26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FB2656-AD8B-429B-A3CF-1035A69FAA64}">
      <dsp:nvSpPr>
        <dsp:cNvPr id="0" name=""/>
        <dsp:cNvSpPr/>
      </dsp:nvSpPr>
      <dsp:spPr>
        <a:xfrm>
          <a:off x="5535037" y="452995"/>
          <a:ext cx="663475" cy="110579"/>
        </a:xfrm>
        <a:prstGeom prst="parallelogram">
          <a:avLst>
            <a:gd name="adj" fmla="val 140840"/>
          </a:avLst>
        </a:prstGeom>
        <a:solidFill>
          <a:schemeClr val="accent4">
            <a:hueOff val="-653381"/>
            <a:satOff val="3936"/>
            <a:lumOff val="316"/>
            <a:alphaOff val="0"/>
          </a:schemeClr>
        </a:solidFill>
        <a:ln w="25400" cap="flat" cmpd="sng" algn="ctr">
          <a:solidFill>
            <a:schemeClr val="accent4">
              <a:hueOff val="-653381"/>
              <a:satOff val="3936"/>
              <a:lumOff val="31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D6B5CB-B933-4031-86B3-A56C00FF2B3C}">
      <dsp:nvSpPr>
        <dsp:cNvPr id="0" name=""/>
        <dsp:cNvSpPr/>
      </dsp:nvSpPr>
      <dsp:spPr>
        <a:xfrm>
          <a:off x="1321965" y="628302"/>
          <a:ext cx="4976068" cy="452369"/>
        </a:xfrm>
        <a:prstGeom prst="rect">
          <a:avLst/>
        </a:prstGeom>
        <a:noFill/>
        <a:ln>
          <a:solidFill>
            <a:schemeClr val="bg1">
              <a:lumMod val="50000"/>
            </a:schemeClr>
          </a:solid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marL="177800" lvl="0" indent="-177800" algn="l" defTabSz="800100">
            <a:lnSpc>
              <a:spcPct val="90000"/>
            </a:lnSpc>
            <a:spcBef>
              <a:spcPct val="0"/>
            </a:spcBef>
            <a:spcAft>
              <a:spcPct val="35000"/>
            </a:spcAft>
          </a:pPr>
          <a:r>
            <a:rPr lang="en-MY" sz="1800" kern="1200" dirty="0">
              <a:latin typeface="Tahoma" panose="020B0604030504040204" pitchFamily="34" charset="0"/>
              <a:ea typeface="Tahoma" panose="020B0604030504040204" pitchFamily="34" charset="0"/>
              <a:cs typeface="Tahoma" panose="020B0604030504040204" pitchFamily="34" charset="0"/>
            </a:rPr>
            <a:t>101-150 World's Best Young Universities</a:t>
          </a:r>
        </a:p>
      </dsp:txBody>
      <dsp:txXfrm>
        <a:off x="1321965" y="628302"/>
        <a:ext cx="4976068" cy="452369"/>
      </dsp:txXfrm>
    </dsp:sp>
    <dsp:sp modelId="{488022DD-584C-48FD-AFC1-CCD091891E41}">
      <dsp:nvSpPr>
        <dsp:cNvPr id="0" name=""/>
        <dsp:cNvSpPr/>
      </dsp:nvSpPr>
      <dsp:spPr>
        <a:xfrm>
          <a:off x="1321965" y="1080672"/>
          <a:ext cx="663475" cy="110579"/>
        </a:xfrm>
        <a:prstGeom prst="parallelogram">
          <a:avLst>
            <a:gd name="adj" fmla="val 140840"/>
          </a:avLst>
        </a:prstGeom>
        <a:solidFill>
          <a:schemeClr val="accent4">
            <a:hueOff val="-762278"/>
            <a:satOff val="4593"/>
            <a:lumOff val="368"/>
            <a:alphaOff val="0"/>
          </a:schemeClr>
        </a:solidFill>
        <a:ln w="25400" cap="flat" cmpd="sng" algn="ctr">
          <a:solidFill>
            <a:schemeClr val="accent4">
              <a:hueOff val="-762278"/>
              <a:satOff val="4593"/>
              <a:lumOff val="36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C5DFAC-70F1-41A3-B71D-E5F102A35E36}">
      <dsp:nvSpPr>
        <dsp:cNvPr id="0" name=""/>
        <dsp:cNvSpPr/>
      </dsp:nvSpPr>
      <dsp:spPr>
        <a:xfrm>
          <a:off x="2024144" y="1080672"/>
          <a:ext cx="663475" cy="110579"/>
        </a:xfrm>
        <a:prstGeom prst="parallelogram">
          <a:avLst>
            <a:gd name="adj" fmla="val 140840"/>
          </a:avLst>
        </a:prstGeom>
        <a:solidFill>
          <a:schemeClr val="accent4">
            <a:hueOff val="-871175"/>
            <a:satOff val="5249"/>
            <a:lumOff val="421"/>
            <a:alphaOff val="0"/>
          </a:schemeClr>
        </a:solidFill>
        <a:ln w="25400" cap="flat" cmpd="sng" algn="ctr">
          <a:solidFill>
            <a:schemeClr val="accent4">
              <a:hueOff val="-871175"/>
              <a:satOff val="5249"/>
              <a:lumOff val="42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55731F-5AAA-40D0-A545-7FA637724B6D}">
      <dsp:nvSpPr>
        <dsp:cNvPr id="0" name=""/>
        <dsp:cNvSpPr/>
      </dsp:nvSpPr>
      <dsp:spPr>
        <a:xfrm>
          <a:off x="2726322" y="1080672"/>
          <a:ext cx="663475" cy="110579"/>
        </a:xfrm>
        <a:prstGeom prst="parallelogram">
          <a:avLst>
            <a:gd name="adj" fmla="val 140840"/>
          </a:avLst>
        </a:prstGeom>
        <a:solidFill>
          <a:schemeClr val="accent4">
            <a:hueOff val="-980071"/>
            <a:satOff val="5905"/>
            <a:lumOff val="473"/>
            <a:alphaOff val="0"/>
          </a:schemeClr>
        </a:solidFill>
        <a:ln w="25400" cap="flat" cmpd="sng" algn="ctr">
          <a:solidFill>
            <a:schemeClr val="accent4">
              <a:hueOff val="-980071"/>
              <a:satOff val="5905"/>
              <a:lumOff val="4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669BBB-AE88-4A18-BFAA-0B9B218E1EF2}">
      <dsp:nvSpPr>
        <dsp:cNvPr id="0" name=""/>
        <dsp:cNvSpPr/>
      </dsp:nvSpPr>
      <dsp:spPr>
        <a:xfrm>
          <a:off x="3428501" y="1080672"/>
          <a:ext cx="663475" cy="110579"/>
        </a:xfrm>
        <a:prstGeom prst="parallelogram">
          <a:avLst>
            <a:gd name="adj" fmla="val 140840"/>
          </a:avLst>
        </a:prstGeom>
        <a:solidFill>
          <a:schemeClr val="accent4">
            <a:hueOff val="-1088968"/>
            <a:satOff val="6561"/>
            <a:lumOff val="526"/>
            <a:alphaOff val="0"/>
          </a:schemeClr>
        </a:solidFill>
        <a:ln w="25400" cap="flat" cmpd="sng" algn="ctr">
          <a:solidFill>
            <a:schemeClr val="accent4">
              <a:hueOff val="-1088968"/>
              <a:satOff val="6561"/>
              <a:lumOff val="52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891B97-9E60-42CD-9AD3-67AD2C17FF00}">
      <dsp:nvSpPr>
        <dsp:cNvPr id="0" name=""/>
        <dsp:cNvSpPr/>
      </dsp:nvSpPr>
      <dsp:spPr>
        <a:xfrm>
          <a:off x="4130679" y="1080672"/>
          <a:ext cx="663475" cy="110579"/>
        </a:xfrm>
        <a:prstGeom prst="parallelogram">
          <a:avLst>
            <a:gd name="adj" fmla="val 140840"/>
          </a:avLst>
        </a:prstGeom>
        <a:solidFill>
          <a:schemeClr val="accent4">
            <a:hueOff val="-1197865"/>
            <a:satOff val="7217"/>
            <a:lumOff val="578"/>
            <a:alphaOff val="0"/>
          </a:schemeClr>
        </a:solidFill>
        <a:ln w="25400" cap="flat" cmpd="sng" algn="ctr">
          <a:solidFill>
            <a:schemeClr val="accent4">
              <a:hueOff val="-1197865"/>
              <a:satOff val="7217"/>
              <a:lumOff val="57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AA79FE-E6BF-4772-8C10-BB3987F3C027}">
      <dsp:nvSpPr>
        <dsp:cNvPr id="0" name=""/>
        <dsp:cNvSpPr/>
      </dsp:nvSpPr>
      <dsp:spPr>
        <a:xfrm>
          <a:off x="4832858" y="1080672"/>
          <a:ext cx="663475" cy="110579"/>
        </a:xfrm>
        <a:prstGeom prst="parallelogram">
          <a:avLst>
            <a:gd name="adj" fmla="val 140840"/>
          </a:avLst>
        </a:prstGeom>
        <a:solidFill>
          <a:schemeClr val="accent4">
            <a:hueOff val="-1306762"/>
            <a:satOff val="7873"/>
            <a:lumOff val="631"/>
            <a:alphaOff val="0"/>
          </a:schemeClr>
        </a:solidFill>
        <a:ln w="25400" cap="flat" cmpd="sng" algn="ctr">
          <a:solidFill>
            <a:schemeClr val="accent4">
              <a:hueOff val="-1306762"/>
              <a:satOff val="7873"/>
              <a:lumOff val="63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313E38-BC3B-4EE3-964A-EF4EC45CFB3A}">
      <dsp:nvSpPr>
        <dsp:cNvPr id="0" name=""/>
        <dsp:cNvSpPr/>
      </dsp:nvSpPr>
      <dsp:spPr>
        <a:xfrm>
          <a:off x="5535037" y="1080672"/>
          <a:ext cx="663475" cy="110579"/>
        </a:xfrm>
        <a:prstGeom prst="parallelogram">
          <a:avLst>
            <a:gd name="adj" fmla="val 140840"/>
          </a:avLst>
        </a:prstGeom>
        <a:solidFill>
          <a:schemeClr val="accent4">
            <a:hueOff val="-1415659"/>
            <a:satOff val="8529"/>
            <a:lumOff val="684"/>
            <a:alphaOff val="0"/>
          </a:schemeClr>
        </a:solidFill>
        <a:ln w="25400" cap="flat" cmpd="sng" algn="ctr">
          <a:solidFill>
            <a:schemeClr val="accent4">
              <a:hueOff val="-1415659"/>
              <a:satOff val="8529"/>
              <a:lumOff val="68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36B290-B022-435F-98E3-F0900CD85171}">
      <dsp:nvSpPr>
        <dsp:cNvPr id="0" name=""/>
        <dsp:cNvSpPr/>
      </dsp:nvSpPr>
      <dsp:spPr>
        <a:xfrm>
          <a:off x="1321965" y="1255979"/>
          <a:ext cx="4890131" cy="640139"/>
        </a:xfrm>
        <a:prstGeom prst="rect">
          <a:avLst/>
        </a:prstGeom>
        <a:noFill/>
        <a:ln>
          <a:solidFill>
            <a:srgbClr val="C00000"/>
          </a:solid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800100">
            <a:lnSpc>
              <a:spcPct val="90000"/>
            </a:lnSpc>
            <a:spcBef>
              <a:spcPct val="0"/>
            </a:spcBef>
            <a:spcAft>
              <a:spcPct val="35000"/>
            </a:spcAft>
          </a:pPr>
          <a:r>
            <a:rPr lang="en-MY" sz="1800" kern="1200" dirty="0">
              <a:latin typeface="Tahoma" panose="020B0604030504040204" pitchFamily="34" charset="0"/>
              <a:ea typeface="Tahoma" panose="020B0604030504040204" pitchFamily="34" charset="0"/>
              <a:cs typeface="Tahoma" panose="020B0604030504040204" pitchFamily="34" charset="0"/>
            </a:rPr>
            <a:t>Top 75 Most Innovative Universities in ASIA 2016</a:t>
          </a:r>
        </a:p>
      </dsp:txBody>
      <dsp:txXfrm>
        <a:off x="1321965" y="1255979"/>
        <a:ext cx="4890131" cy="640139"/>
      </dsp:txXfrm>
    </dsp:sp>
    <dsp:sp modelId="{5D0EE30A-30FF-4567-950B-4797A25F04BE}">
      <dsp:nvSpPr>
        <dsp:cNvPr id="0" name=""/>
        <dsp:cNvSpPr/>
      </dsp:nvSpPr>
      <dsp:spPr>
        <a:xfrm>
          <a:off x="1321965" y="1896118"/>
          <a:ext cx="663475" cy="110579"/>
        </a:xfrm>
        <a:prstGeom prst="parallelogram">
          <a:avLst>
            <a:gd name="adj" fmla="val 140840"/>
          </a:avLst>
        </a:prstGeom>
        <a:solidFill>
          <a:schemeClr val="accent4">
            <a:hueOff val="-1524555"/>
            <a:satOff val="9185"/>
            <a:lumOff val="736"/>
            <a:alphaOff val="0"/>
          </a:schemeClr>
        </a:solidFill>
        <a:ln w="25400" cap="flat" cmpd="sng" algn="ctr">
          <a:solidFill>
            <a:schemeClr val="accent4">
              <a:hueOff val="-1524555"/>
              <a:satOff val="9185"/>
              <a:lumOff val="73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6B70AF-5426-4860-8BE8-FE730B3FBB28}">
      <dsp:nvSpPr>
        <dsp:cNvPr id="0" name=""/>
        <dsp:cNvSpPr/>
      </dsp:nvSpPr>
      <dsp:spPr>
        <a:xfrm>
          <a:off x="2024144" y="1896118"/>
          <a:ext cx="663475" cy="110579"/>
        </a:xfrm>
        <a:prstGeom prst="parallelogram">
          <a:avLst>
            <a:gd name="adj" fmla="val 140840"/>
          </a:avLst>
        </a:prstGeom>
        <a:solidFill>
          <a:schemeClr val="accent4">
            <a:hueOff val="-1633452"/>
            <a:satOff val="9841"/>
            <a:lumOff val="789"/>
            <a:alphaOff val="0"/>
          </a:schemeClr>
        </a:solidFill>
        <a:ln w="25400" cap="flat" cmpd="sng" algn="ctr">
          <a:solidFill>
            <a:schemeClr val="accent4">
              <a:hueOff val="-1633452"/>
              <a:satOff val="9841"/>
              <a:lumOff val="78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2DDE7C-32EB-4AF1-A2E8-6B0163079A4A}">
      <dsp:nvSpPr>
        <dsp:cNvPr id="0" name=""/>
        <dsp:cNvSpPr/>
      </dsp:nvSpPr>
      <dsp:spPr>
        <a:xfrm>
          <a:off x="2726322" y="1896118"/>
          <a:ext cx="663475" cy="110579"/>
        </a:xfrm>
        <a:prstGeom prst="parallelogram">
          <a:avLst>
            <a:gd name="adj" fmla="val 140840"/>
          </a:avLst>
        </a:prstGeom>
        <a:solidFill>
          <a:schemeClr val="accent4">
            <a:hueOff val="-1742349"/>
            <a:satOff val="10497"/>
            <a:lumOff val="841"/>
            <a:alphaOff val="0"/>
          </a:schemeClr>
        </a:solidFill>
        <a:ln w="25400" cap="flat" cmpd="sng" algn="ctr">
          <a:solidFill>
            <a:schemeClr val="accent4">
              <a:hueOff val="-1742349"/>
              <a:satOff val="10497"/>
              <a:lumOff val="84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4ABA94-88F5-43EC-9583-A860FDA2DE42}">
      <dsp:nvSpPr>
        <dsp:cNvPr id="0" name=""/>
        <dsp:cNvSpPr/>
      </dsp:nvSpPr>
      <dsp:spPr>
        <a:xfrm>
          <a:off x="3428501" y="1896118"/>
          <a:ext cx="663475" cy="110579"/>
        </a:xfrm>
        <a:prstGeom prst="parallelogram">
          <a:avLst>
            <a:gd name="adj" fmla="val 140840"/>
          </a:avLst>
        </a:prstGeom>
        <a:solidFill>
          <a:schemeClr val="accent4">
            <a:hueOff val="-1851246"/>
            <a:satOff val="11153"/>
            <a:lumOff val="894"/>
            <a:alphaOff val="0"/>
          </a:schemeClr>
        </a:solidFill>
        <a:ln w="25400" cap="flat" cmpd="sng" algn="ctr">
          <a:solidFill>
            <a:schemeClr val="accent4">
              <a:hueOff val="-1851246"/>
              <a:satOff val="11153"/>
              <a:lumOff val="89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452B92-2D09-427E-B1F5-8BDE0D86951A}">
      <dsp:nvSpPr>
        <dsp:cNvPr id="0" name=""/>
        <dsp:cNvSpPr/>
      </dsp:nvSpPr>
      <dsp:spPr>
        <a:xfrm>
          <a:off x="4130679" y="1896118"/>
          <a:ext cx="663475" cy="110579"/>
        </a:xfrm>
        <a:prstGeom prst="parallelogram">
          <a:avLst>
            <a:gd name="adj" fmla="val 140840"/>
          </a:avLst>
        </a:prstGeom>
        <a:solidFill>
          <a:schemeClr val="accent4">
            <a:hueOff val="-1960143"/>
            <a:satOff val="11809"/>
            <a:lumOff val="947"/>
            <a:alphaOff val="0"/>
          </a:schemeClr>
        </a:solidFill>
        <a:ln w="25400" cap="flat" cmpd="sng" algn="ctr">
          <a:solidFill>
            <a:schemeClr val="accent4">
              <a:hueOff val="-1960143"/>
              <a:satOff val="11809"/>
              <a:lumOff val="94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14ADD7-1F2A-4787-848B-D80C7E4B9143}">
      <dsp:nvSpPr>
        <dsp:cNvPr id="0" name=""/>
        <dsp:cNvSpPr/>
      </dsp:nvSpPr>
      <dsp:spPr>
        <a:xfrm>
          <a:off x="4832858" y="1896118"/>
          <a:ext cx="663475" cy="110579"/>
        </a:xfrm>
        <a:prstGeom prst="parallelogram">
          <a:avLst>
            <a:gd name="adj" fmla="val 140840"/>
          </a:avLst>
        </a:prstGeom>
        <a:solidFill>
          <a:schemeClr val="accent4">
            <a:hueOff val="-2069040"/>
            <a:satOff val="12465"/>
            <a:lumOff val="999"/>
            <a:alphaOff val="0"/>
          </a:schemeClr>
        </a:solidFill>
        <a:ln w="25400" cap="flat" cmpd="sng" algn="ctr">
          <a:solidFill>
            <a:schemeClr val="accent4">
              <a:hueOff val="-2069040"/>
              <a:satOff val="12465"/>
              <a:lumOff val="99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9F744C-DC46-4025-9086-C9252657DF54}">
      <dsp:nvSpPr>
        <dsp:cNvPr id="0" name=""/>
        <dsp:cNvSpPr/>
      </dsp:nvSpPr>
      <dsp:spPr>
        <a:xfrm>
          <a:off x="5535037" y="1896118"/>
          <a:ext cx="663475" cy="110579"/>
        </a:xfrm>
        <a:prstGeom prst="parallelogram">
          <a:avLst>
            <a:gd name="adj" fmla="val 140840"/>
          </a:avLst>
        </a:prstGeom>
        <a:solidFill>
          <a:schemeClr val="accent4">
            <a:hueOff val="-2177936"/>
            <a:satOff val="13121"/>
            <a:lumOff val="1052"/>
            <a:alphaOff val="0"/>
          </a:schemeClr>
        </a:solidFill>
        <a:ln w="25400" cap="flat" cmpd="sng" algn="ctr">
          <a:solidFill>
            <a:schemeClr val="accent4">
              <a:hueOff val="-2177936"/>
              <a:satOff val="13121"/>
              <a:lumOff val="105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DB37FC-D550-48C8-83EB-83572E0F70B0}">
      <dsp:nvSpPr>
        <dsp:cNvPr id="0" name=""/>
        <dsp:cNvSpPr/>
      </dsp:nvSpPr>
      <dsp:spPr>
        <a:xfrm>
          <a:off x="1321965" y="2071425"/>
          <a:ext cx="4976068" cy="427050"/>
        </a:xfrm>
        <a:prstGeom prst="rect">
          <a:avLst/>
        </a:prstGeom>
        <a:noFill/>
        <a:ln>
          <a:solidFill>
            <a:srgbClr val="FFA41D"/>
          </a:solid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800100">
            <a:lnSpc>
              <a:spcPct val="90000"/>
            </a:lnSpc>
            <a:spcBef>
              <a:spcPct val="0"/>
            </a:spcBef>
            <a:spcAft>
              <a:spcPct val="35000"/>
            </a:spcAft>
          </a:pPr>
          <a:r>
            <a:rPr lang="en-MY" sz="1800" kern="1200" dirty="0">
              <a:latin typeface="Tahoma" panose="020B0604030504040204" pitchFamily="34" charset="0"/>
              <a:ea typeface="Tahoma" panose="020B0604030504040204" pitchFamily="34" charset="0"/>
              <a:cs typeface="Tahoma" panose="020B0604030504040204" pitchFamily="34" charset="0"/>
            </a:rPr>
            <a:t>Best Global Universities US. News Rankings</a:t>
          </a:r>
        </a:p>
      </dsp:txBody>
      <dsp:txXfrm>
        <a:off x="1321965" y="2071425"/>
        <a:ext cx="4976068" cy="427050"/>
      </dsp:txXfrm>
    </dsp:sp>
    <dsp:sp modelId="{9EDE0B4F-7E74-40E8-987F-8BE8002DC590}">
      <dsp:nvSpPr>
        <dsp:cNvPr id="0" name=""/>
        <dsp:cNvSpPr/>
      </dsp:nvSpPr>
      <dsp:spPr>
        <a:xfrm>
          <a:off x="1321965" y="2498476"/>
          <a:ext cx="663475" cy="110579"/>
        </a:xfrm>
        <a:prstGeom prst="parallelogram">
          <a:avLst>
            <a:gd name="adj" fmla="val 140840"/>
          </a:avLst>
        </a:prstGeom>
        <a:solidFill>
          <a:schemeClr val="accent4">
            <a:hueOff val="-2286833"/>
            <a:satOff val="13778"/>
            <a:lumOff val="1104"/>
            <a:alphaOff val="0"/>
          </a:schemeClr>
        </a:solidFill>
        <a:ln w="25400" cap="flat" cmpd="sng" algn="ctr">
          <a:solidFill>
            <a:schemeClr val="accent4">
              <a:hueOff val="-2286833"/>
              <a:satOff val="13778"/>
              <a:lumOff val="110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D5D82C-816D-4AE9-A977-140E7974A0CE}">
      <dsp:nvSpPr>
        <dsp:cNvPr id="0" name=""/>
        <dsp:cNvSpPr/>
      </dsp:nvSpPr>
      <dsp:spPr>
        <a:xfrm>
          <a:off x="2024144" y="2498476"/>
          <a:ext cx="663475" cy="110579"/>
        </a:xfrm>
        <a:prstGeom prst="parallelogram">
          <a:avLst>
            <a:gd name="adj" fmla="val 140840"/>
          </a:avLst>
        </a:prstGeom>
        <a:solidFill>
          <a:schemeClr val="accent4">
            <a:hueOff val="-2395730"/>
            <a:satOff val="14434"/>
            <a:lumOff val="1157"/>
            <a:alphaOff val="0"/>
          </a:schemeClr>
        </a:solidFill>
        <a:ln w="25400" cap="flat" cmpd="sng" algn="ctr">
          <a:solidFill>
            <a:schemeClr val="accent4">
              <a:hueOff val="-2395730"/>
              <a:satOff val="14434"/>
              <a:lumOff val="115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1AEF1C-0DB6-4972-B3BA-F20554BAA832}">
      <dsp:nvSpPr>
        <dsp:cNvPr id="0" name=""/>
        <dsp:cNvSpPr/>
      </dsp:nvSpPr>
      <dsp:spPr>
        <a:xfrm>
          <a:off x="2726322" y="2498476"/>
          <a:ext cx="663475" cy="110579"/>
        </a:xfrm>
        <a:prstGeom prst="parallelogram">
          <a:avLst>
            <a:gd name="adj" fmla="val 140840"/>
          </a:avLst>
        </a:prstGeom>
        <a:solidFill>
          <a:schemeClr val="accent4">
            <a:hueOff val="-2504627"/>
            <a:satOff val="15090"/>
            <a:lumOff val="1209"/>
            <a:alphaOff val="0"/>
          </a:schemeClr>
        </a:solidFill>
        <a:ln w="25400" cap="flat" cmpd="sng" algn="ctr">
          <a:solidFill>
            <a:schemeClr val="accent4">
              <a:hueOff val="-2504627"/>
              <a:satOff val="15090"/>
              <a:lumOff val="120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455B2D-BA5B-42A2-99D7-B9D59FD0705B}">
      <dsp:nvSpPr>
        <dsp:cNvPr id="0" name=""/>
        <dsp:cNvSpPr/>
      </dsp:nvSpPr>
      <dsp:spPr>
        <a:xfrm>
          <a:off x="3428501" y="2498476"/>
          <a:ext cx="663475" cy="110579"/>
        </a:xfrm>
        <a:prstGeom prst="parallelogram">
          <a:avLst>
            <a:gd name="adj" fmla="val 140840"/>
          </a:avLst>
        </a:prstGeom>
        <a:solidFill>
          <a:schemeClr val="accent4">
            <a:hueOff val="-2613524"/>
            <a:satOff val="15746"/>
            <a:lumOff val="1262"/>
            <a:alphaOff val="0"/>
          </a:schemeClr>
        </a:solidFill>
        <a:ln w="25400" cap="flat" cmpd="sng" algn="ctr">
          <a:solidFill>
            <a:schemeClr val="accent4">
              <a:hueOff val="-2613524"/>
              <a:satOff val="15746"/>
              <a:lumOff val="126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FBF4B3-97BC-4E1A-898A-2C2A8B4C4837}">
      <dsp:nvSpPr>
        <dsp:cNvPr id="0" name=""/>
        <dsp:cNvSpPr/>
      </dsp:nvSpPr>
      <dsp:spPr>
        <a:xfrm>
          <a:off x="4130679" y="2498476"/>
          <a:ext cx="663475" cy="110579"/>
        </a:xfrm>
        <a:prstGeom prst="parallelogram">
          <a:avLst>
            <a:gd name="adj" fmla="val 140840"/>
          </a:avLst>
        </a:prstGeom>
        <a:solidFill>
          <a:schemeClr val="accent4">
            <a:hueOff val="-2722421"/>
            <a:satOff val="16402"/>
            <a:lumOff val="1315"/>
            <a:alphaOff val="0"/>
          </a:schemeClr>
        </a:solidFill>
        <a:ln w="25400" cap="flat" cmpd="sng" algn="ctr">
          <a:solidFill>
            <a:schemeClr val="accent4">
              <a:hueOff val="-2722421"/>
              <a:satOff val="16402"/>
              <a:lumOff val="131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5FFB7B-A7FB-4847-8CE5-932D23EB5039}">
      <dsp:nvSpPr>
        <dsp:cNvPr id="0" name=""/>
        <dsp:cNvSpPr/>
      </dsp:nvSpPr>
      <dsp:spPr>
        <a:xfrm>
          <a:off x="4832858" y="2498476"/>
          <a:ext cx="663475" cy="110579"/>
        </a:xfrm>
        <a:prstGeom prst="parallelogram">
          <a:avLst>
            <a:gd name="adj" fmla="val 140840"/>
          </a:avLst>
        </a:prstGeom>
        <a:solidFill>
          <a:schemeClr val="accent4">
            <a:hueOff val="-2831317"/>
            <a:satOff val="17058"/>
            <a:lumOff val="1367"/>
            <a:alphaOff val="0"/>
          </a:schemeClr>
        </a:solidFill>
        <a:ln w="25400" cap="flat" cmpd="sng" algn="ctr">
          <a:solidFill>
            <a:schemeClr val="accent4">
              <a:hueOff val="-2831317"/>
              <a:satOff val="17058"/>
              <a:lumOff val="136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C42D6F-BA7B-4BA3-809B-CB5FAD6F617C}">
      <dsp:nvSpPr>
        <dsp:cNvPr id="0" name=""/>
        <dsp:cNvSpPr/>
      </dsp:nvSpPr>
      <dsp:spPr>
        <a:xfrm>
          <a:off x="5535037" y="2498476"/>
          <a:ext cx="663475" cy="110579"/>
        </a:xfrm>
        <a:prstGeom prst="parallelogram">
          <a:avLst>
            <a:gd name="adj" fmla="val 140840"/>
          </a:avLst>
        </a:prstGeom>
        <a:solidFill>
          <a:schemeClr val="accent4">
            <a:hueOff val="-2940214"/>
            <a:satOff val="17714"/>
            <a:lumOff val="1420"/>
            <a:alphaOff val="0"/>
          </a:schemeClr>
        </a:solidFill>
        <a:ln w="25400" cap="flat" cmpd="sng" algn="ctr">
          <a:solidFill>
            <a:schemeClr val="accent4">
              <a:hueOff val="-2940214"/>
              <a:satOff val="17714"/>
              <a:lumOff val="142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B29980-109D-4F54-A04E-0ABD91C724A9}">
      <dsp:nvSpPr>
        <dsp:cNvPr id="0" name=""/>
        <dsp:cNvSpPr/>
      </dsp:nvSpPr>
      <dsp:spPr>
        <a:xfrm>
          <a:off x="1321965" y="2673783"/>
          <a:ext cx="4949545" cy="785069"/>
        </a:xfrm>
        <a:prstGeom prst="rect">
          <a:avLst/>
        </a:prstGeom>
        <a:noFill/>
        <a:ln>
          <a:solidFill>
            <a:schemeClr val="accent5">
              <a:lumMod val="75000"/>
            </a:schemeClr>
          </a:solid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800100">
            <a:lnSpc>
              <a:spcPct val="90000"/>
            </a:lnSpc>
            <a:spcBef>
              <a:spcPct val="0"/>
            </a:spcBef>
            <a:spcAft>
              <a:spcPct val="35000"/>
            </a:spcAft>
          </a:pPr>
          <a:r>
            <a:rPr lang="en-MY" sz="1800" kern="1200" dirty="0">
              <a:latin typeface="Tahoma" panose="020B0604030504040204" pitchFamily="34" charset="0"/>
              <a:ea typeface="Tahoma" panose="020B0604030504040204" pitchFamily="34" charset="0"/>
              <a:cs typeface="Tahoma" panose="020B0604030504040204" pitchFamily="34" charset="0"/>
            </a:rPr>
            <a:t>Top 130 World University Rankings Asia 2017/2018 The Asia University Rankings</a:t>
          </a:r>
        </a:p>
      </dsp:txBody>
      <dsp:txXfrm>
        <a:off x="1321965" y="2673783"/>
        <a:ext cx="4949545" cy="785069"/>
      </dsp:txXfrm>
    </dsp:sp>
    <dsp:sp modelId="{2757B9B2-3EC5-4153-AED9-F23F7B686326}">
      <dsp:nvSpPr>
        <dsp:cNvPr id="0" name=""/>
        <dsp:cNvSpPr/>
      </dsp:nvSpPr>
      <dsp:spPr>
        <a:xfrm>
          <a:off x="1321965" y="3458853"/>
          <a:ext cx="663475" cy="110579"/>
        </a:xfrm>
        <a:prstGeom prst="parallelogram">
          <a:avLst>
            <a:gd name="adj" fmla="val 140840"/>
          </a:avLst>
        </a:prstGeom>
        <a:solidFill>
          <a:schemeClr val="accent4">
            <a:hueOff val="-3049111"/>
            <a:satOff val="18370"/>
            <a:lumOff val="1472"/>
            <a:alphaOff val="0"/>
          </a:schemeClr>
        </a:solidFill>
        <a:ln w="25400" cap="flat" cmpd="sng" algn="ctr">
          <a:solidFill>
            <a:schemeClr val="accent4">
              <a:hueOff val="-3049111"/>
              <a:satOff val="18370"/>
              <a:lumOff val="147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089BF5-D05D-414D-BDC7-C957269400DA}">
      <dsp:nvSpPr>
        <dsp:cNvPr id="0" name=""/>
        <dsp:cNvSpPr/>
      </dsp:nvSpPr>
      <dsp:spPr>
        <a:xfrm>
          <a:off x="2024144" y="3458853"/>
          <a:ext cx="663475" cy="110579"/>
        </a:xfrm>
        <a:prstGeom prst="parallelogram">
          <a:avLst>
            <a:gd name="adj" fmla="val 140840"/>
          </a:avLst>
        </a:prstGeom>
        <a:solidFill>
          <a:schemeClr val="accent4">
            <a:hueOff val="-3158008"/>
            <a:satOff val="19026"/>
            <a:lumOff val="1525"/>
            <a:alphaOff val="0"/>
          </a:schemeClr>
        </a:solidFill>
        <a:ln w="25400" cap="flat" cmpd="sng" algn="ctr">
          <a:solidFill>
            <a:schemeClr val="accent4">
              <a:hueOff val="-3158008"/>
              <a:satOff val="19026"/>
              <a:lumOff val="152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A2B3D6-3A9C-47B8-80E4-3C346267F9AF}">
      <dsp:nvSpPr>
        <dsp:cNvPr id="0" name=""/>
        <dsp:cNvSpPr/>
      </dsp:nvSpPr>
      <dsp:spPr>
        <a:xfrm>
          <a:off x="2726322" y="3458853"/>
          <a:ext cx="663475" cy="110579"/>
        </a:xfrm>
        <a:prstGeom prst="parallelogram">
          <a:avLst>
            <a:gd name="adj" fmla="val 140840"/>
          </a:avLst>
        </a:prstGeom>
        <a:solidFill>
          <a:schemeClr val="accent4">
            <a:hueOff val="-3266905"/>
            <a:satOff val="19682"/>
            <a:lumOff val="1578"/>
            <a:alphaOff val="0"/>
          </a:schemeClr>
        </a:solidFill>
        <a:ln w="25400" cap="flat" cmpd="sng" algn="ctr">
          <a:solidFill>
            <a:schemeClr val="accent4">
              <a:hueOff val="-3266905"/>
              <a:satOff val="19682"/>
              <a:lumOff val="157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0C1E12-7D07-44B3-B31A-8F79419491B6}">
      <dsp:nvSpPr>
        <dsp:cNvPr id="0" name=""/>
        <dsp:cNvSpPr/>
      </dsp:nvSpPr>
      <dsp:spPr>
        <a:xfrm>
          <a:off x="3428501" y="3458853"/>
          <a:ext cx="663475" cy="110579"/>
        </a:xfrm>
        <a:prstGeom prst="parallelogram">
          <a:avLst>
            <a:gd name="adj" fmla="val 140840"/>
          </a:avLst>
        </a:prstGeom>
        <a:solidFill>
          <a:schemeClr val="accent4">
            <a:hueOff val="-3375801"/>
            <a:satOff val="20338"/>
            <a:lumOff val="1630"/>
            <a:alphaOff val="0"/>
          </a:schemeClr>
        </a:solidFill>
        <a:ln w="25400" cap="flat" cmpd="sng" algn="ctr">
          <a:solidFill>
            <a:schemeClr val="accent4">
              <a:hueOff val="-3375801"/>
              <a:satOff val="20338"/>
              <a:lumOff val="16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1B7227-30B7-4BFD-913C-93EDF2489679}">
      <dsp:nvSpPr>
        <dsp:cNvPr id="0" name=""/>
        <dsp:cNvSpPr/>
      </dsp:nvSpPr>
      <dsp:spPr>
        <a:xfrm>
          <a:off x="4130679" y="3458853"/>
          <a:ext cx="663475" cy="110579"/>
        </a:xfrm>
        <a:prstGeom prst="parallelogram">
          <a:avLst>
            <a:gd name="adj" fmla="val 140840"/>
          </a:avLst>
        </a:prstGeom>
        <a:solidFill>
          <a:schemeClr val="accent4">
            <a:hueOff val="-3484698"/>
            <a:satOff val="20994"/>
            <a:lumOff val="1683"/>
            <a:alphaOff val="0"/>
          </a:schemeClr>
        </a:solidFill>
        <a:ln w="25400" cap="flat" cmpd="sng" algn="ctr">
          <a:solidFill>
            <a:schemeClr val="accent4">
              <a:hueOff val="-3484698"/>
              <a:satOff val="20994"/>
              <a:lumOff val="168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251DE4-AD7E-4240-A950-966CB38A8208}">
      <dsp:nvSpPr>
        <dsp:cNvPr id="0" name=""/>
        <dsp:cNvSpPr/>
      </dsp:nvSpPr>
      <dsp:spPr>
        <a:xfrm>
          <a:off x="4832858" y="3458853"/>
          <a:ext cx="663475" cy="110579"/>
        </a:xfrm>
        <a:prstGeom prst="parallelogram">
          <a:avLst>
            <a:gd name="adj" fmla="val 140840"/>
          </a:avLst>
        </a:prstGeom>
        <a:solidFill>
          <a:schemeClr val="accent4">
            <a:hueOff val="-3593595"/>
            <a:satOff val="21650"/>
            <a:lumOff val="1735"/>
            <a:alphaOff val="0"/>
          </a:schemeClr>
        </a:solidFill>
        <a:ln w="25400" cap="flat" cmpd="sng" algn="ctr">
          <a:solidFill>
            <a:schemeClr val="accent4">
              <a:hueOff val="-3593595"/>
              <a:satOff val="21650"/>
              <a:lumOff val="173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AB92E6-119F-4103-A20F-50D245C9299A}">
      <dsp:nvSpPr>
        <dsp:cNvPr id="0" name=""/>
        <dsp:cNvSpPr/>
      </dsp:nvSpPr>
      <dsp:spPr>
        <a:xfrm>
          <a:off x="5535037" y="3458853"/>
          <a:ext cx="663475" cy="110579"/>
        </a:xfrm>
        <a:prstGeom prst="parallelogram">
          <a:avLst>
            <a:gd name="adj" fmla="val 140840"/>
          </a:avLst>
        </a:prstGeom>
        <a:solidFill>
          <a:schemeClr val="accent4">
            <a:hueOff val="-3702492"/>
            <a:satOff val="22306"/>
            <a:lumOff val="1788"/>
            <a:alphaOff val="0"/>
          </a:schemeClr>
        </a:solidFill>
        <a:ln w="25400" cap="flat" cmpd="sng" algn="ctr">
          <a:solidFill>
            <a:schemeClr val="accent4">
              <a:hueOff val="-3702492"/>
              <a:satOff val="22306"/>
              <a:lumOff val="178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AEDD8F-D7AB-446E-90ED-3714C65FC862}">
      <dsp:nvSpPr>
        <dsp:cNvPr id="0" name=""/>
        <dsp:cNvSpPr/>
      </dsp:nvSpPr>
      <dsp:spPr>
        <a:xfrm>
          <a:off x="1321965" y="3634160"/>
          <a:ext cx="4976068" cy="715006"/>
        </a:xfrm>
        <a:prstGeom prst="rect">
          <a:avLst/>
        </a:prstGeom>
        <a:noFill/>
        <a:ln>
          <a:solidFill>
            <a:schemeClr val="accent6">
              <a:lumMod val="75000"/>
            </a:schemeClr>
          </a:solid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800100">
            <a:lnSpc>
              <a:spcPct val="90000"/>
            </a:lnSpc>
            <a:spcBef>
              <a:spcPct val="0"/>
            </a:spcBef>
            <a:spcAft>
              <a:spcPct val="35000"/>
            </a:spcAft>
          </a:pPr>
          <a:r>
            <a:rPr lang="en-MY" sz="1800" kern="1200" dirty="0">
              <a:latin typeface="Tahoma" panose="020B0604030504040204" pitchFamily="34" charset="0"/>
              <a:ea typeface="Tahoma" panose="020B0604030504040204" pitchFamily="34" charset="0"/>
              <a:cs typeface="Tahoma" panose="020B0604030504040204" pitchFamily="34" charset="0"/>
            </a:rPr>
            <a:t>UI Green Metric World University Ranking 2015 #17 World # Asia</a:t>
          </a:r>
        </a:p>
      </dsp:txBody>
      <dsp:txXfrm>
        <a:off x="1321965" y="3634160"/>
        <a:ext cx="4976068" cy="715006"/>
      </dsp:txXfrm>
    </dsp:sp>
    <dsp:sp modelId="{F7F21125-B31B-4972-95CB-390314476752}">
      <dsp:nvSpPr>
        <dsp:cNvPr id="0" name=""/>
        <dsp:cNvSpPr/>
      </dsp:nvSpPr>
      <dsp:spPr>
        <a:xfrm>
          <a:off x="1321965" y="4349166"/>
          <a:ext cx="663475" cy="110579"/>
        </a:xfrm>
        <a:prstGeom prst="parallelogram">
          <a:avLst>
            <a:gd name="adj" fmla="val 140840"/>
          </a:avLst>
        </a:prstGeom>
        <a:solidFill>
          <a:schemeClr val="accent4">
            <a:hueOff val="-3811389"/>
            <a:satOff val="22963"/>
            <a:lumOff val="1840"/>
            <a:alphaOff val="0"/>
          </a:schemeClr>
        </a:solidFill>
        <a:ln w="25400" cap="flat" cmpd="sng" algn="ctr">
          <a:solidFill>
            <a:schemeClr val="accent4">
              <a:hueOff val="-3811389"/>
              <a:satOff val="22963"/>
              <a:lumOff val="184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893089-3EB8-419E-AC7E-71ADACFE5608}">
      <dsp:nvSpPr>
        <dsp:cNvPr id="0" name=""/>
        <dsp:cNvSpPr/>
      </dsp:nvSpPr>
      <dsp:spPr>
        <a:xfrm>
          <a:off x="2024144" y="4349166"/>
          <a:ext cx="663475" cy="110579"/>
        </a:xfrm>
        <a:prstGeom prst="parallelogram">
          <a:avLst>
            <a:gd name="adj" fmla="val 140840"/>
          </a:avLst>
        </a:prstGeom>
        <a:solidFill>
          <a:schemeClr val="accent4">
            <a:hueOff val="-3920285"/>
            <a:satOff val="23619"/>
            <a:lumOff val="1893"/>
            <a:alphaOff val="0"/>
          </a:schemeClr>
        </a:solidFill>
        <a:ln w="25400" cap="flat" cmpd="sng" algn="ctr">
          <a:solidFill>
            <a:schemeClr val="accent4">
              <a:hueOff val="-3920285"/>
              <a:satOff val="23619"/>
              <a:lumOff val="189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C74799-FCDD-499D-8E6D-24187E3A0B6F}">
      <dsp:nvSpPr>
        <dsp:cNvPr id="0" name=""/>
        <dsp:cNvSpPr/>
      </dsp:nvSpPr>
      <dsp:spPr>
        <a:xfrm>
          <a:off x="2726322" y="4349166"/>
          <a:ext cx="663475" cy="110579"/>
        </a:xfrm>
        <a:prstGeom prst="parallelogram">
          <a:avLst>
            <a:gd name="adj" fmla="val 140840"/>
          </a:avLst>
        </a:prstGeom>
        <a:solidFill>
          <a:schemeClr val="accent4">
            <a:hueOff val="-4029182"/>
            <a:satOff val="24275"/>
            <a:lumOff val="1946"/>
            <a:alphaOff val="0"/>
          </a:schemeClr>
        </a:solidFill>
        <a:ln w="25400" cap="flat" cmpd="sng" algn="ctr">
          <a:solidFill>
            <a:schemeClr val="accent4">
              <a:hueOff val="-4029182"/>
              <a:satOff val="24275"/>
              <a:lumOff val="194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174958-9DD6-496F-8450-986FEDBCB9BB}">
      <dsp:nvSpPr>
        <dsp:cNvPr id="0" name=""/>
        <dsp:cNvSpPr/>
      </dsp:nvSpPr>
      <dsp:spPr>
        <a:xfrm>
          <a:off x="3428501" y="4349166"/>
          <a:ext cx="663475" cy="110579"/>
        </a:xfrm>
        <a:prstGeom prst="parallelogram">
          <a:avLst>
            <a:gd name="adj" fmla="val 140840"/>
          </a:avLst>
        </a:prstGeom>
        <a:solidFill>
          <a:schemeClr val="accent4">
            <a:hueOff val="-4138079"/>
            <a:satOff val="24931"/>
            <a:lumOff val="1998"/>
            <a:alphaOff val="0"/>
          </a:schemeClr>
        </a:solidFill>
        <a:ln w="25400" cap="flat" cmpd="sng" algn="ctr">
          <a:solidFill>
            <a:schemeClr val="accent4">
              <a:hueOff val="-4138079"/>
              <a:satOff val="24931"/>
              <a:lumOff val="199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A05473-9236-4E02-9C28-AA839477A21A}">
      <dsp:nvSpPr>
        <dsp:cNvPr id="0" name=""/>
        <dsp:cNvSpPr/>
      </dsp:nvSpPr>
      <dsp:spPr>
        <a:xfrm>
          <a:off x="4130679" y="4349166"/>
          <a:ext cx="663475" cy="110579"/>
        </a:xfrm>
        <a:prstGeom prst="parallelogram">
          <a:avLst>
            <a:gd name="adj" fmla="val 140840"/>
          </a:avLst>
        </a:prstGeom>
        <a:solidFill>
          <a:schemeClr val="accent4">
            <a:hueOff val="-4246976"/>
            <a:satOff val="25587"/>
            <a:lumOff val="2051"/>
            <a:alphaOff val="0"/>
          </a:schemeClr>
        </a:solidFill>
        <a:ln w="25400" cap="flat" cmpd="sng" algn="ctr">
          <a:solidFill>
            <a:schemeClr val="accent4">
              <a:hueOff val="-4246976"/>
              <a:satOff val="25587"/>
              <a:lumOff val="205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401AF5-0F15-4963-9955-B9645D6486FC}">
      <dsp:nvSpPr>
        <dsp:cNvPr id="0" name=""/>
        <dsp:cNvSpPr/>
      </dsp:nvSpPr>
      <dsp:spPr>
        <a:xfrm>
          <a:off x="4832858" y="4349166"/>
          <a:ext cx="663475" cy="110579"/>
        </a:xfrm>
        <a:prstGeom prst="parallelogram">
          <a:avLst>
            <a:gd name="adj" fmla="val 140840"/>
          </a:avLst>
        </a:prstGeom>
        <a:solidFill>
          <a:schemeClr val="accent4">
            <a:hueOff val="-4355873"/>
            <a:satOff val="26243"/>
            <a:lumOff val="2103"/>
            <a:alphaOff val="0"/>
          </a:schemeClr>
        </a:solidFill>
        <a:ln w="25400" cap="flat" cmpd="sng" algn="ctr">
          <a:solidFill>
            <a:schemeClr val="accent4">
              <a:hueOff val="-4355873"/>
              <a:satOff val="26243"/>
              <a:lumOff val="210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F1EC0C-5CEB-4064-AC7C-B8FF7B92A79D}">
      <dsp:nvSpPr>
        <dsp:cNvPr id="0" name=""/>
        <dsp:cNvSpPr/>
      </dsp:nvSpPr>
      <dsp:spPr>
        <a:xfrm>
          <a:off x="5535037" y="4349166"/>
          <a:ext cx="663475" cy="110579"/>
        </a:xfrm>
        <a:prstGeom prst="parallelogram">
          <a:avLst>
            <a:gd name="adj" fmla="val 140840"/>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87E531-4306-4936-8C43-87BC7E2FAEC0}">
      <dsp:nvSpPr>
        <dsp:cNvPr id="0" name=""/>
        <dsp:cNvSpPr/>
      </dsp:nvSpPr>
      <dsp:spPr>
        <a:xfrm>
          <a:off x="0" y="2736483"/>
          <a:ext cx="8305800" cy="14364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319500-1E06-46EB-AED3-F1A7DC3EF9FD}">
      <dsp:nvSpPr>
        <dsp:cNvPr id="0" name=""/>
        <dsp:cNvSpPr/>
      </dsp:nvSpPr>
      <dsp:spPr>
        <a:xfrm>
          <a:off x="405962" y="28207"/>
          <a:ext cx="7895648" cy="3549596"/>
        </a:xfrm>
        <a:prstGeom prst="round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9758" tIns="0" rIns="219758" bIns="0" numCol="1" spcCol="1270" anchor="ctr" anchorCtr="0">
          <a:noAutofit/>
        </a:bodyPr>
        <a:lstStyle/>
        <a:p>
          <a:pPr lvl="0" algn="l" defTabSz="622300">
            <a:lnSpc>
              <a:spcPct val="90000"/>
            </a:lnSpc>
            <a:spcBef>
              <a:spcPct val="0"/>
            </a:spcBef>
            <a:spcAft>
              <a:spcPct val="35000"/>
            </a:spcAft>
            <a:buFont typeface="Arial" panose="020B0604020202020204" pitchFamily="34" charset="0"/>
            <a:buChar char="•"/>
          </a:pPr>
          <a:r>
            <a:rPr lang="en-MY" sz="1400" b="0" i="0" kern="1200" dirty="0"/>
            <a:t>The School of Graduate Studies (SGS) is a service and administrative centre established to assist postgraduate students in the processes involved from their registration at UPM up to the completion of their studies. SGS is the core support system which helps ease and enhance the postgraduate experience for UPM students, and plays a crucial role in fostering the relationship between UPM and its graduates.</a:t>
          </a:r>
        </a:p>
        <a:p>
          <a:pPr lvl="0" algn="l" defTabSz="622300">
            <a:lnSpc>
              <a:spcPct val="90000"/>
            </a:lnSpc>
            <a:spcBef>
              <a:spcPct val="0"/>
            </a:spcBef>
            <a:spcAft>
              <a:spcPct val="35000"/>
            </a:spcAft>
          </a:pPr>
          <a:r>
            <a:rPr lang="en-MY" sz="1400" b="0" i="0" kern="1200" dirty="0"/>
            <a:t>Initially set up as a Graduate Study Unit in 1978, SGS then proceeded to become a fully functioning Graduate School Office (GSO) in February 1993, to serve the growing population of postgraduate students at UPM.  In March 2002, it continued to flourish as it was officially renamed the School of Graduate Studies (SGS) and was established as a service centre which had a status equivalent to a faculty at the university.  This entailed its bigger role in the coordination of all postgraduate programmes and activities at UPM.</a:t>
          </a:r>
        </a:p>
        <a:p>
          <a:pPr lvl="0" algn="l" defTabSz="622300">
            <a:lnSpc>
              <a:spcPct val="90000"/>
            </a:lnSpc>
            <a:spcBef>
              <a:spcPct val="0"/>
            </a:spcBef>
            <a:spcAft>
              <a:spcPct val="35000"/>
            </a:spcAft>
          </a:pPr>
          <a:r>
            <a:rPr lang="en-MY" sz="1400" b="0" i="0" kern="1200" dirty="0"/>
            <a:t>In its original inception, its key role also included an active involvement in research and development in postgraduate studies.  In other words, SGS was conceptualized not only as a service centre to facilitate the general running of matters related to postgraduate students, but it was deemed to play a more active and crucial role in bolstering UPM’s status as a research university.</a:t>
          </a:r>
          <a:endParaRPr lang="en-MY" sz="1400" kern="1200" dirty="0"/>
        </a:p>
      </dsp:txBody>
      <dsp:txXfrm>
        <a:off x="579239" y="201484"/>
        <a:ext cx="7549094" cy="32030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ADFA43-892B-4DCC-8167-4FF3AA511FC9}">
      <dsp:nvSpPr>
        <dsp:cNvPr id="0" name=""/>
        <dsp:cNvSpPr/>
      </dsp:nvSpPr>
      <dsp:spPr>
        <a:xfrm>
          <a:off x="-6217780" y="-943963"/>
          <a:ext cx="7344688" cy="7344688"/>
        </a:xfrm>
        <a:prstGeom prst="blockArc">
          <a:avLst>
            <a:gd name="adj1" fmla="val 18900000"/>
            <a:gd name="adj2" fmla="val 2700000"/>
            <a:gd name="adj3" fmla="val 294"/>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E611C1-F4BA-4334-9DBF-9C14553E428B}">
      <dsp:nvSpPr>
        <dsp:cNvPr id="0" name=""/>
        <dsp:cNvSpPr/>
      </dsp:nvSpPr>
      <dsp:spPr>
        <a:xfrm>
          <a:off x="916323" y="289719"/>
          <a:ext cx="7565587" cy="732178"/>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37367" tIns="96520" rIns="96520" bIns="96520" numCol="1" spcCol="1270" anchor="ctr" anchorCtr="0">
          <a:noAutofit/>
        </a:bodyPr>
        <a:lstStyle/>
        <a:p>
          <a:pPr lvl="0" algn="l" defTabSz="1689100">
            <a:lnSpc>
              <a:spcPct val="90000"/>
            </a:lnSpc>
            <a:spcBef>
              <a:spcPct val="0"/>
            </a:spcBef>
            <a:spcAft>
              <a:spcPct val="35000"/>
            </a:spcAft>
          </a:pPr>
          <a:endParaRPr lang="en-MY" sz="3800" kern="1200" dirty="0"/>
        </a:p>
      </dsp:txBody>
      <dsp:txXfrm>
        <a:off x="916323" y="289719"/>
        <a:ext cx="7565587" cy="732178"/>
      </dsp:txXfrm>
    </dsp:sp>
    <dsp:sp modelId="{11BE55E1-42A9-4CEA-819A-525021AF82C2}">
      <dsp:nvSpPr>
        <dsp:cNvPr id="0" name=""/>
        <dsp:cNvSpPr/>
      </dsp:nvSpPr>
      <dsp:spPr>
        <a:xfrm>
          <a:off x="0" y="0"/>
          <a:ext cx="1365702" cy="1292395"/>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20F6DA-1007-4BB6-8378-B5E5F75F7856}">
      <dsp:nvSpPr>
        <dsp:cNvPr id="0" name=""/>
        <dsp:cNvSpPr/>
      </dsp:nvSpPr>
      <dsp:spPr>
        <a:xfrm>
          <a:off x="816435" y="1363286"/>
          <a:ext cx="7640832" cy="1420567"/>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37367" tIns="25400" rIns="25400" bIns="25400" numCol="1" spcCol="1270" anchor="ctr" anchorCtr="0">
          <a:noAutofit/>
        </a:bodyPr>
        <a:lstStyle/>
        <a:p>
          <a:pPr lvl="0" algn="l" defTabSz="444500">
            <a:lnSpc>
              <a:spcPct val="90000"/>
            </a:lnSpc>
            <a:spcBef>
              <a:spcPct val="0"/>
            </a:spcBef>
            <a:spcAft>
              <a:spcPct val="35000"/>
            </a:spcAft>
          </a:pPr>
          <a:r>
            <a:rPr lang="en-US" sz="1000" kern="1200" dirty="0"/>
            <a:t> </a:t>
          </a:r>
          <a:endParaRPr lang="en-MY" sz="1000" kern="1200" dirty="0"/>
        </a:p>
      </dsp:txBody>
      <dsp:txXfrm>
        <a:off x="816435" y="1363286"/>
        <a:ext cx="7640832" cy="1420567"/>
      </dsp:txXfrm>
    </dsp:sp>
    <dsp:sp modelId="{79D24E1E-2F1C-4BE9-B54E-1E4F09695995}">
      <dsp:nvSpPr>
        <dsp:cNvPr id="0" name=""/>
        <dsp:cNvSpPr/>
      </dsp:nvSpPr>
      <dsp:spPr>
        <a:xfrm>
          <a:off x="90153" y="1362458"/>
          <a:ext cx="1482034" cy="1525040"/>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A6CF3B-3BCF-4D5C-91F5-BB2D7D67BF51}">
      <dsp:nvSpPr>
        <dsp:cNvPr id="0" name=""/>
        <dsp:cNvSpPr/>
      </dsp:nvSpPr>
      <dsp:spPr>
        <a:xfrm>
          <a:off x="3689936" y="2800622"/>
          <a:ext cx="1824815" cy="1758804"/>
        </a:xfrm>
        <a:prstGeom prst="gear9">
          <a:avLst/>
        </a:prstGeom>
        <a:solidFill>
          <a:schemeClr val="accent2">
            <a:lumMod val="75000"/>
          </a:schemeClr>
        </a:solidFill>
        <a:ln w="28575" cap="flat" cmpd="sng" algn="ctr">
          <a:solidFill>
            <a:schemeClr val="bg1">
              <a:lumMod val="85000"/>
            </a:schemeClr>
          </a:solidFill>
          <a:prstDash val="solid"/>
        </a:ln>
        <a:effectLst/>
        <a:scene3d>
          <a:camera prst="orthographicFront"/>
          <a:lightRig rig="threePt" dir="t"/>
        </a:scene3d>
        <a:sp3d>
          <a:bevelT w="114300" prst="hardEdge"/>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buAutoNum type="alphaLcParenBoth"/>
          </a:pPr>
          <a:r>
            <a:rPr lang="en-MY" sz="1200" kern="1200" dirty="0">
              <a:latin typeface="Tahoma" panose="020B0604030504040204" pitchFamily="34" charset="0"/>
              <a:ea typeface="Tahoma" panose="020B0604030504040204" pitchFamily="34" charset="0"/>
              <a:cs typeface="Tahoma" panose="020B0604030504040204" pitchFamily="34" charset="0"/>
            </a:rPr>
            <a:t>has settled all fees due to the University.</a:t>
          </a:r>
        </a:p>
      </dsp:txBody>
      <dsp:txXfrm>
        <a:off x="4051871" y="3212613"/>
        <a:ext cx="1100945" cy="904062"/>
      </dsp:txXfrm>
    </dsp:sp>
    <dsp:sp modelId="{C194D9FD-7DAA-4D65-A288-78439941D94A}">
      <dsp:nvSpPr>
        <dsp:cNvPr id="0" name=""/>
        <dsp:cNvSpPr/>
      </dsp:nvSpPr>
      <dsp:spPr>
        <a:xfrm>
          <a:off x="0" y="1766572"/>
          <a:ext cx="4072789" cy="2899046"/>
        </a:xfrm>
        <a:prstGeom prst="gear6">
          <a:avLst/>
        </a:prstGeom>
        <a:solidFill>
          <a:schemeClr val="accent2">
            <a:hueOff val="2340759"/>
            <a:satOff val="-2919"/>
            <a:lumOff val="686"/>
            <a:alphaOff val="0"/>
          </a:schemeClr>
        </a:solidFill>
        <a:ln w="28575" cap="flat" cmpd="sng" algn="ctr">
          <a:solidFill>
            <a:schemeClr val="bg1">
              <a:lumMod val="85000"/>
            </a:schemeClr>
          </a:solidFill>
          <a:prstDash val="solid"/>
        </a:ln>
        <a:effectLst/>
        <a:scene3d>
          <a:camera prst="orthographicFront"/>
          <a:lightRig rig="threePt" dir="t"/>
        </a:scene3d>
        <a:sp3d>
          <a:bevelT w="114300" prst="hardEdge"/>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buAutoNum type="alphaLcParenBoth"/>
          </a:pPr>
          <a:endParaRPr lang="en-MY" sz="1200" kern="1200" dirty="0">
            <a:latin typeface="Tahoma" panose="020B0604030504040204" pitchFamily="34" charset="0"/>
            <a:ea typeface="Tahoma" panose="020B0604030504040204" pitchFamily="34" charset="0"/>
            <a:cs typeface="Tahoma" panose="020B0604030504040204" pitchFamily="34" charset="0"/>
          </a:endParaRPr>
        </a:p>
        <a:p>
          <a:pPr lvl="0" algn="ctr" defTabSz="533400">
            <a:lnSpc>
              <a:spcPct val="90000"/>
            </a:lnSpc>
            <a:spcBef>
              <a:spcPct val="0"/>
            </a:spcBef>
            <a:spcAft>
              <a:spcPct val="35000"/>
            </a:spcAft>
            <a:buAutoNum type="alphaLcParenBoth"/>
          </a:pPr>
          <a:r>
            <a:rPr lang="en-MY" sz="1200" kern="1200" dirty="0">
              <a:solidFill>
                <a:schemeClr val="tx1"/>
              </a:solidFill>
              <a:latin typeface="Tahoma" panose="020B0604030504040204" pitchFamily="34" charset="0"/>
              <a:ea typeface="Tahoma" panose="020B0604030504040204" pitchFamily="34" charset="0"/>
              <a:cs typeface="Tahoma" panose="020B0604030504040204" pitchFamily="34" charset="0"/>
            </a:rPr>
            <a:t>in the case of a degree programme by coursework, passed all compulsory courses, and project paper or CE, obtained a minimum CGPA of 3.000, and completed the internship/ practical training (if any); and </a:t>
          </a:r>
        </a:p>
      </dsp:txBody>
      <dsp:txXfrm>
        <a:off x="900461" y="2500827"/>
        <a:ext cx="2271867" cy="1430536"/>
      </dsp:txXfrm>
    </dsp:sp>
    <dsp:sp modelId="{5D6F4146-198F-4950-AF2B-BDE5EF74CD16}">
      <dsp:nvSpPr>
        <dsp:cNvPr id="0" name=""/>
        <dsp:cNvSpPr/>
      </dsp:nvSpPr>
      <dsp:spPr>
        <a:xfrm rot="20700000">
          <a:off x="2452748" y="820983"/>
          <a:ext cx="2748165" cy="2296954"/>
        </a:xfrm>
        <a:prstGeom prst="gear6">
          <a:avLst/>
        </a:prstGeom>
        <a:gradFill flip="none" rotWithShape="0">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w="28575" cap="flat" cmpd="sng" algn="ctr">
          <a:solidFill>
            <a:schemeClr val="bg1">
              <a:lumMod val="85000"/>
            </a:schemeClr>
          </a:solidFill>
          <a:prstDash val="solid"/>
        </a:ln>
        <a:effectLst/>
        <a:scene3d>
          <a:camera prst="orthographicFront"/>
          <a:lightRig rig="threePt" dir="t"/>
        </a:scene3d>
        <a:sp3d>
          <a:bevelT w="114300" prst="hardEdge"/>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buAutoNum type="alphaLcParenBoth"/>
          </a:pPr>
          <a:r>
            <a:rPr lang="en-MY" sz="1200" kern="1200" dirty="0">
              <a:latin typeface="Tahoma" panose="020B0604030504040204" pitchFamily="34" charset="0"/>
              <a:ea typeface="Tahoma" panose="020B0604030504040204" pitchFamily="34" charset="0"/>
              <a:cs typeface="Tahoma" panose="020B0604030504040204" pitchFamily="34" charset="0"/>
            </a:rPr>
            <a:t>in the case of a degree by research, passed his thesis examination; </a:t>
          </a:r>
          <a:r>
            <a:rPr lang="en-MY" sz="1200" kern="1200" dirty="0" smtClean="0">
              <a:latin typeface="Tahoma" panose="020B0604030504040204" pitchFamily="34" charset="0"/>
              <a:ea typeface="Tahoma" panose="020B0604030504040204" pitchFamily="34" charset="0"/>
              <a:cs typeface="Tahoma" panose="020B0604030504040204" pitchFamily="34" charset="0"/>
            </a:rPr>
            <a:t>and </a:t>
          </a:r>
          <a:r>
            <a:rPr lang="en-MY" sz="1200" kern="1200" dirty="0" err="1" smtClean="0">
              <a:latin typeface="Tahoma" panose="020B0604030504040204" pitchFamily="34" charset="0"/>
              <a:ea typeface="Tahoma" panose="020B0604030504040204" pitchFamily="34" charset="0"/>
              <a:cs typeface="Tahoma" panose="020B0604030504040204" pitchFamily="34" charset="0"/>
            </a:rPr>
            <a:t>fullfill</a:t>
          </a:r>
          <a:r>
            <a:rPr lang="en-MY" sz="1200" kern="1200" dirty="0" smtClean="0">
              <a:latin typeface="Tahoma" panose="020B0604030504040204" pitchFamily="34" charset="0"/>
              <a:ea typeface="Tahoma" panose="020B0604030504040204" pitchFamily="34" charset="0"/>
              <a:cs typeface="Tahoma" panose="020B0604030504040204" pitchFamily="34" charset="0"/>
            </a:rPr>
            <a:t> publication requirements</a:t>
          </a:r>
          <a:endParaRPr lang="en-MY" sz="1200" kern="1200" dirty="0">
            <a:latin typeface="Tahoma" panose="020B0604030504040204" pitchFamily="34" charset="0"/>
            <a:ea typeface="Tahoma" panose="020B0604030504040204" pitchFamily="34" charset="0"/>
            <a:cs typeface="Tahoma" panose="020B0604030504040204" pitchFamily="34" charset="0"/>
          </a:endParaRPr>
        </a:p>
      </dsp:txBody>
      <dsp:txXfrm rot="-20700000">
        <a:off x="3082263" y="1298010"/>
        <a:ext cx="1489133" cy="1342900"/>
      </dsp:txXfrm>
    </dsp:sp>
    <dsp:sp modelId="{7041D0DF-92C1-4106-B350-837028B02D76}">
      <dsp:nvSpPr>
        <dsp:cNvPr id="0" name=""/>
        <dsp:cNvSpPr/>
      </dsp:nvSpPr>
      <dsp:spPr>
        <a:xfrm>
          <a:off x="3733795" y="2422129"/>
          <a:ext cx="2102971" cy="2465958"/>
        </a:xfrm>
        <a:prstGeom prst="circularArrow">
          <a:avLst>
            <a:gd name="adj1" fmla="val 4687"/>
            <a:gd name="adj2" fmla="val 299029"/>
            <a:gd name="adj3" fmla="val 2535454"/>
            <a:gd name="adj4" fmla="val 15820334"/>
            <a:gd name="adj5" fmla="val 546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2B05DFE-C3A6-44F3-998C-946F498CD454}">
      <dsp:nvSpPr>
        <dsp:cNvPr id="0" name=""/>
        <dsp:cNvSpPr/>
      </dsp:nvSpPr>
      <dsp:spPr>
        <a:xfrm>
          <a:off x="-228602" y="1668726"/>
          <a:ext cx="2646059" cy="2646059"/>
        </a:xfrm>
        <a:prstGeom prst="leftCircularArrow">
          <a:avLst>
            <a:gd name="adj1" fmla="val 6452"/>
            <a:gd name="adj2" fmla="val 429999"/>
            <a:gd name="adj3" fmla="val 10489124"/>
            <a:gd name="adj4" fmla="val 14837806"/>
            <a:gd name="adj5" fmla="val 7527"/>
          </a:avLst>
        </a:prstGeom>
        <a:solidFill>
          <a:schemeClr val="accent2">
            <a:hueOff val="2340759"/>
            <a:satOff val="-2919"/>
            <a:lumOff val="68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EB2CA22-9748-488F-BA62-AEEB495CACA9}">
      <dsp:nvSpPr>
        <dsp:cNvPr id="0" name=""/>
        <dsp:cNvSpPr/>
      </dsp:nvSpPr>
      <dsp:spPr>
        <a:xfrm rot="1527827">
          <a:off x="2068690" y="995309"/>
          <a:ext cx="2852984" cy="2852984"/>
        </a:xfrm>
        <a:prstGeom prst="circularArrow">
          <a:avLst>
            <a:gd name="adj1" fmla="val 5984"/>
            <a:gd name="adj2" fmla="val 394124"/>
            <a:gd name="adj3" fmla="val 13313824"/>
            <a:gd name="adj4" fmla="val 10508221"/>
            <a:gd name="adj5" fmla="val 6981"/>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sz="quarter" idx="1"/>
          </p:nvPr>
        </p:nvSpPr>
        <p:spPr>
          <a:xfrm>
            <a:off x="3774010" y="0"/>
            <a:ext cx="2887186" cy="496332"/>
          </a:xfrm>
          <a:prstGeom prst="rect">
            <a:avLst/>
          </a:prstGeom>
        </p:spPr>
        <p:txBody>
          <a:bodyPr vert="horz" lIns="91440" tIns="45720" rIns="91440" bIns="45720" rtlCol="0"/>
          <a:lstStyle>
            <a:lvl1pPr algn="r">
              <a:defRPr sz="1200"/>
            </a:lvl1pPr>
          </a:lstStyle>
          <a:p>
            <a:fld id="{08E59928-CEA1-4F71-AB8C-15883DF82B15}" type="datetimeFigureOut">
              <a:rPr lang="en-MY" smtClean="0"/>
              <a:pPr/>
              <a:t>26/7/2018</a:t>
            </a:fld>
            <a:endParaRPr lang="en-MY"/>
          </a:p>
        </p:txBody>
      </p:sp>
      <p:sp>
        <p:nvSpPr>
          <p:cNvPr id="4" name="Footer Placeholder 3"/>
          <p:cNvSpPr>
            <a:spLocks noGrp="1"/>
          </p:cNvSpPr>
          <p:nvPr>
            <p:ph type="ftr" sz="quarter" idx="2"/>
          </p:nvPr>
        </p:nvSpPr>
        <p:spPr>
          <a:xfrm>
            <a:off x="0" y="9428583"/>
            <a:ext cx="2887186" cy="496332"/>
          </a:xfrm>
          <a:prstGeom prst="rect">
            <a:avLst/>
          </a:prstGeom>
        </p:spPr>
        <p:txBody>
          <a:bodyPr vert="horz" lIns="91440" tIns="45720" rIns="91440" bIns="45720" rtlCol="0" anchor="b"/>
          <a:lstStyle>
            <a:lvl1pPr algn="l">
              <a:defRPr sz="1200"/>
            </a:lvl1pPr>
          </a:lstStyle>
          <a:p>
            <a:endParaRPr lang="en-MY"/>
          </a:p>
        </p:txBody>
      </p:sp>
      <p:sp>
        <p:nvSpPr>
          <p:cNvPr id="5" name="Slide Number Placeholder 4"/>
          <p:cNvSpPr>
            <a:spLocks noGrp="1"/>
          </p:cNvSpPr>
          <p:nvPr>
            <p:ph type="sldNum" sz="quarter" idx="3"/>
          </p:nvPr>
        </p:nvSpPr>
        <p:spPr>
          <a:xfrm>
            <a:off x="3774010" y="9428583"/>
            <a:ext cx="2887186" cy="496332"/>
          </a:xfrm>
          <a:prstGeom prst="rect">
            <a:avLst/>
          </a:prstGeom>
        </p:spPr>
        <p:txBody>
          <a:bodyPr vert="horz" lIns="91440" tIns="45720" rIns="91440" bIns="45720" rtlCol="0" anchor="b"/>
          <a:lstStyle>
            <a:lvl1pPr algn="r">
              <a:defRPr sz="1200"/>
            </a:lvl1pPr>
          </a:lstStyle>
          <a:p>
            <a:fld id="{8B8C69A8-295A-4CC3-ADB9-5F7259896500}" type="slidenum">
              <a:rPr lang="en-MY" smtClean="0"/>
              <a:pPr/>
              <a:t>‹#›</a:t>
            </a:fld>
            <a:endParaRPr lang="en-MY"/>
          </a:p>
        </p:txBody>
      </p:sp>
    </p:spTree>
    <p:extLst>
      <p:ext uri="{BB962C8B-B14F-4D97-AF65-F5344CB8AC3E}">
        <p14:creationId xmlns:p14="http://schemas.microsoft.com/office/powerpoint/2010/main" val="12875760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4010" y="0"/>
            <a:ext cx="2887186" cy="496332"/>
          </a:xfrm>
          <a:prstGeom prst="rect">
            <a:avLst/>
          </a:prstGeom>
        </p:spPr>
        <p:txBody>
          <a:bodyPr vert="horz" lIns="91440" tIns="45720" rIns="91440" bIns="45720" rtlCol="0"/>
          <a:lstStyle>
            <a:lvl1pPr algn="r">
              <a:defRPr sz="1200"/>
            </a:lvl1pPr>
          </a:lstStyle>
          <a:p>
            <a:fld id="{30DF3F88-4512-4064-B443-99EC8F13105D}" type="datetimeFigureOut">
              <a:rPr lang="en-US" smtClean="0"/>
              <a:pPr/>
              <a:t>7/26/2018</a:t>
            </a:fld>
            <a:endParaRPr lang="en-US"/>
          </a:p>
        </p:txBody>
      </p:sp>
      <p:sp>
        <p:nvSpPr>
          <p:cNvPr id="4" name="Slide Image Placeholder 3"/>
          <p:cNvSpPr>
            <a:spLocks noGrp="1" noRot="1" noChangeAspect="1"/>
          </p:cNvSpPr>
          <p:nvPr>
            <p:ph type="sldImg" idx="2"/>
          </p:nvPr>
        </p:nvSpPr>
        <p:spPr>
          <a:xfrm>
            <a:off x="850900"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274" y="4715153"/>
            <a:ext cx="533019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3"/>
            <a:ext cx="2887186"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4010" y="9428583"/>
            <a:ext cx="2887186" cy="496332"/>
          </a:xfrm>
          <a:prstGeom prst="rect">
            <a:avLst/>
          </a:prstGeom>
        </p:spPr>
        <p:txBody>
          <a:bodyPr vert="horz" lIns="91440" tIns="45720" rIns="91440" bIns="45720" rtlCol="0" anchor="b"/>
          <a:lstStyle>
            <a:lvl1pPr algn="r">
              <a:defRPr sz="1200"/>
            </a:lvl1pPr>
          </a:lstStyle>
          <a:p>
            <a:fld id="{0F7AA901-F436-4118-8754-354B92EECC48}" type="slidenum">
              <a:rPr lang="en-US" smtClean="0"/>
              <a:pPr/>
              <a:t>‹#›</a:t>
            </a:fld>
            <a:endParaRPr lang="en-US"/>
          </a:p>
        </p:txBody>
      </p:sp>
    </p:spTree>
    <p:extLst>
      <p:ext uri="{BB962C8B-B14F-4D97-AF65-F5344CB8AC3E}">
        <p14:creationId xmlns:p14="http://schemas.microsoft.com/office/powerpoint/2010/main" val="1572037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0900" y="744538"/>
            <a:ext cx="4962525" cy="3722687"/>
          </a:xfrm>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83CCE84C-AE1D-4FAD-9C37-D8ABBCCEEF6B}" type="slidenum">
              <a:rPr lang="en-MY" smtClean="0"/>
              <a:pPr/>
              <a:t>2</a:t>
            </a:fld>
            <a:endParaRPr lang="en-MY"/>
          </a:p>
        </p:txBody>
      </p:sp>
    </p:spTree>
    <p:extLst>
      <p:ext uri="{BB962C8B-B14F-4D97-AF65-F5344CB8AC3E}">
        <p14:creationId xmlns:p14="http://schemas.microsoft.com/office/powerpoint/2010/main" val="1114877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8650" y="803275"/>
            <a:ext cx="5346700" cy="4011613"/>
          </a:xfrm>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83CCE84C-AE1D-4FAD-9C37-D8ABBCCEEF6B}" type="slidenum">
              <a:rPr lang="en-MY" smtClean="0"/>
              <a:pPr/>
              <a:t>28</a:t>
            </a:fld>
            <a:endParaRPr lang="en-MY"/>
          </a:p>
        </p:txBody>
      </p:sp>
    </p:spTree>
    <p:extLst>
      <p:ext uri="{BB962C8B-B14F-4D97-AF65-F5344CB8AC3E}">
        <p14:creationId xmlns:p14="http://schemas.microsoft.com/office/powerpoint/2010/main" val="474416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0900" y="744538"/>
            <a:ext cx="4962525" cy="3722687"/>
          </a:xfrm>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83CCE84C-AE1D-4FAD-9C37-D8ABBCCEEF6B}" type="slidenum">
              <a:rPr lang="en-MY" smtClean="0"/>
              <a:pPr/>
              <a:t>4</a:t>
            </a:fld>
            <a:endParaRPr lang="en-MY"/>
          </a:p>
        </p:txBody>
      </p:sp>
    </p:spTree>
    <p:extLst>
      <p:ext uri="{BB962C8B-B14F-4D97-AF65-F5344CB8AC3E}">
        <p14:creationId xmlns:p14="http://schemas.microsoft.com/office/powerpoint/2010/main" val="832695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98500"/>
            <a:ext cx="4656137" cy="3490913"/>
          </a:xfrm>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83CCE84C-AE1D-4FAD-9C37-D8ABBCCEEF6B}" type="slidenum">
              <a:rPr lang="en-MY" smtClean="0">
                <a:solidFill>
                  <a:prstClr val="black"/>
                </a:solidFill>
              </a:rPr>
              <a:pPr/>
              <a:t>5</a:t>
            </a:fld>
            <a:endParaRPr lang="en-MY">
              <a:solidFill>
                <a:prstClr val="black"/>
              </a:solidFill>
            </a:endParaRPr>
          </a:p>
        </p:txBody>
      </p:sp>
    </p:spTree>
    <p:extLst>
      <p:ext uri="{BB962C8B-B14F-4D97-AF65-F5344CB8AC3E}">
        <p14:creationId xmlns:p14="http://schemas.microsoft.com/office/powerpoint/2010/main" val="3499883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8650" y="803275"/>
            <a:ext cx="5346700" cy="4011613"/>
          </a:xfrm>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83CCE84C-AE1D-4FAD-9C37-D8ABBCCEEF6B}" type="slidenum">
              <a:rPr lang="en-MY" smtClean="0"/>
              <a:pPr/>
              <a:t>8</a:t>
            </a:fld>
            <a:endParaRPr lang="en-MY"/>
          </a:p>
        </p:txBody>
      </p:sp>
    </p:spTree>
    <p:extLst>
      <p:ext uri="{BB962C8B-B14F-4D97-AF65-F5344CB8AC3E}">
        <p14:creationId xmlns:p14="http://schemas.microsoft.com/office/powerpoint/2010/main" val="809948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8650" y="803275"/>
            <a:ext cx="5346700" cy="4011613"/>
          </a:xfrm>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83CCE84C-AE1D-4FAD-9C37-D8ABBCCEEF6B}" type="slidenum">
              <a:rPr lang="en-MY" smtClean="0"/>
              <a:pPr/>
              <a:t>16</a:t>
            </a:fld>
            <a:endParaRPr lang="en-MY"/>
          </a:p>
        </p:txBody>
      </p:sp>
    </p:spTree>
    <p:extLst>
      <p:ext uri="{BB962C8B-B14F-4D97-AF65-F5344CB8AC3E}">
        <p14:creationId xmlns:p14="http://schemas.microsoft.com/office/powerpoint/2010/main" val="1150151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542925" y="808038"/>
            <a:ext cx="5387975" cy="404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541EF751-FCD3-4027-9DB3-70213E8022D2}" type="slidenum">
              <a:rPr lang="en-US" altLang="en-US" smtClean="0">
                <a:latin typeface="Calibri" pitchFamily="34" charset="0"/>
              </a:rPr>
              <a:pPr/>
              <a:t>17</a:t>
            </a:fld>
            <a:endParaRPr lang="en-US" altLang="en-US">
              <a:latin typeface="Calibri" pitchFamily="34" charset="0"/>
            </a:endParaRPr>
          </a:p>
        </p:txBody>
      </p:sp>
    </p:spTree>
    <p:extLst>
      <p:ext uri="{BB962C8B-B14F-4D97-AF65-F5344CB8AC3E}">
        <p14:creationId xmlns:p14="http://schemas.microsoft.com/office/powerpoint/2010/main" val="247564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8650" y="803275"/>
            <a:ext cx="5346700" cy="4011613"/>
          </a:xfrm>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83CCE84C-AE1D-4FAD-9C37-D8ABBCCEEF6B}" type="slidenum">
              <a:rPr lang="en-MY" smtClean="0">
                <a:solidFill>
                  <a:prstClr val="black"/>
                </a:solidFill>
              </a:rPr>
              <a:pPr/>
              <a:t>21</a:t>
            </a:fld>
            <a:endParaRPr lang="en-MY">
              <a:solidFill>
                <a:prstClr val="black"/>
              </a:solidFill>
            </a:endParaRPr>
          </a:p>
        </p:txBody>
      </p:sp>
    </p:spTree>
    <p:extLst>
      <p:ext uri="{BB962C8B-B14F-4D97-AF65-F5344CB8AC3E}">
        <p14:creationId xmlns:p14="http://schemas.microsoft.com/office/powerpoint/2010/main" val="1629019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8650" y="803275"/>
            <a:ext cx="5346700" cy="4011613"/>
          </a:xfrm>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83CCE84C-AE1D-4FAD-9C37-D8ABBCCEEF6B}" type="slidenum">
              <a:rPr lang="en-MY" smtClean="0">
                <a:solidFill>
                  <a:prstClr val="black"/>
                </a:solidFill>
              </a:rPr>
              <a:pPr/>
              <a:t>25</a:t>
            </a:fld>
            <a:endParaRPr lang="en-MY">
              <a:solidFill>
                <a:prstClr val="black"/>
              </a:solidFill>
            </a:endParaRPr>
          </a:p>
        </p:txBody>
      </p:sp>
    </p:spTree>
    <p:extLst>
      <p:ext uri="{BB962C8B-B14F-4D97-AF65-F5344CB8AC3E}">
        <p14:creationId xmlns:p14="http://schemas.microsoft.com/office/powerpoint/2010/main" val="2617728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8650" y="803275"/>
            <a:ext cx="5346700" cy="4011613"/>
          </a:xfrm>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83CCE84C-AE1D-4FAD-9C37-D8ABBCCEEF6B}" type="slidenum">
              <a:rPr lang="en-MY" smtClean="0">
                <a:solidFill>
                  <a:prstClr val="black"/>
                </a:solidFill>
              </a:rPr>
              <a:pPr/>
              <a:t>27</a:t>
            </a:fld>
            <a:endParaRPr lang="en-MY">
              <a:solidFill>
                <a:prstClr val="black"/>
              </a:solidFill>
            </a:endParaRPr>
          </a:p>
        </p:txBody>
      </p:sp>
    </p:spTree>
    <p:extLst>
      <p:ext uri="{BB962C8B-B14F-4D97-AF65-F5344CB8AC3E}">
        <p14:creationId xmlns:p14="http://schemas.microsoft.com/office/powerpoint/2010/main" val="1113497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6B702F1-4282-4FD1-94E8-59A1B4B00966}" type="datetime1">
              <a:rPr lang="en-US"/>
              <a:pPr>
                <a:defRPr/>
              </a:pPr>
              <a:t>7/26/2018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39D25B-6A5F-427E-B0CD-CF56F909F2E1}" type="slidenum">
              <a:rPr lang="en-US"/>
              <a:pPr>
                <a:defRPr/>
              </a:pPr>
              <a:t>‹#›</a:t>
            </a:fld>
            <a:endParaRPr lang="en-US"/>
          </a:p>
        </p:txBody>
      </p:sp>
    </p:spTree>
    <p:extLst>
      <p:ext uri="{BB962C8B-B14F-4D97-AF65-F5344CB8AC3E}">
        <p14:creationId xmlns:p14="http://schemas.microsoft.com/office/powerpoint/2010/main" val="3983973467"/>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A9CA08C-52DA-445D-8F53-631E946F37DC}" type="datetime1">
              <a:rPr lang="en-US"/>
              <a:pPr>
                <a:defRPr/>
              </a:pPr>
              <a:t>7/26/2018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C66A83-6B82-4226-8C8B-A0C1A96D0B8C}" type="slidenum">
              <a:rPr lang="en-US"/>
              <a:pPr>
                <a:defRPr/>
              </a:pPr>
              <a:t>‹#›</a:t>
            </a:fld>
            <a:endParaRPr lang="en-US"/>
          </a:p>
        </p:txBody>
      </p:sp>
    </p:spTree>
    <p:extLst>
      <p:ext uri="{BB962C8B-B14F-4D97-AF65-F5344CB8AC3E}">
        <p14:creationId xmlns:p14="http://schemas.microsoft.com/office/powerpoint/2010/main" val="535981234"/>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3C541AF-4435-4229-B800-9BE3F93315AE}" type="datetime1">
              <a:rPr lang="en-US"/>
              <a:pPr>
                <a:defRPr/>
              </a:pPr>
              <a:t>7/26/2018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D0D221-35C2-48BD-B14B-F433A10804BD}" type="slidenum">
              <a:rPr lang="en-US"/>
              <a:pPr>
                <a:defRPr/>
              </a:pPr>
              <a:t>‹#›</a:t>
            </a:fld>
            <a:endParaRPr lang="en-US"/>
          </a:p>
        </p:txBody>
      </p:sp>
    </p:spTree>
    <p:extLst>
      <p:ext uri="{BB962C8B-B14F-4D97-AF65-F5344CB8AC3E}">
        <p14:creationId xmlns:p14="http://schemas.microsoft.com/office/powerpoint/2010/main" val="3391859377"/>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196139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1F3AC6A-6C3C-45E2-8872-CEA7A983A740}" type="datetime1">
              <a:rPr lang="en-US"/>
              <a:pPr>
                <a:defRPr/>
              </a:pPr>
              <a:t>7/26/2018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CAE9CD3-D9FD-43BB-B01E-EE58F6E89623}" type="slidenum">
              <a:rPr lang="en-US"/>
              <a:pPr>
                <a:defRPr/>
              </a:pPr>
              <a:t>‹#›</a:t>
            </a:fld>
            <a:endParaRPr lang="en-US"/>
          </a:p>
        </p:txBody>
      </p:sp>
    </p:spTree>
    <p:extLst>
      <p:ext uri="{BB962C8B-B14F-4D97-AF65-F5344CB8AC3E}">
        <p14:creationId xmlns:p14="http://schemas.microsoft.com/office/powerpoint/2010/main" val="4104706745"/>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F5EF6CA-1372-436F-92C8-EB93E4006E89}" type="datetime1">
              <a:rPr lang="en-US"/>
              <a:pPr>
                <a:defRPr/>
              </a:pPr>
              <a:t>7/26/2018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9C8FA7F-066D-4865-8328-1DCE0F098759}" type="slidenum">
              <a:rPr lang="en-US"/>
              <a:pPr>
                <a:defRPr/>
              </a:pPr>
              <a:t>‹#›</a:t>
            </a:fld>
            <a:endParaRPr lang="en-US"/>
          </a:p>
        </p:txBody>
      </p:sp>
    </p:spTree>
    <p:extLst>
      <p:ext uri="{BB962C8B-B14F-4D97-AF65-F5344CB8AC3E}">
        <p14:creationId xmlns:p14="http://schemas.microsoft.com/office/powerpoint/2010/main" val="3141648318"/>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813302F-BDA2-499F-B545-F37AD3E496FD}" type="datetime1">
              <a:rPr lang="en-US"/>
              <a:pPr>
                <a:defRPr/>
              </a:pPr>
              <a:t>7/26/2018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511DC65-FB4F-4794-8A8F-244349B3D900}" type="slidenum">
              <a:rPr lang="en-US"/>
              <a:pPr>
                <a:defRPr/>
              </a:pPr>
              <a:t>‹#›</a:t>
            </a:fld>
            <a:endParaRPr lang="en-US"/>
          </a:p>
        </p:txBody>
      </p:sp>
    </p:spTree>
    <p:extLst>
      <p:ext uri="{BB962C8B-B14F-4D97-AF65-F5344CB8AC3E}">
        <p14:creationId xmlns:p14="http://schemas.microsoft.com/office/powerpoint/2010/main" val="2789429920"/>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2BAC3B2E-7D98-4F34-B284-8689EF123C6D}" type="datetime1">
              <a:rPr lang="en-US"/>
              <a:pPr>
                <a:defRPr/>
              </a:pPr>
              <a:t>7/26/2018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0880136-AC09-4C81-8802-78C55B62A865}" type="slidenum">
              <a:rPr lang="en-US"/>
              <a:pPr>
                <a:defRPr/>
              </a:pPr>
              <a:t>‹#›</a:t>
            </a:fld>
            <a:endParaRPr lang="en-US"/>
          </a:p>
        </p:txBody>
      </p:sp>
    </p:spTree>
    <p:extLst>
      <p:ext uri="{BB962C8B-B14F-4D97-AF65-F5344CB8AC3E}">
        <p14:creationId xmlns:p14="http://schemas.microsoft.com/office/powerpoint/2010/main" val="2368344760"/>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D5D88AC-7B92-4678-831A-055DD596AD49}" type="datetime1">
              <a:rPr lang="en-US"/>
              <a:pPr>
                <a:defRPr/>
              </a:pPr>
              <a:t>7/26/2018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B16F6BF-9BA7-4DC1-BEE5-93211636ECB0}" type="slidenum">
              <a:rPr lang="en-US"/>
              <a:pPr>
                <a:defRPr/>
              </a:pPr>
              <a:t>‹#›</a:t>
            </a:fld>
            <a:endParaRPr lang="en-US"/>
          </a:p>
        </p:txBody>
      </p:sp>
    </p:spTree>
    <p:extLst>
      <p:ext uri="{BB962C8B-B14F-4D97-AF65-F5344CB8AC3E}">
        <p14:creationId xmlns:p14="http://schemas.microsoft.com/office/powerpoint/2010/main" val="1559602587"/>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62A2116-0628-4E4F-A8E1-1BA139D75911}" type="datetime1">
              <a:rPr lang="en-US"/>
              <a:pPr>
                <a:defRPr/>
              </a:pPr>
              <a:t>7/26/2018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7DDF800-B86E-4CBD-BC71-A353B9968B4E}" type="slidenum">
              <a:rPr lang="en-US"/>
              <a:pPr>
                <a:defRPr/>
              </a:pPr>
              <a:t>‹#›</a:t>
            </a:fld>
            <a:endParaRPr lang="en-US"/>
          </a:p>
        </p:txBody>
      </p:sp>
    </p:spTree>
    <p:extLst>
      <p:ext uri="{BB962C8B-B14F-4D97-AF65-F5344CB8AC3E}">
        <p14:creationId xmlns:p14="http://schemas.microsoft.com/office/powerpoint/2010/main" val="367743107"/>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30A1C3F-51B2-4759-B4C2-4048B9B46FA0}" type="datetime1">
              <a:rPr lang="en-US"/>
              <a:pPr>
                <a:defRPr/>
              </a:pPr>
              <a:t>7/26/2018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7946676-B748-4495-A832-888F1020FB96}" type="slidenum">
              <a:rPr lang="en-US"/>
              <a:pPr>
                <a:defRPr/>
              </a:pPr>
              <a:t>‹#›</a:t>
            </a:fld>
            <a:endParaRPr lang="en-US"/>
          </a:p>
        </p:txBody>
      </p:sp>
    </p:spTree>
    <p:extLst>
      <p:ext uri="{BB962C8B-B14F-4D97-AF65-F5344CB8AC3E}">
        <p14:creationId xmlns:p14="http://schemas.microsoft.com/office/powerpoint/2010/main" val="4284995454"/>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5BB2218-1444-40B1-B41A-6381BEF8AC22}" type="datetime1">
              <a:rPr lang="en-US"/>
              <a:pPr>
                <a:defRPr/>
              </a:pPr>
              <a:t>7/26/2018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037B65B-4A69-48EC-8566-967453F7BAD5}" type="slidenum">
              <a:rPr lang="en-US"/>
              <a:pPr>
                <a:defRPr/>
              </a:pPr>
              <a:t>‹#›</a:t>
            </a:fld>
            <a:endParaRPr lang="en-US"/>
          </a:p>
        </p:txBody>
      </p:sp>
    </p:spTree>
    <p:extLst>
      <p:ext uri="{BB962C8B-B14F-4D97-AF65-F5344CB8AC3E}">
        <p14:creationId xmlns:p14="http://schemas.microsoft.com/office/powerpoint/2010/main" val="343629124"/>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2" charset="0"/>
              </a:defRPr>
            </a:lvl1pPr>
          </a:lstStyle>
          <a:p>
            <a:pPr defTabSz="457200" fontAlgn="base">
              <a:spcBef>
                <a:spcPct val="0"/>
              </a:spcBef>
              <a:spcAft>
                <a:spcPct val="0"/>
              </a:spcAft>
              <a:defRPr/>
            </a:pPr>
            <a:fld id="{85B88C4F-850B-4941-8F0B-80A16B07056A}" type="datetime1">
              <a:rPr lang="en-US" smtClean="0"/>
              <a:pPr defTabSz="457200" fontAlgn="base">
                <a:spcBef>
                  <a:spcPct val="0"/>
                </a:spcBef>
                <a:spcAft>
                  <a:spcPct val="0"/>
                </a:spcAft>
                <a:defRPr/>
              </a:pPr>
              <a:t>7/26/2018</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2" charset="0"/>
              </a:defRPr>
            </a:lvl1pPr>
          </a:lstStyle>
          <a:p>
            <a:pPr defTabSz="457200" fontAlgn="base">
              <a:spcBef>
                <a:spcPct val="0"/>
              </a:spcBef>
              <a:spcAft>
                <a:spcPct val="0"/>
              </a:spcAft>
              <a:defRPr/>
            </a:pP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2" charset="0"/>
              </a:defRPr>
            </a:lvl1pPr>
          </a:lstStyle>
          <a:p>
            <a:pPr defTabSz="457200" fontAlgn="base">
              <a:spcBef>
                <a:spcPct val="0"/>
              </a:spcBef>
              <a:spcAft>
                <a:spcPct val="0"/>
              </a:spcAft>
              <a:defRPr/>
            </a:pPr>
            <a:fld id="{1FFD6496-B22A-489B-887E-54E41B4B42CE}" type="slidenum">
              <a:rPr lang="en-US" smtClean="0"/>
              <a:pPr defTabSz="457200" fontAlgn="base">
                <a:spcBef>
                  <a:spcPct val="0"/>
                </a:spcBef>
                <a:spcAft>
                  <a:spcPct val="0"/>
                </a:spcAft>
                <a:defRPr/>
              </a:pPr>
              <a:t>‹#›</a:t>
            </a:fld>
            <a:endParaRPr lang="en-US"/>
          </a:p>
        </p:txBody>
      </p:sp>
    </p:spTree>
    <p:extLst>
      <p:ext uri="{BB962C8B-B14F-4D97-AF65-F5344CB8AC3E}">
        <p14:creationId xmlns:p14="http://schemas.microsoft.com/office/powerpoint/2010/main" val="17755140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fade thruBlk="1"/>
  </p:transition>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2" charset="-128"/>
          <a:cs typeface="ＭＳ Ｐゴシック" pitchFamily="-112" charset="-128"/>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112" charset="-128"/>
          <a:cs typeface="ＭＳ Ｐゴシック" pitchFamily="-112"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112" charset="-128"/>
          <a:cs typeface="ＭＳ Ｐゴシック" pitchFamily="-112"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112" charset="-128"/>
          <a:cs typeface="ＭＳ Ｐゴシック" pitchFamily="-112"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112" charset="-128"/>
          <a:cs typeface="ＭＳ Ｐゴシック" pitchFamily="-112"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12" charset="-128"/>
          <a:cs typeface="ＭＳ Ｐゴシック" pitchFamily="-112"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12" charset="-128"/>
          <a:cs typeface="ＭＳ Ｐゴシック"/>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12" charset="-128"/>
          <a:cs typeface="ＭＳ Ｐゴシック"/>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12" charset="-128"/>
          <a:cs typeface="ＭＳ Ｐゴシック"/>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12"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8" Type="http://schemas.openxmlformats.org/officeDocument/2006/relationships/image" Target="../media/image42.emf"/><Relationship Id="rId3" Type="http://schemas.openxmlformats.org/officeDocument/2006/relationships/image" Target="../media/image2.png"/><Relationship Id="rId7" Type="http://schemas.openxmlformats.org/officeDocument/2006/relationships/image" Target="../media/image41.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8.emf"/><Relationship Id="rId9"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48.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image" Target="../media/image6.svg"/><Relationship Id="rId12"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diagramQuickStyle" Target="../diagrams/quickStyle1.xml"/><Relationship Id="rId5" Type="http://schemas.openxmlformats.org/officeDocument/2006/relationships/image" Target="../media/image4.jpeg"/><Relationship Id="rId10" Type="http://schemas.openxmlformats.org/officeDocument/2006/relationships/diagramLayout" Target="../diagrams/layout1.xml"/><Relationship Id="rId4" Type="http://schemas.openxmlformats.org/officeDocument/2006/relationships/image" Target="../media/image3.jpeg"/><Relationship Id="rId9" Type="http://schemas.openxmlformats.org/officeDocument/2006/relationships/diagramData" Target="../diagrams/data1.xml"/><Relationship Id="rId1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9.png"/><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3.png"/><Relationship Id="rId7"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 Id="rId9" Type="http://schemas.openxmlformats.org/officeDocument/2006/relationships/image" Target="../media/image58.png"/></Relationships>
</file>

<file path=ppt/slides/_rels/slide2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1.jpg"/><Relationship Id="rId5" Type="http://schemas.openxmlformats.org/officeDocument/2006/relationships/image" Target="../media/image60.jpeg"/><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diagramLayout" Target="../diagrams/layout5.xml"/><Relationship Id="rId7" Type="http://schemas.openxmlformats.org/officeDocument/2006/relationships/image" Target="../media/image2.pn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image" Target="../media/image62.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5.svg"/><Relationship Id="rId4" Type="http://schemas.openxmlformats.org/officeDocument/2006/relationships/image" Target="../media/image63.png"/></Relationships>
</file>

<file path=ppt/slides/_rels/slide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2.xml"/><Relationship Id="rId7" Type="http://schemas.openxmlformats.org/officeDocument/2006/relationships/image" Target="../media/image2.png"/><Relationship Id="rId12"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image" Target="../media/image8.png"/><Relationship Id="rId5" Type="http://schemas.openxmlformats.org/officeDocument/2006/relationships/diagramColors" Target="../diagrams/colors2.xml"/><Relationship Id="rId10" Type="http://schemas.openxmlformats.org/officeDocument/2006/relationships/image" Target="../media/image6.svg"/><Relationship Id="rId4" Type="http://schemas.openxmlformats.org/officeDocument/2006/relationships/diagramQuickStyle" Target="../diagrams/quickStyle2.xml"/><Relationship Id="rId9"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5.jpeg"/><Relationship Id="rId4" Type="http://schemas.openxmlformats.org/officeDocument/2006/relationships/image" Target="../media/image64.jpeg"/></Relationships>
</file>

<file path=ppt/slides/_rels/slide31.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2.png"/><Relationship Id="rId7" Type="http://schemas.openxmlformats.org/officeDocument/2006/relationships/image" Target="../media/image69.sv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67.png"/><Relationship Id="rId11" Type="http://schemas.openxmlformats.org/officeDocument/2006/relationships/image" Target="../media/image73.svg"/><Relationship Id="rId5" Type="http://schemas.openxmlformats.org/officeDocument/2006/relationships/image" Target="../media/image65.svg"/><Relationship Id="rId10" Type="http://schemas.openxmlformats.org/officeDocument/2006/relationships/image" Target="../media/image69.png"/><Relationship Id="rId4" Type="http://schemas.openxmlformats.org/officeDocument/2006/relationships/image" Target="../media/image66.png"/><Relationship Id="rId9" Type="http://schemas.openxmlformats.org/officeDocument/2006/relationships/image" Target="../media/image71.svg"/></Relationships>
</file>

<file path=ppt/slides/_rels/slide32.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png"/><Relationship Id="rId7" Type="http://schemas.openxmlformats.org/officeDocument/2006/relationships/diagramQuickStyle" Target="../diagrams/quickStyle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jpeg"/><Relationship Id="rId9" Type="http://schemas.microsoft.com/office/2007/relationships/diagramDrawing" Target="../diagrams/drawing3.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2.png"/><Relationship Id="rId7" Type="http://schemas.microsoft.com/office/2007/relationships/hdphoto" Target="../media/hdphoto1.wdp"/><Relationship Id="rId12"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5" Type="http://schemas.openxmlformats.org/officeDocument/2006/relationships/image" Target="../media/image19.jpeg"/><Relationship Id="rId10" Type="http://schemas.openxmlformats.org/officeDocument/2006/relationships/image" Target="../media/image14.png"/><Relationship Id="rId4" Type="http://schemas.openxmlformats.org/officeDocument/2006/relationships/image" Target="../media/image9.jpeg"/><Relationship Id="rId9" Type="http://schemas.openxmlformats.org/officeDocument/2006/relationships/image" Target="../media/image13.png"/><Relationship Id="rId14" Type="http://schemas.openxmlformats.org/officeDocument/2006/relationships/image" Target="../media/image18.jpg"/></Relationships>
</file>

<file path=ppt/slides/_rels/slide6.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20.png"/><Relationship Id="rId7"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10" Type="http://schemas.openxmlformats.org/officeDocument/2006/relationships/image" Target="../media/image26.jpg"/><Relationship Id="rId4" Type="http://schemas.openxmlformats.org/officeDocument/2006/relationships/image" Target="../media/image3.jpeg"/><Relationship Id="rId9"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png"/><Relationship Id="rId4"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diagramLayout" Target="../diagrams/layout4.xml"/><Relationship Id="rId7" Type="http://schemas.openxmlformats.org/officeDocument/2006/relationships/image" Target="../media/image2.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xmlns="" id="{00416578-70D7-4309-AED9-E5C5F0833EF5}"/>
              </a:ext>
            </a:extLst>
          </p:cNvPr>
          <p:cNvSpPr txBox="1"/>
          <p:nvPr/>
        </p:nvSpPr>
        <p:spPr>
          <a:xfrm>
            <a:off x="-228600" y="2658246"/>
            <a:ext cx="4267200" cy="1661993"/>
          </a:xfrm>
          <a:prstGeom prst="rect">
            <a:avLst/>
          </a:prstGeom>
          <a:noFill/>
        </p:spPr>
        <p:txBody>
          <a:bodyPr wrap="square" rtlCol="0">
            <a:spAutoFit/>
            <a:scene3d>
              <a:camera prst="orthographicFront"/>
              <a:lightRig rig="threePt" dir="t"/>
            </a:scene3d>
            <a:sp3d extrusionH="57150">
              <a:bevelT w="57150" h="38100" prst="artDeco"/>
            </a:sp3d>
          </a:bodyPr>
          <a:lstStyle/>
          <a:p>
            <a:pPr algn="ctr"/>
            <a:r>
              <a:rPr lang="en-US" sz="4800" b="1" dirty="0">
                <a:solidFill>
                  <a:schemeClr val="bg1"/>
                </a:solidFill>
                <a:latin typeface="Bernard MT Condensed" panose="02050806060905020404" pitchFamily="18" charset="0"/>
                <a:ea typeface="Tahoma" panose="020B0604030504040204" pitchFamily="34" charset="0"/>
                <a:cs typeface="Tahoma" panose="020B0604030504040204" pitchFamily="34" charset="0"/>
              </a:rPr>
              <a:t> </a:t>
            </a:r>
          </a:p>
          <a:p>
            <a:pPr algn="ctr"/>
            <a:endParaRPr lang="en-MY" sz="5400" b="1" dirty="0">
              <a:solidFill>
                <a:schemeClr val="bg1"/>
              </a:solidFill>
              <a:effectLst>
                <a:reflection blurRad="6350" stA="60000" endA="900" endPos="58000" dir="5400000" sy="-100000" algn="bl" rotWithShape="0"/>
              </a:effectLst>
              <a:latin typeface="Adobe Garamond Pro Bold" panose="02020702060506020403" pitchFamily="18" charset="0"/>
              <a:ea typeface="Tahoma" panose="020B0604030504040204" pitchFamily="34" charset="0"/>
              <a:cs typeface="Tahoma" panose="020B0604030504040204" pitchFamily="34" charset="0"/>
            </a:endParaRPr>
          </a:p>
        </p:txBody>
      </p:sp>
      <p:sp>
        <p:nvSpPr>
          <p:cNvPr id="8" name="Rectangle 7">
            <a:extLst>
              <a:ext uri="{FF2B5EF4-FFF2-40B4-BE49-F238E27FC236}">
                <a16:creationId xmlns:a16="http://schemas.microsoft.com/office/drawing/2014/main" xmlns="" id="{F3268A58-AAC6-43E8-BD9A-B814DCC4AD21}"/>
              </a:ext>
            </a:extLst>
          </p:cNvPr>
          <p:cNvSpPr/>
          <p:nvPr/>
        </p:nvSpPr>
        <p:spPr>
          <a:xfrm>
            <a:off x="23131" y="2867593"/>
            <a:ext cx="3429000" cy="2554545"/>
          </a:xfrm>
          <a:prstGeom prst="rect">
            <a:avLst/>
          </a:prstGeom>
        </p:spPr>
        <p:txBody>
          <a:bodyPr wrap="square">
            <a:spAutoFit/>
          </a:bodyPr>
          <a:lstStyle/>
          <a:p>
            <a:pPr algn="ctr"/>
            <a:r>
              <a:rPr lang="en-US" sz="4000" b="1" dirty="0">
                <a:solidFill>
                  <a:schemeClr val="bg1"/>
                </a:solidFill>
                <a:latin typeface="Adobe Garamond Pro Bold" panose="02020702060506020403" pitchFamily="18" charset="0"/>
                <a:ea typeface="Adobe Gothic Std B" panose="020B0800000000000000" pitchFamily="34" charset="-128"/>
                <a:cs typeface="Tahoma" panose="020B0604030504040204" pitchFamily="34" charset="0"/>
              </a:rPr>
              <a:t>SCHOOL OF GRADUATE STUDIES</a:t>
            </a:r>
          </a:p>
          <a:p>
            <a:pPr algn="ctr"/>
            <a:r>
              <a:rPr lang="en-US" sz="4000" b="1" dirty="0">
                <a:solidFill>
                  <a:schemeClr val="bg1"/>
                </a:solidFill>
                <a:latin typeface="Adobe Garamond Pro Bold" panose="02020702060506020403" pitchFamily="18" charset="0"/>
                <a:ea typeface="Adobe Gothic Std B" panose="020B0800000000000000" pitchFamily="34" charset="-128"/>
                <a:cs typeface="Tahoma" panose="020B0604030504040204" pitchFamily="34" charset="0"/>
              </a:rPr>
              <a:t>(SGS) </a:t>
            </a:r>
          </a:p>
        </p:txBody>
      </p:sp>
      <p:grpSp>
        <p:nvGrpSpPr>
          <p:cNvPr id="3" name="Group 2">
            <a:extLst>
              <a:ext uri="{FF2B5EF4-FFF2-40B4-BE49-F238E27FC236}">
                <a16:creationId xmlns:a16="http://schemas.microsoft.com/office/drawing/2014/main" xmlns="" id="{096670D0-277F-4B8D-BB74-CA1305523AFE}"/>
              </a:ext>
            </a:extLst>
          </p:cNvPr>
          <p:cNvGrpSpPr/>
          <p:nvPr/>
        </p:nvGrpSpPr>
        <p:grpSpPr>
          <a:xfrm>
            <a:off x="0" y="0"/>
            <a:ext cx="9144000" cy="6858000"/>
            <a:chOff x="0" y="0"/>
            <a:chExt cx="9144000" cy="6858000"/>
          </a:xfrm>
        </p:grpSpPr>
        <p:pic>
          <p:nvPicPr>
            <p:cNvPr id="12" name="Picture 11">
              <a:extLst>
                <a:ext uri="{FF2B5EF4-FFF2-40B4-BE49-F238E27FC236}">
                  <a16:creationId xmlns:a16="http://schemas.microsoft.com/office/drawing/2014/main" xmlns="" id="{BF1BC025-E3CF-4B94-9EA5-F6D1BD9477B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00" t="1099" r="14855"/>
            <a:stretch/>
          </p:blipFill>
          <p:spPr>
            <a:xfrm>
              <a:off x="0" y="0"/>
              <a:ext cx="9144000" cy="6858000"/>
            </a:xfrm>
            <a:prstGeom prst="rect">
              <a:avLst/>
            </a:prstGeom>
          </p:spPr>
        </p:pic>
        <p:sp>
          <p:nvSpPr>
            <p:cNvPr id="2" name="Rectangle 1">
              <a:extLst>
                <a:ext uri="{FF2B5EF4-FFF2-40B4-BE49-F238E27FC236}">
                  <a16:creationId xmlns:a16="http://schemas.microsoft.com/office/drawing/2014/main" xmlns="" id="{44885DA9-9F3F-4898-BE87-139FC33E9C10}"/>
                </a:ext>
              </a:extLst>
            </p:cNvPr>
            <p:cNvSpPr/>
            <p:nvPr/>
          </p:nvSpPr>
          <p:spPr>
            <a:xfrm>
              <a:off x="990600" y="5981700"/>
              <a:ext cx="4724400" cy="419100"/>
            </a:xfrm>
            <a:prstGeom prst="rect">
              <a:avLst/>
            </a:prstGeom>
            <a:solidFill>
              <a:srgbClr val="A50726"/>
            </a:solidFill>
            <a:ln>
              <a:solidFill>
                <a:srgbClr val="A507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SCHOOL OF GRADUATE STUDIES</a:t>
              </a:r>
              <a:endParaRPr lang="en-MY" sz="2400" b="1" dirty="0"/>
            </a:p>
          </p:txBody>
        </p:sp>
      </p:grpSp>
    </p:spTree>
    <p:extLst>
      <p:ext uri="{BB962C8B-B14F-4D97-AF65-F5344CB8AC3E}">
        <p14:creationId xmlns:p14="http://schemas.microsoft.com/office/powerpoint/2010/main" val="3395502824"/>
      </p:ext>
    </p:extLst>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xmlns="" id="{9BB80D1F-EE30-4460-92C8-ECF7D9EFE7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123"/>
          <a:stretch/>
        </p:blipFill>
        <p:spPr>
          <a:xfrm>
            <a:off x="-1" y="-457200"/>
            <a:ext cx="9144001" cy="2462213"/>
          </a:xfrm>
          <a:prstGeom prst="rect">
            <a:avLst/>
          </a:prstGeom>
        </p:spPr>
      </p:pic>
      <p:pic>
        <p:nvPicPr>
          <p:cNvPr id="5" name="Content Placeholder 4" descr="Inner-UPM-Template_Option-1A.jpg"/>
          <p:cNvPicPr>
            <a:picLocks noChangeAspect="1"/>
          </p:cNvPicPr>
          <p:nvPr/>
        </p:nvPicPr>
        <p:blipFill>
          <a:blip r:embed="rId3" cstate="print"/>
          <a:stretch>
            <a:fillRect/>
          </a:stretch>
        </p:blipFill>
        <p:spPr>
          <a:xfrm>
            <a:off x="0" y="6420394"/>
            <a:ext cx="7315200" cy="437606"/>
          </a:xfrm>
          <a:prstGeom prst="rect">
            <a:avLst/>
          </a:prstGeom>
        </p:spPr>
      </p:pic>
      <p:pic>
        <p:nvPicPr>
          <p:cNvPr id="14" name="Picture 13">
            <a:extLst>
              <a:ext uri="{FF2B5EF4-FFF2-40B4-BE49-F238E27FC236}">
                <a16:creationId xmlns:a16="http://schemas.microsoft.com/office/drawing/2014/main" xmlns="" id="{DEF09AE9-36F1-40EA-948D-C4BEB92C28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1257189"/>
            <a:ext cx="6324600" cy="5138737"/>
          </a:xfrm>
          <a:prstGeom prst="rect">
            <a:avLst/>
          </a:prstGeom>
        </p:spPr>
      </p:pic>
      <p:sp>
        <p:nvSpPr>
          <p:cNvPr id="15" name="TextBox 14">
            <a:extLst>
              <a:ext uri="{FF2B5EF4-FFF2-40B4-BE49-F238E27FC236}">
                <a16:creationId xmlns:a16="http://schemas.microsoft.com/office/drawing/2014/main" xmlns="" id="{E240A4AD-397A-4948-8D80-6A2CC94C526B}"/>
              </a:ext>
            </a:extLst>
          </p:cNvPr>
          <p:cNvSpPr txBox="1"/>
          <p:nvPr/>
        </p:nvSpPr>
        <p:spPr>
          <a:xfrm>
            <a:off x="2464755" y="1371600"/>
            <a:ext cx="4214487" cy="369332"/>
          </a:xfrm>
          <a:prstGeom prst="rect">
            <a:avLst/>
          </a:prstGeom>
          <a:noFill/>
        </p:spPr>
        <p:txBody>
          <a:bodyPr wrap="none" rtlCol="0">
            <a:spAutoFit/>
          </a:bodyPr>
          <a:lstStyle/>
          <a:p>
            <a:r>
              <a:rPr lang="en-MY" b="1" dirty="0"/>
              <a:t>Student Enrolment for the Year 2015-2017</a:t>
            </a:r>
          </a:p>
        </p:txBody>
      </p:sp>
      <p:sp>
        <p:nvSpPr>
          <p:cNvPr id="22" name="Rectangle 21">
            <a:extLst>
              <a:ext uri="{FF2B5EF4-FFF2-40B4-BE49-F238E27FC236}">
                <a16:creationId xmlns:a16="http://schemas.microsoft.com/office/drawing/2014/main" xmlns="" id="{E3423F4C-1B84-4A8E-990E-4B8C128E52B1}"/>
              </a:ext>
            </a:extLst>
          </p:cNvPr>
          <p:cNvSpPr/>
          <p:nvPr/>
        </p:nvSpPr>
        <p:spPr>
          <a:xfrm>
            <a:off x="1600200" y="238936"/>
            <a:ext cx="3542958" cy="446276"/>
          </a:xfrm>
          <a:prstGeom prst="rect">
            <a:avLst/>
          </a:prstGeom>
        </p:spPr>
        <p:txBody>
          <a:bodyPr wrap="none">
            <a:spAutoFit/>
          </a:bodyPr>
          <a:lstStyle/>
          <a:p>
            <a:r>
              <a:rPr lang="en-MY" sz="2300" b="1" i="1" dirty="0">
                <a:latin typeface="Tahoma" panose="020B0604030504040204" pitchFamily="34" charset="0"/>
                <a:ea typeface="Tahoma" panose="020B0604030504040204" pitchFamily="34" charset="0"/>
                <a:cs typeface="Tahoma" panose="020B0604030504040204" pitchFamily="34" charset="0"/>
              </a:rPr>
              <a:t>STUDENT ENROLMENT</a:t>
            </a:r>
          </a:p>
        </p:txBody>
      </p:sp>
    </p:spTree>
    <p:extLst>
      <p:ext uri="{BB962C8B-B14F-4D97-AF65-F5344CB8AC3E}">
        <p14:creationId xmlns:p14="http://schemas.microsoft.com/office/powerpoint/2010/main" val="61773641"/>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xmlns="" id="{9BB80D1F-EE30-4460-92C8-ECF7D9EFE7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123"/>
          <a:stretch/>
        </p:blipFill>
        <p:spPr>
          <a:xfrm>
            <a:off x="-1" y="-457200"/>
            <a:ext cx="9144001" cy="2462213"/>
          </a:xfrm>
          <a:prstGeom prst="rect">
            <a:avLst/>
          </a:prstGeom>
        </p:spPr>
      </p:pic>
      <p:pic>
        <p:nvPicPr>
          <p:cNvPr id="5" name="Content Placeholder 4" descr="Inner-UPM-Template_Option-1A.jpg"/>
          <p:cNvPicPr>
            <a:picLocks noChangeAspect="1"/>
          </p:cNvPicPr>
          <p:nvPr/>
        </p:nvPicPr>
        <p:blipFill>
          <a:blip r:embed="rId3" cstate="print"/>
          <a:stretch>
            <a:fillRect/>
          </a:stretch>
        </p:blipFill>
        <p:spPr>
          <a:xfrm>
            <a:off x="0" y="6420394"/>
            <a:ext cx="7315200" cy="437606"/>
          </a:xfrm>
          <a:prstGeom prst="rect">
            <a:avLst/>
          </a:prstGeom>
        </p:spPr>
      </p:pic>
      <p:pic>
        <p:nvPicPr>
          <p:cNvPr id="3" name="Picture 2">
            <a:extLst>
              <a:ext uri="{FF2B5EF4-FFF2-40B4-BE49-F238E27FC236}">
                <a16:creationId xmlns:a16="http://schemas.microsoft.com/office/drawing/2014/main" xmlns="" id="{B35CA2E3-ED86-42B9-A214-277A15E696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5958" y="1219200"/>
            <a:ext cx="6632081" cy="5040762"/>
          </a:xfrm>
          <a:prstGeom prst="rect">
            <a:avLst/>
          </a:prstGeom>
        </p:spPr>
      </p:pic>
      <p:sp>
        <p:nvSpPr>
          <p:cNvPr id="8" name="TextBox 7">
            <a:extLst>
              <a:ext uri="{FF2B5EF4-FFF2-40B4-BE49-F238E27FC236}">
                <a16:creationId xmlns:a16="http://schemas.microsoft.com/office/drawing/2014/main" xmlns="" id="{C7BCADAE-AA70-420A-82AD-DBC0D7D0E254}"/>
              </a:ext>
            </a:extLst>
          </p:cNvPr>
          <p:cNvSpPr txBox="1"/>
          <p:nvPr/>
        </p:nvSpPr>
        <p:spPr>
          <a:xfrm>
            <a:off x="2362200" y="1360676"/>
            <a:ext cx="4511300" cy="369332"/>
          </a:xfrm>
          <a:prstGeom prst="rect">
            <a:avLst/>
          </a:prstGeom>
          <a:noFill/>
        </p:spPr>
        <p:txBody>
          <a:bodyPr wrap="none" rtlCol="0">
            <a:spAutoFit/>
          </a:bodyPr>
          <a:lstStyle/>
          <a:p>
            <a:r>
              <a:rPr lang="en-MY" b="1" dirty="0"/>
              <a:t>Number of Graduates for the Year 2015-2017</a:t>
            </a:r>
          </a:p>
        </p:txBody>
      </p:sp>
      <p:sp>
        <p:nvSpPr>
          <p:cNvPr id="9" name="Rectangle 8">
            <a:extLst>
              <a:ext uri="{FF2B5EF4-FFF2-40B4-BE49-F238E27FC236}">
                <a16:creationId xmlns:a16="http://schemas.microsoft.com/office/drawing/2014/main" xmlns="" id="{244D0DF3-39C8-428F-9689-0D3FF22C6487}"/>
              </a:ext>
            </a:extLst>
          </p:cNvPr>
          <p:cNvSpPr/>
          <p:nvPr/>
        </p:nvSpPr>
        <p:spPr>
          <a:xfrm>
            <a:off x="1447800" y="228600"/>
            <a:ext cx="3892412" cy="446276"/>
          </a:xfrm>
          <a:prstGeom prst="rect">
            <a:avLst/>
          </a:prstGeom>
        </p:spPr>
        <p:txBody>
          <a:bodyPr wrap="square">
            <a:spAutoFit/>
          </a:bodyPr>
          <a:lstStyle/>
          <a:p>
            <a:r>
              <a:rPr lang="en-MY" sz="2250" b="1" i="1" dirty="0">
                <a:latin typeface="Tahoma" panose="020B0604030504040204" pitchFamily="34" charset="0"/>
                <a:ea typeface="Tahoma" panose="020B0604030504040204" pitchFamily="34" charset="0"/>
                <a:cs typeface="Tahoma" panose="020B0604030504040204" pitchFamily="34" charset="0"/>
              </a:rPr>
              <a:t>NUMBER OF GRADUATES</a:t>
            </a:r>
          </a:p>
        </p:txBody>
      </p:sp>
    </p:spTree>
    <p:extLst>
      <p:ext uri="{BB962C8B-B14F-4D97-AF65-F5344CB8AC3E}">
        <p14:creationId xmlns:p14="http://schemas.microsoft.com/office/powerpoint/2010/main" val="2135186882"/>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Hexagon 24">
            <a:extLst>
              <a:ext uri="{FF2B5EF4-FFF2-40B4-BE49-F238E27FC236}">
                <a16:creationId xmlns:a16="http://schemas.microsoft.com/office/drawing/2014/main" xmlns="" id="{2E52608B-C46E-4594-9217-0DAF976E5786}"/>
              </a:ext>
            </a:extLst>
          </p:cNvPr>
          <p:cNvSpPr/>
          <p:nvPr/>
        </p:nvSpPr>
        <p:spPr>
          <a:xfrm>
            <a:off x="5925341" y="4004690"/>
            <a:ext cx="932659" cy="611922"/>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6" name="Hexagon 25">
            <a:extLst>
              <a:ext uri="{FF2B5EF4-FFF2-40B4-BE49-F238E27FC236}">
                <a16:creationId xmlns:a16="http://schemas.microsoft.com/office/drawing/2014/main" xmlns="" id="{4F162C4E-5826-435A-ADDE-C9C393339B16}"/>
              </a:ext>
            </a:extLst>
          </p:cNvPr>
          <p:cNvSpPr/>
          <p:nvPr/>
        </p:nvSpPr>
        <p:spPr>
          <a:xfrm>
            <a:off x="3563141" y="3733800"/>
            <a:ext cx="932659" cy="611922"/>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7" name="Hexagon 26">
            <a:extLst>
              <a:ext uri="{FF2B5EF4-FFF2-40B4-BE49-F238E27FC236}">
                <a16:creationId xmlns:a16="http://schemas.microsoft.com/office/drawing/2014/main" xmlns="" id="{9DB44373-2754-4329-B463-45DC9EA0C17B}"/>
              </a:ext>
            </a:extLst>
          </p:cNvPr>
          <p:cNvSpPr/>
          <p:nvPr/>
        </p:nvSpPr>
        <p:spPr>
          <a:xfrm>
            <a:off x="5087141" y="2895600"/>
            <a:ext cx="932659" cy="611922"/>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8" name="Hexagon 27">
            <a:extLst>
              <a:ext uri="{FF2B5EF4-FFF2-40B4-BE49-F238E27FC236}">
                <a16:creationId xmlns:a16="http://schemas.microsoft.com/office/drawing/2014/main" xmlns="" id="{42535FD8-4D5D-4148-849E-466B7F43CF34}"/>
              </a:ext>
            </a:extLst>
          </p:cNvPr>
          <p:cNvSpPr/>
          <p:nvPr/>
        </p:nvSpPr>
        <p:spPr>
          <a:xfrm>
            <a:off x="4347763" y="3378949"/>
            <a:ext cx="932659" cy="611922"/>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9" name="Hexagon 28">
            <a:extLst>
              <a:ext uri="{FF2B5EF4-FFF2-40B4-BE49-F238E27FC236}">
                <a16:creationId xmlns:a16="http://schemas.microsoft.com/office/drawing/2014/main" xmlns="" id="{E344F8D1-BC45-4261-BD91-1AD1EE088222}"/>
              </a:ext>
            </a:extLst>
          </p:cNvPr>
          <p:cNvSpPr/>
          <p:nvPr/>
        </p:nvSpPr>
        <p:spPr>
          <a:xfrm>
            <a:off x="5105400" y="3705365"/>
            <a:ext cx="932659" cy="611922"/>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0" name="Hexagon 29">
            <a:extLst>
              <a:ext uri="{FF2B5EF4-FFF2-40B4-BE49-F238E27FC236}">
                <a16:creationId xmlns:a16="http://schemas.microsoft.com/office/drawing/2014/main" xmlns="" id="{92569222-0CE1-4C5E-B78D-028739DAEEE5}"/>
              </a:ext>
            </a:extLst>
          </p:cNvPr>
          <p:cNvSpPr/>
          <p:nvPr/>
        </p:nvSpPr>
        <p:spPr>
          <a:xfrm>
            <a:off x="3581400" y="2969478"/>
            <a:ext cx="932659" cy="611922"/>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1" name="Hexagon 30">
            <a:extLst>
              <a:ext uri="{FF2B5EF4-FFF2-40B4-BE49-F238E27FC236}">
                <a16:creationId xmlns:a16="http://schemas.microsoft.com/office/drawing/2014/main" xmlns="" id="{69FF46B0-9DB6-4393-A10F-11B2A4C085F5}"/>
              </a:ext>
            </a:extLst>
          </p:cNvPr>
          <p:cNvSpPr/>
          <p:nvPr/>
        </p:nvSpPr>
        <p:spPr>
          <a:xfrm>
            <a:off x="2801141" y="4074274"/>
            <a:ext cx="932659" cy="611922"/>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pic>
        <p:nvPicPr>
          <p:cNvPr id="14" name="Picture 13">
            <a:extLst>
              <a:ext uri="{FF2B5EF4-FFF2-40B4-BE49-F238E27FC236}">
                <a16:creationId xmlns:a16="http://schemas.microsoft.com/office/drawing/2014/main" xmlns="" id="{BDE11911-8E96-4A69-90F3-D777F3C5798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17" t="-30164" r="1114" b="30982"/>
          <a:stretch/>
        </p:blipFill>
        <p:spPr>
          <a:xfrm>
            <a:off x="-10758" y="-1029320"/>
            <a:ext cx="9144001" cy="2197211"/>
          </a:xfrm>
          <a:prstGeom prst="rect">
            <a:avLst/>
          </a:prstGeom>
        </p:spPr>
      </p:pic>
      <p:pic>
        <p:nvPicPr>
          <p:cNvPr id="15" name="Content Placeholder 4" descr="Inner-UPM-Template_Option-1A.jpg">
            <a:extLst>
              <a:ext uri="{FF2B5EF4-FFF2-40B4-BE49-F238E27FC236}">
                <a16:creationId xmlns:a16="http://schemas.microsoft.com/office/drawing/2014/main" xmlns="" id="{999DF58F-9972-4B37-B938-38A0DE257F40}"/>
              </a:ext>
            </a:extLst>
          </p:cNvPr>
          <p:cNvPicPr>
            <a:picLocks noChangeAspect="1"/>
          </p:cNvPicPr>
          <p:nvPr/>
        </p:nvPicPr>
        <p:blipFill>
          <a:blip r:embed="rId3" cstate="print"/>
          <a:stretch>
            <a:fillRect/>
          </a:stretch>
        </p:blipFill>
        <p:spPr>
          <a:xfrm>
            <a:off x="0" y="6420394"/>
            <a:ext cx="7315200" cy="437606"/>
          </a:xfrm>
          <a:prstGeom prst="rect">
            <a:avLst/>
          </a:prstGeom>
        </p:spPr>
      </p:pic>
      <p:sp>
        <p:nvSpPr>
          <p:cNvPr id="5" name="TextBox 4"/>
          <p:cNvSpPr txBox="1"/>
          <p:nvPr/>
        </p:nvSpPr>
        <p:spPr>
          <a:xfrm>
            <a:off x="3810000" y="3178314"/>
            <a:ext cx="2187808" cy="707886"/>
          </a:xfrm>
          <a:prstGeom prst="rect">
            <a:avLst/>
          </a:prstGeom>
          <a:noFill/>
        </p:spPr>
        <p:txBody>
          <a:bodyPr wrap="square" rtlCol="0">
            <a:spAutoFit/>
          </a:bodyPr>
          <a:lstStyle/>
          <a:p>
            <a:pPr algn="ctr" defTabSz="342900"/>
            <a:r>
              <a:rPr lang="en-US" sz="2000" b="1" dirty="0">
                <a:solidFill>
                  <a:prstClr val="black"/>
                </a:solidFill>
                <a:latin typeface="Tahoma" panose="020B0604030504040204" pitchFamily="34" charset="0"/>
                <a:ea typeface="Tahoma" panose="020B0604030504040204" pitchFamily="34" charset="0"/>
                <a:cs typeface="Tahoma" panose="020B0604030504040204" pitchFamily="34" charset="0"/>
              </a:rPr>
              <a:t>MASTER BY COURSEWORK</a:t>
            </a:r>
          </a:p>
        </p:txBody>
      </p:sp>
      <p:sp>
        <p:nvSpPr>
          <p:cNvPr id="19" name="Rectangle 18">
            <a:extLst>
              <a:ext uri="{FF2B5EF4-FFF2-40B4-BE49-F238E27FC236}">
                <a16:creationId xmlns:a16="http://schemas.microsoft.com/office/drawing/2014/main" xmlns="" id="{4001BAC8-6438-4731-B02D-AA80DCA7882F}"/>
              </a:ext>
            </a:extLst>
          </p:cNvPr>
          <p:cNvSpPr/>
          <p:nvPr/>
        </p:nvSpPr>
        <p:spPr>
          <a:xfrm>
            <a:off x="1845386" y="69285"/>
            <a:ext cx="2361544" cy="800219"/>
          </a:xfrm>
          <a:prstGeom prst="rect">
            <a:avLst/>
          </a:prstGeom>
        </p:spPr>
        <p:txBody>
          <a:bodyPr wrap="none">
            <a:spAutoFit/>
          </a:bodyPr>
          <a:lstStyle/>
          <a:p>
            <a:pPr algn="ctr" defTabSz="342900"/>
            <a:r>
              <a:rPr lang="en-US" sz="2300" b="1" i="1" dirty="0">
                <a:solidFill>
                  <a:prstClr val="black"/>
                </a:solidFill>
                <a:latin typeface="Tahoma" panose="020B0604030504040204" pitchFamily="34" charset="0"/>
                <a:ea typeface="Tahoma" panose="020B0604030504040204" pitchFamily="34" charset="0"/>
                <a:cs typeface="Tahoma" panose="020B0604030504040204" pitchFamily="34" charset="0"/>
              </a:rPr>
              <a:t>MASTER BY </a:t>
            </a:r>
          </a:p>
          <a:p>
            <a:pPr algn="ctr" defTabSz="342900"/>
            <a:r>
              <a:rPr lang="en-US" sz="2300" b="1" i="1" dirty="0">
                <a:solidFill>
                  <a:prstClr val="black"/>
                </a:solidFill>
                <a:latin typeface="Tahoma" panose="020B0604030504040204" pitchFamily="34" charset="0"/>
                <a:ea typeface="Tahoma" panose="020B0604030504040204" pitchFamily="34" charset="0"/>
                <a:cs typeface="Tahoma" panose="020B0604030504040204" pitchFamily="34" charset="0"/>
              </a:rPr>
              <a:t>COURSEWORK</a:t>
            </a:r>
          </a:p>
        </p:txBody>
      </p:sp>
      <p:sp>
        <p:nvSpPr>
          <p:cNvPr id="20" name="Freeform 10">
            <a:extLst>
              <a:ext uri="{FF2B5EF4-FFF2-40B4-BE49-F238E27FC236}">
                <a16:creationId xmlns:a16="http://schemas.microsoft.com/office/drawing/2014/main" xmlns="" id="{E218EF41-CC05-4E0D-AD46-EB7C1A9C26C7}"/>
              </a:ext>
            </a:extLst>
          </p:cNvPr>
          <p:cNvSpPr/>
          <p:nvPr/>
        </p:nvSpPr>
        <p:spPr>
          <a:xfrm>
            <a:off x="3861732" y="1256269"/>
            <a:ext cx="1744910" cy="1423679"/>
          </a:xfrm>
          <a:custGeom>
            <a:avLst/>
            <a:gdLst>
              <a:gd name="connsiteX0" fmla="*/ 0 w 2194198"/>
              <a:gd name="connsiteY0" fmla="*/ 949120 h 1898239"/>
              <a:gd name="connsiteX1" fmla="*/ 542327 w 2194198"/>
              <a:gd name="connsiteY1" fmla="*/ 0 h 1898239"/>
              <a:gd name="connsiteX2" fmla="*/ 1651871 w 2194198"/>
              <a:gd name="connsiteY2" fmla="*/ 0 h 1898239"/>
              <a:gd name="connsiteX3" fmla="*/ 2194198 w 2194198"/>
              <a:gd name="connsiteY3" fmla="*/ 949120 h 1898239"/>
              <a:gd name="connsiteX4" fmla="*/ 1651871 w 2194198"/>
              <a:gd name="connsiteY4" fmla="*/ 1898239 h 1898239"/>
              <a:gd name="connsiteX5" fmla="*/ 542327 w 2194198"/>
              <a:gd name="connsiteY5" fmla="*/ 1898239 h 1898239"/>
              <a:gd name="connsiteX6" fmla="*/ 0 w 2194198"/>
              <a:gd name="connsiteY6" fmla="*/ 949120 h 1898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4198" h="1898239">
                <a:moveTo>
                  <a:pt x="0" y="949120"/>
                </a:moveTo>
                <a:lnTo>
                  <a:pt x="542327" y="0"/>
                </a:lnTo>
                <a:lnTo>
                  <a:pt x="1651871" y="0"/>
                </a:lnTo>
                <a:lnTo>
                  <a:pt x="2194198" y="949120"/>
                </a:lnTo>
                <a:lnTo>
                  <a:pt x="1651871" y="1898239"/>
                </a:lnTo>
                <a:lnTo>
                  <a:pt x="542327" y="1898239"/>
                </a:lnTo>
                <a:lnTo>
                  <a:pt x="0" y="949120"/>
                </a:lnTo>
                <a:close/>
              </a:path>
            </a:pathLst>
          </a:custGeom>
        </p:spPr>
        <p:style>
          <a:lnRef idx="0">
            <a:schemeClr val="accent6"/>
          </a:lnRef>
          <a:fillRef idx="3">
            <a:schemeClr val="accent6"/>
          </a:fillRef>
          <a:effectRef idx="3">
            <a:schemeClr val="accent6"/>
          </a:effectRef>
          <a:fontRef idx="minor">
            <a:schemeClr val="lt1"/>
          </a:fontRef>
        </p:style>
        <p:txBody>
          <a:bodyPr spcFirstLastPara="0" vert="horz" wrap="square" lIns="287959" tIns="251174" rIns="287959" bIns="251174" numCol="1" spcCol="1270" anchor="ctr" anchorCtr="0">
            <a:noAutofit/>
          </a:bodyPr>
          <a:lstStyle/>
          <a:p>
            <a:pPr lvl="0" algn="ct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Registration of courses week 2 before semester starts</a:t>
            </a:r>
          </a:p>
        </p:txBody>
      </p:sp>
      <p:sp>
        <p:nvSpPr>
          <p:cNvPr id="21" name="Freeform 10">
            <a:extLst>
              <a:ext uri="{FF2B5EF4-FFF2-40B4-BE49-F238E27FC236}">
                <a16:creationId xmlns:a16="http://schemas.microsoft.com/office/drawing/2014/main" xmlns="" id="{DCEA01FB-97F6-41FA-A4B8-71CD57E5B664}"/>
              </a:ext>
            </a:extLst>
          </p:cNvPr>
          <p:cNvSpPr/>
          <p:nvPr/>
        </p:nvSpPr>
        <p:spPr>
          <a:xfrm>
            <a:off x="595269" y="2434980"/>
            <a:ext cx="1744910" cy="1423679"/>
          </a:xfrm>
          <a:custGeom>
            <a:avLst/>
            <a:gdLst>
              <a:gd name="connsiteX0" fmla="*/ 0 w 2194198"/>
              <a:gd name="connsiteY0" fmla="*/ 949120 h 1898239"/>
              <a:gd name="connsiteX1" fmla="*/ 542327 w 2194198"/>
              <a:gd name="connsiteY1" fmla="*/ 0 h 1898239"/>
              <a:gd name="connsiteX2" fmla="*/ 1651871 w 2194198"/>
              <a:gd name="connsiteY2" fmla="*/ 0 h 1898239"/>
              <a:gd name="connsiteX3" fmla="*/ 2194198 w 2194198"/>
              <a:gd name="connsiteY3" fmla="*/ 949120 h 1898239"/>
              <a:gd name="connsiteX4" fmla="*/ 1651871 w 2194198"/>
              <a:gd name="connsiteY4" fmla="*/ 1898239 h 1898239"/>
              <a:gd name="connsiteX5" fmla="*/ 542327 w 2194198"/>
              <a:gd name="connsiteY5" fmla="*/ 1898239 h 1898239"/>
              <a:gd name="connsiteX6" fmla="*/ 0 w 2194198"/>
              <a:gd name="connsiteY6" fmla="*/ 949120 h 1898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4198" h="1898239">
                <a:moveTo>
                  <a:pt x="0" y="949120"/>
                </a:moveTo>
                <a:lnTo>
                  <a:pt x="542327" y="0"/>
                </a:lnTo>
                <a:lnTo>
                  <a:pt x="1651871" y="0"/>
                </a:lnTo>
                <a:lnTo>
                  <a:pt x="2194198" y="949120"/>
                </a:lnTo>
                <a:lnTo>
                  <a:pt x="1651871" y="1898239"/>
                </a:lnTo>
                <a:lnTo>
                  <a:pt x="542327" y="1898239"/>
                </a:lnTo>
                <a:lnTo>
                  <a:pt x="0" y="949120"/>
                </a:lnTo>
                <a:close/>
              </a:path>
            </a:pathLst>
          </a:custGeom>
        </p:spPr>
        <p:style>
          <a:lnRef idx="0">
            <a:schemeClr val="accent6"/>
          </a:lnRef>
          <a:fillRef idx="3">
            <a:schemeClr val="accent6"/>
          </a:fillRef>
          <a:effectRef idx="3">
            <a:schemeClr val="accent6"/>
          </a:effectRef>
          <a:fontRef idx="minor">
            <a:schemeClr val="lt1"/>
          </a:fontRef>
        </p:style>
        <p:txBody>
          <a:bodyPr spcFirstLastPara="0" vert="horz" wrap="square" lIns="287959" tIns="251174" rIns="287959" bIns="251174" numCol="1" spcCol="1270" anchor="ctr" anchorCtr="0">
            <a:noAutofit/>
          </a:bodyPr>
          <a:lstStyle/>
          <a:p>
            <a:pPr lvl="0"/>
            <a:endParaRPr lang="en-US" sz="1100" dirty="0">
              <a:solidFill>
                <a:schemeClr val="tx1"/>
              </a:solidFill>
            </a:endParaRPr>
          </a:p>
          <a:p>
            <a:pPr lvl="0"/>
            <a:r>
              <a:rPr lang="en-US" sz="1200" dirty="0">
                <a:solidFill>
                  <a:schemeClr val="tx1"/>
                </a:solidFill>
              </a:rPr>
              <a:t>   </a:t>
            </a:r>
            <a:r>
              <a:rPr lang="en-MY" sz="1200" dirty="0">
                <a:solidFill>
                  <a:schemeClr val="tx1"/>
                </a:solidFill>
              </a:rPr>
              <a:t>•</a:t>
            </a:r>
            <a:r>
              <a:rPr lang="en-US" sz="1200" dirty="0">
                <a:solidFill>
                  <a:schemeClr val="tx1"/>
                </a:solidFill>
              </a:rPr>
              <a:t> </a:t>
            </a: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Add and drop     </a:t>
            </a:r>
            <a:b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 subject (Before  </a:t>
            </a:r>
            <a:b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 week 7)</a:t>
            </a:r>
          </a:p>
          <a:p>
            <a:pPr lvl="0"/>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MY" sz="1200" dirty="0">
                <a:solidFill>
                  <a:schemeClr val="tx1"/>
                </a:solidFill>
              </a:rPr>
              <a:t>•</a:t>
            </a: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 Change  program before   </a:t>
            </a:r>
            <a:b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 2nd semester</a:t>
            </a:r>
          </a:p>
          <a:p>
            <a:pPr lvl="0"/>
            <a:endParaRPr lang="en-US" sz="1600" dirty="0">
              <a:solidFill>
                <a:schemeClr val="tx1"/>
              </a:solidFill>
            </a:endParaRPr>
          </a:p>
        </p:txBody>
      </p:sp>
      <p:sp>
        <p:nvSpPr>
          <p:cNvPr id="22" name="Freeform 10">
            <a:extLst>
              <a:ext uri="{FF2B5EF4-FFF2-40B4-BE49-F238E27FC236}">
                <a16:creationId xmlns:a16="http://schemas.microsoft.com/office/drawing/2014/main" xmlns="" id="{2C9F5393-A3E4-4C42-B36F-31AC0C789D05}"/>
              </a:ext>
            </a:extLst>
          </p:cNvPr>
          <p:cNvSpPr/>
          <p:nvPr/>
        </p:nvSpPr>
        <p:spPr>
          <a:xfrm>
            <a:off x="2066488" y="4795274"/>
            <a:ext cx="1744910" cy="1423679"/>
          </a:xfrm>
          <a:custGeom>
            <a:avLst/>
            <a:gdLst>
              <a:gd name="connsiteX0" fmla="*/ 0 w 2194198"/>
              <a:gd name="connsiteY0" fmla="*/ 949120 h 1898239"/>
              <a:gd name="connsiteX1" fmla="*/ 542327 w 2194198"/>
              <a:gd name="connsiteY1" fmla="*/ 0 h 1898239"/>
              <a:gd name="connsiteX2" fmla="*/ 1651871 w 2194198"/>
              <a:gd name="connsiteY2" fmla="*/ 0 h 1898239"/>
              <a:gd name="connsiteX3" fmla="*/ 2194198 w 2194198"/>
              <a:gd name="connsiteY3" fmla="*/ 949120 h 1898239"/>
              <a:gd name="connsiteX4" fmla="*/ 1651871 w 2194198"/>
              <a:gd name="connsiteY4" fmla="*/ 1898239 h 1898239"/>
              <a:gd name="connsiteX5" fmla="*/ 542327 w 2194198"/>
              <a:gd name="connsiteY5" fmla="*/ 1898239 h 1898239"/>
              <a:gd name="connsiteX6" fmla="*/ 0 w 2194198"/>
              <a:gd name="connsiteY6" fmla="*/ 949120 h 1898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4198" h="1898239">
                <a:moveTo>
                  <a:pt x="0" y="949120"/>
                </a:moveTo>
                <a:lnTo>
                  <a:pt x="542327" y="0"/>
                </a:lnTo>
                <a:lnTo>
                  <a:pt x="1651871" y="0"/>
                </a:lnTo>
                <a:lnTo>
                  <a:pt x="2194198" y="949120"/>
                </a:lnTo>
                <a:lnTo>
                  <a:pt x="1651871" y="1898239"/>
                </a:lnTo>
                <a:lnTo>
                  <a:pt x="542327" y="1898239"/>
                </a:lnTo>
                <a:lnTo>
                  <a:pt x="0" y="949120"/>
                </a:lnTo>
                <a:close/>
              </a:path>
            </a:pathLst>
          </a:custGeom>
        </p:spPr>
        <p:style>
          <a:lnRef idx="0">
            <a:schemeClr val="accent6"/>
          </a:lnRef>
          <a:fillRef idx="3">
            <a:schemeClr val="accent6"/>
          </a:fillRef>
          <a:effectRef idx="3">
            <a:schemeClr val="accent6"/>
          </a:effectRef>
          <a:fontRef idx="minor">
            <a:schemeClr val="lt1"/>
          </a:fontRef>
        </p:style>
        <p:txBody>
          <a:bodyPr spcFirstLastPara="0" vert="horz" wrap="square" lIns="287959" tIns="251174" rIns="287959" bIns="251174" numCol="1" spcCol="1270" anchor="ctr" anchorCtr="0">
            <a:noAutofit/>
          </a:bodyPr>
          <a:lstStyle/>
          <a:p>
            <a:pPr lvl="0"/>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 Class and Exam</a:t>
            </a:r>
          </a:p>
          <a:p>
            <a:pPr lvl="0"/>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MY" sz="1200" dirty="0">
                <a:solidFill>
                  <a:schemeClr val="tx1"/>
                </a:solidFill>
              </a:rPr>
              <a:t>• </a:t>
            </a: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Class Week</a:t>
            </a:r>
          </a:p>
          <a:p>
            <a:pPr lvl="0"/>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  (1 until 14)</a:t>
            </a:r>
          </a:p>
          <a:p>
            <a:pPr lvl="0"/>
            <a:endParaRPr lang="en-US"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0"/>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MY" sz="1200" dirty="0">
                <a:solidFill>
                  <a:schemeClr val="tx1"/>
                </a:solidFill>
              </a:rPr>
              <a:t>• </a:t>
            </a: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Exam week</a:t>
            </a:r>
          </a:p>
          <a:p>
            <a:pPr lvl="0"/>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  (14 until 16)</a:t>
            </a:r>
            <a:endParaRPr lang="en-US" sz="1200" dirty="0">
              <a:solidFill>
                <a:schemeClr val="tx1"/>
              </a:solidFill>
            </a:endParaRPr>
          </a:p>
        </p:txBody>
      </p:sp>
      <p:sp>
        <p:nvSpPr>
          <p:cNvPr id="23" name="Freeform 10">
            <a:extLst>
              <a:ext uri="{FF2B5EF4-FFF2-40B4-BE49-F238E27FC236}">
                <a16:creationId xmlns:a16="http://schemas.microsoft.com/office/drawing/2014/main" xmlns="" id="{D34D15D9-9F82-4DC5-B785-AC5257C39690}"/>
              </a:ext>
            </a:extLst>
          </p:cNvPr>
          <p:cNvSpPr/>
          <p:nvPr/>
        </p:nvSpPr>
        <p:spPr>
          <a:xfrm>
            <a:off x="5925341" y="4822036"/>
            <a:ext cx="1828800" cy="1423679"/>
          </a:xfrm>
          <a:custGeom>
            <a:avLst/>
            <a:gdLst>
              <a:gd name="connsiteX0" fmla="*/ 0 w 2194198"/>
              <a:gd name="connsiteY0" fmla="*/ 949120 h 1898239"/>
              <a:gd name="connsiteX1" fmla="*/ 542327 w 2194198"/>
              <a:gd name="connsiteY1" fmla="*/ 0 h 1898239"/>
              <a:gd name="connsiteX2" fmla="*/ 1651871 w 2194198"/>
              <a:gd name="connsiteY2" fmla="*/ 0 h 1898239"/>
              <a:gd name="connsiteX3" fmla="*/ 2194198 w 2194198"/>
              <a:gd name="connsiteY3" fmla="*/ 949120 h 1898239"/>
              <a:gd name="connsiteX4" fmla="*/ 1651871 w 2194198"/>
              <a:gd name="connsiteY4" fmla="*/ 1898239 h 1898239"/>
              <a:gd name="connsiteX5" fmla="*/ 542327 w 2194198"/>
              <a:gd name="connsiteY5" fmla="*/ 1898239 h 1898239"/>
              <a:gd name="connsiteX6" fmla="*/ 0 w 2194198"/>
              <a:gd name="connsiteY6" fmla="*/ 949120 h 1898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4198" h="1898239">
                <a:moveTo>
                  <a:pt x="0" y="949120"/>
                </a:moveTo>
                <a:lnTo>
                  <a:pt x="542327" y="0"/>
                </a:lnTo>
                <a:lnTo>
                  <a:pt x="1651871" y="0"/>
                </a:lnTo>
                <a:lnTo>
                  <a:pt x="2194198" y="949120"/>
                </a:lnTo>
                <a:lnTo>
                  <a:pt x="1651871" y="1898239"/>
                </a:lnTo>
                <a:lnTo>
                  <a:pt x="542327" y="1898239"/>
                </a:lnTo>
                <a:lnTo>
                  <a:pt x="0" y="949120"/>
                </a:lnTo>
                <a:close/>
              </a:path>
            </a:pathLst>
          </a:custGeom>
        </p:spPr>
        <p:style>
          <a:lnRef idx="0">
            <a:schemeClr val="accent6"/>
          </a:lnRef>
          <a:fillRef idx="3">
            <a:schemeClr val="accent6"/>
          </a:fillRef>
          <a:effectRef idx="3">
            <a:schemeClr val="accent6"/>
          </a:effectRef>
          <a:fontRef idx="minor">
            <a:schemeClr val="lt1"/>
          </a:fontRef>
        </p:style>
        <p:txBody>
          <a:bodyPr spcFirstLastPara="0" vert="horz" wrap="square" lIns="287959" tIns="251174" rIns="287959" bIns="251174" numCol="1" spcCol="1270" anchor="ctr" anchorCtr="0">
            <a:noAutofit/>
          </a:bodyPr>
          <a:lstStyle/>
          <a:p>
            <a:pPr lvl="0"/>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  GS05b (Study </a:t>
            </a:r>
            <a:b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  Scheme)</a:t>
            </a:r>
          </a:p>
          <a:p>
            <a:pPr lvl="0"/>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  Need to register  </a:t>
            </a:r>
            <a:b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  total credit  </a:t>
            </a:r>
          </a:p>
          <a:p>
            <a:pPr lvl="0"/>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  required by </a:t>
            </a:r>
            <a:b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  faculty</a:t>
            </a:r>
          </a:p>
        </p:txBody>
      </p:sp>
      <p:sp>
        <p:nvSpPr>
          <p:cNvPr id="24" name="Freeform 10">
            <a:extLst>
              <a:ext uri="{FF2B5EF4-FFF2-40B4-BE49-F238E27FC236}">
                <a16:creationId xmlns:a16="http://schemas.microsoft.com/office/drawing/2014/main" xmlns="" id="{747548AB-E8D9-4831-B30C-32BF8FCB6C10}"/>
              </a:ext>
            </a:extLst>
          </p:cNvPr>
          <p:cNvSpPr/>
          <p:nvPr/>
        </p:nvSpPr>
        <p:spPr>
          <a:xfrm>
            <a:off x="7021852" y="2496466"/>
            <a:ext cx="1744910" cy="1423679"/>
          </a:xfrm>
          <a:custGeom>
            <a:avLst/>
            <a:gdLst>
              <a:gd name="connsiteX0" fmla="*/ 0 w 2194198"/>
              <a:gd name="connsiteY0" fmla="*/ 949120 h 1898239"/>
              <a:gd name="connsiteX1" fmla="*/ 542327 w 2194198"/>
              <a:gd name="connsiteY1" fmla="*/ 0 h 1898239"/>
              <a:gd name="connsiteX2" fmla="*/ 1651871 w 2194198"/>
              <a:gd name="connsiteY2" fmla="*/ 0 h 1898239"/>
              <a:gd name="connsiteX3" fmla="*/ 2194198 w 2194198"/>
              <a:gd name="connsiteY3" fmla="*/ 949120 h 1898239"/>
              <a:gd name="connsiteX4" fmla="*/ 1651871 w 2194198"/>
              <a:gd name="connsiteY4" fmla="*/ 1898239 h 1898239"/>
              <a:gd name="connsiteX5" fmla="*/ 542327 w 2194198"/>
              <a:gd name="connsiteY5" fmla="*/ 1898239 h 1898239"/>
              <a:gd name="connsiteX6" fmla="*/ 0 w 2194198"/>
              <a:gd name="connsiteY6" fmla="*/ 949120 h 1898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4198" h="1898239">
                <a:moveTo>
                  <a:pt x="0" y="949120"/>
                </a:moveTo>
                <a:lnTo>
                  <a:pt x="542327" y="0"/>
                </a:lnTo>
                <a:lnTo>
                  <a:pt x="1651871" y="0"/>
                </a:lnTo>
                <a:lnTo>
                  <a:pt x="2194198" y="949120"/>
                </a:lnTo>
                <a:lnTo>
                  <a:pt x="1651871" y="1898239"/>
                </a:lnTo>
                <a:lnTo>
                  <a:pt x="542327" y="1898239"/>
                </a:lnTo>
                <a:lnTo>
                  <a:pt x="0" y="949120"/>
                </a:lnTo>
                <a:close/>
              </a:path>
            </a:pathLst>
          </a:custGeom>
        </p:spPr>
        <p:style>
          <a:lnRef idx="0">
            <a:schemeClr val="accent6"/>
          </a:lnRef>
          <a:fillRef idx="3">
            <a:schemeClr val="accent6"/>
          </a:fillRef>
          <a:effectRef idx="3">
            <a:schemeClr val="accent6"/>
          </a:effectRef>
          <a:fontRef idx="minor">
            <a:schemeClr val="lt1"/>
          </a:fontRef>
        </p:style>
        <p:txBody>
          <a:bodyPr spcFirstLastPara="0" vert="horz" wrap="square" lIns="287959" tIns="251174" rIns="287959" bIns="251174" numCol="1" spcCol="1270" anchor="ctr" anchorCtr="0">
            <a:noAutofit/>
          </a:bodyPr>
          <a:lstStyle/>
          <a:p>
            <a:pPr lvl="0" algn="ct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GS17 form (completion/ graduation)</a:t>
            </a:r>
          </a:p>
        </p:txBody>
      </p:sp>
      <p:sp>
        <p:nvSpPr>
          <p:cNvPr id="32" name="Down Arrow 13">
            <a:extLst>
              <a:ext uri="{FF2B5EF4-FFF2-40B4-BE49-F238E27FC236}">
                <a16:creationId xmlns:a16="http://schemas.microsoft.com/office/drawing/2014/main" xmlns="" id="{BBEFDEB5-262C-4F43-BE23-DD949DF9127F}"/>
              </a:ext>
            </a:extLst>
          </p:cNvPr>
          <p:cNvSpPr/>
          <p:nvPr/>
        </p:nvSpPr>
        <p:spPr>
          <a:xfrm rot="3400240">
            <a:off x="2598147" y="1834971"/>
            <a:ext cx="428956" cy="656753"/>
          </a:xfrm>
          <a:prstGeom prst="downArrow">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Down Arrow 13">
            <a:extLst>
              <a:ext uri="{FF2B5EF4-FFF2-40B4-BE49-F238E27FC236}">
                <a16:creationId xmlns:a16="http://schemas.microsoft.com/office/drawing/2014/main" xmlns="" id="{E54CAD12-626D-4348-AE66-D15418D6DA44}"/>
              </a:ext>
            </a:extLst>
          </p:cNvPr>
          <p:cNvSpPr/>
          <p:nvPr/>
        </p:nvSpPr>
        <p:spPr>
          <a:xfrm rot="19121830">
            <a:off x="1474146" y="4168510"/>
            <a:ext cx="428956" cy="656753"/>
          </a:xfrm>
          <a:prstGeom prst="downArrow">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Down Arrow 13">
            <a:extLst>
              <a:ext uri="{FF2B5EF4-FFF2-40B4-BE49-F238E27FC236}">
                <a16:creationId xmlns:a16="http://schemas.microsoft.com/office/drawing/2014/main" xmlns="" id="{6DEEAED4-700C-4174-89B5-DB1F2B8AA110}"/>
              </a:ext>
            </a:extLst>
          </p:cNvPr>
          <p:cNvSpPr/>
          <p:nvPr/>
        </p:nvSpPr>
        <p:spPr>
          <a:xfrm rot="16200000">
            <a:off x="4653892" y="5431822"/>
            <a:ext cx="428956" cy="656753"/>
          </a:xfrm>
          <a:prstGeom prst="downArrow">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Down Arrow 13">
            <a:extLst>
              <a:ext uri="{FF2B5EF4-FFF2-40B4-BE49-F238E27FC236}">
                <a16:creationId xmlns:a16="http://schemas.microsoft.com/office/drawing/2014/main" xmlns="" id="{CC86E4D8-F658-4D1C-A884-FEE790B3FB72}"/>
              </a:ext>
            </a:extLst>
          </p:cNvPr>
          <p:cNvSpPr/>
          <p:nvPr/>
        </p:nvSpPr>
        <p:spPr>
          <a:xfrm rot="11941037">
            <a:off x="7738390" y="4288236"/>
            <a:ext cx="428956" cy="656753"/>
          </a:xfrm>
          <a:prstGeom prst="downArrow">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Down Arrow 13">
            <a:extLst>
              <a:ext uri="{FF2B5EF4-FFF2-40B4-BE49-F238E27FC236}">
                <a16:creationId xmlns:a16="http://schemas.microsoft.com/office/drawing/2014/main" xmlns="" id="{E08A6EDC-C4A3-406D-84C9-46177B4C6F85}"/>
              </a:ext>
            </a:extLst>
          </p:cNvPr>
          <p:cNvSpPr/>
          <p:nvPr/>
        </p:nvSpPr>
        <p:spPr>
          <a:xfrm rot="6730555">
            <a:off x="6422332" y="1717145"/>
            <a:ext cx="428956" cy="656753"/>
          </a:xfrm>
          <a:prstGeom prst="downArrow">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680278705"/>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Hexagon 35">
            <a:extLst>
              <a:ext uri="{FF2B5EF4-FFF2-40B4-BE49-F238E27FC236}">
                <a16:creationId xmlns:a16="http://schemas.microsoft.com/office/drawing/2014/main" xmlns="" id="{808F48CE-FE73-4BDA-A28D-3A52041C2E74}"/>
              </a:ext>
            </a:extLst>
          </p:cNvPr>
          <p:cNvSpPr/>
          <p:nvPr/>
        </p:nvSpPr>
        <p:spPr>
          <a:xfrm>
            <a:off x="6222742" y="4028443"/>
            <a:ext cx="757661" cy="652826"/>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pic>
        <p:nvPicPr>
          <p:cNvPr id="28" name="Picture 27">
            <a:extLst>
              <a:ext uri="{FF2B5EF4-FFF2-40B4-BE49-F238E27FC236}">
                <a16:creationId xmlns:a16="http://schemas.microsoft.com/office/drawing/2014/main" xmlns="" id="{BDE11911-8E96-4A69-90F3-D777F3C5798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123"/>
          <a:stretch/>
        </p:blipFill>
        <p:spPr>
          <a:xfrm>
            <a:off x="-10628" y="-362779"/>
            <a:ext cx="9144001" cy="2438400"/>
          </a:xfrm>
          <a:prstGeom prst="rect">
            <a:avLst/>
          </a:prstGeom>
        </p:spPr>
      </p:pic>
      <p:sp>
        <p:nvSpPr>
          <p:cNvPr id="8" name="Freeform 7"/>
          <p:cNvSpPr/>
          <p:nvPr/>
        </p:nvSpPr>
        <p:spPr>
          <a:xfrm>
            <a:off x="5427301" y="1462741"/>
            <a:ext cx="1591569" cy="1423679"/>
          </a:xfrm>
          <a:custGeom>
            <a:avLst/>
            <a:gdLst>
              <a:gd name="connsiteX0" fmla="*/ 0 w 2368737"/>
              <a:gd name="connsiteY0" fmla="*/ 926600 h 1853200"/>
              <a:gd name="connsiteX1" fmla="*/ 529459 w 2368737"/>
              <a:gd name="connsiteY1" fmla="*/ 0 h 1853200"/>
              <a:gd name="connsiteX2" fmla="*/ 1839278 w 2368737"/>
              <a:gd name="connsiteY2" fmla="*/ 0 h 1853200"/>
              <a:gd name="connsiteX3" fmla="*/ 2368737 w 2368737"/>
              <a:gd name="connsiteY3" fmla="*/ 926600 h 1853200"/>
              <a:gd name="connsiteX4" fmla="*/ 1839278 w 2368737"/>
              <a:gd name="connsiteY4" fmla="*/ 1853200 h 1853200"/>
              <a:gd name="connsiteX5" fmla="*/ 529459 w 2368737"/>
              <a:gd name="connsiteY5" fmla="*/ 1853200 h 1853200"/>
              <a:gd name="connsiteX6" fmla="*/ 0 w 2368737"/>
              <a:gd name="connsiteY6" fmla="*/ 926600 h 185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8737" h="1853200">
                <a:moveTo>
                  <a:pt x="0" y="926600"/>
                </a:moveTo>
                <a:lnTo>
                  <a:pt x="529459" y="0"/>
                </a:lnTo>
                <a:lnTo>
                  <a:pt x="1839278" y="0"/>
                </a:lnTo>
                <a:lnTo>
                  <a:pt x="2368737" y="926600"/>
                </a:lnTo>
                <a:lnTo>
                  <a:pt x="1839278" y="1853200"/>
                </a:lnTo>
                <a:lnTo>
                  <a:pt x="529459" y="1853200"/>
                </a:lnTo>
                <a:lnTo>
                  <a:pt x="0" y="926600"/>
                </a:lnTo>
                <a:close/>
              </a:path>
            </a:pathLst>
          </a:custGeom>
        </p:spPr>
        <p:style>
          <a:lnRef idx="0">
            <a:schemeClr val="accent6"/>
          </a:lnRef>
          <a:fillRef idx="3">
            <a:schemeClr val="accent6"/>
          </a:fillRef>
          <a:effectRef idx="3">
            <a:schemeClr val="accent6"/>
          </a:effectRef>
          <a:fontRef idx="minor">
            <a:schemeClr val="lt1"/>
          </a:fontRef>
        </p:style>
        <p:txBody>
          <a:bodyPr spcFirstLastPara="0" vert="horz" wrap="square" lIns="295651" tIns="234622" rIns="295651" bIns="234622" numCol="1" spcCol="1270" anchor="ctr" anchorCtr="0">
            <a:noAutofit/>
          </a:bodyPr>
          <a:lstStyle/>
          <a:p>
            <a:pPr defTabSz="533400">
              <a:lnSpc>
                <a:spcPct val="90000"/>
              </a:lnSpc>
              <a:spcBef>
                <a:spcPct val="0"/>
              </a:spcBef>
              <a:spcAft>
                <a:spcPct val="35000"/>
              </a:spcAft>
            </a:pPr>
            <a:endParaRPr lang="en-US" sz="1200" dirty="0">
              <a:latin typeface="Calibri" panose="020F0502020204030204" pitchFamily="34" charset="0"/>
              <a:cs typeface="Calibri" panose="020F0502020204030204" pitchFamily="34" charset="0"/>
            </a:endParaRPr>
          </a:p>
          <a:p>
            <a:pPr defTabSz="533400">
              <a:lnSpc>
                <a:spcPct val="90000"/>
              </a:lnSpc>
              <a:spcBef>
                <a:spcPct val="0"/>
              </a:spcBef>
              <a:spcAft>
                <a:spcPct val="35000"/>
              </a:spcAft>
            </a:pPr>
            <a:endParaRPr lang="en-US" sz="1200" dirty="0">
              <a:latin typeface="Calibri" panose="020F0502020204030204" pitchFamily="34" charset="0"/>
              <a:cs typeface="Calibri" panose="020F0502020204030204" pitchFamily="34" charset="0"/>
            </a:endParaRPr>
          </a:p>
          <a:p>
            <a:pPr defTabSz="533400">
              <a:lnSpc>
                <a:spcPct val="90000"/>
              </a:lnSpc>
              <a:spcBef>
                <a:spcPct val="0"/>
              </a:spcBef>
              <a:spcAft>
                <a:spcPct val="35000"/>
              </a:spcAft>
            </a:pPr>
            <a:r>
              <a:rPr lang="en-US" sz="1200" dirty="0">
                <a:latin typeface="Calibri" panose="020F0502020204030204" pitchFamily="34" charset="0"/>
                <a:cs typeface="Calibri" panose="020F0502020204030204" pitchFamily="34" charset="0"/>
              </a:rPr>
              <a:t>     </a:t>
            </a:r>
          </a:p>
        </p:txBody>
      </p:sp>
      <p:sp>
        <p:nvSpPr>
          <p:cNvPr id="9" name="Hexagon 8"/>
          <p:cNvSpPr/>
          <p:nvPr/>
        </p:nvSpPr>
        <p:spPr>
          <a:xfrm>
            <a:off x="4411837" y="3751589"/>
            <a:ext cx="757661" cy="652826"/>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1" name="Freeform 10"/>
          <p:cNvSpPr/>
          <p:nvPr/>
        </p:nvSpPr>
        <p:spPr>
          <a:xfrm>
            <a:off x="3304094" y="1430950"/>
            <a:ext cx="1744910" cy="1423679"/>
          </a:xfrm>
          <a:custGeom>
            <a:avLst/>
            <a:gdLst>
              <a:gd name="connsiteX0" fmla="*/ 0 w 2194198"/>
              <a:gd name="connsiteY0" fmla="*/ 949120 h 1898239"/>
              <a:gd name="connsiteX1" fmla="*/ 542327 w 2194198"/>
              <a:gd name="connsiteY1" fmla="*/ 0 h 1898239"/>
              <a:gd name="connsiteX2" fmla="*/ 1651871 w 2194198"/>
              <a:gd name="connsiteY2" fmla="*/ 0 h 1898239"/>
              <a:gd name="connsiteX3" fmla="*/ 2194198 w 2194198"/>
              <a:gd name="connsiteY3" fmla="*/ 949120 h 1898239"/>
              <a:gd name="connsiteX4" fmla="*/ 1651871 w 2194198"/>
              <a:gd name="connsiteY4" fmla="*/ 1898239 h 1898239"/>
              <a:gd name="connsiteX5" fmla="*/ 542327 w 2194198"/>
              <a:gd name="connsiteY5" fmla="*/ 1898239 h 1898239"/>
              <a:gd name="connsiteX6" fmla="*/ 0 w 2194198"/>
              <a:gd name="connsiteY6" fmla="*/ 949120 h 1898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4198" h="1898239">
                <a:moveTo>
                  <a:pt x="0" y="949120"/>
                </a:moveTo>
                <a:lnTo>
                  <a:pt x="542327" y="0"/>
                </a:lnTo>
                <a:lnTo>
                  <a:pt x="1651871" y="0"/>
                </a:lnTo>
                <a:lnTo>
                  <a:pt x="2194198" y="949120"/>
                </a:lnTo>
                <a:lnTo>
                  <a:pt x="1651871" y="1898239"/>
                </a:lnTo>
                <a:lnTo>
                  <a:pt x="542327" y="1898239"/>
                </a:lnTo>
                <a:lnTo>
                  <a:pt x="0" y="949120"/>
                </a:lnTo>
                <a:close/>
              </a:path>
            </a:pathLst>
          </a:custGeom>
        </p:spPr>
        <p:style>
          <a:lnRef idx="0">
            <a:schemeClr val="accent6"/>
          </a:lnRef>
          <a:fillRef idx="3">
            <a:schemeClr val="accent6"/>
          </a:fillRef>
          <a:effectRef idx="3">
            <a:schemeClr val="accent6"/>
          </a:effectRef>
          <a:fontRef idx="minor">
            <a:schemeClr val="lt1"/>
          </a:fontRef>
        </p:style>
        <p:txBody>
          <a:bodyPr spcFirstLastPara="0" vert="horz" wrap="square" lIns="287959" tIns="251174" rIns="287959" bIns="251174" numCol="1" spcCol="1270" anchor="ctr" anchorCtr="0">
            <a:noAutofit/>
          </a:bodyPr>
          <a:lstStyle/>
          <a:p>
            <a:pPr algn="ctr" defTabSz="533400">
              <a:lnSpc>
                <a:spcPct val="90000"/>
              </a:lnSpc>
              <a:spcBef>
                <a:spcPct val="0"/>
              </a:spcBef>
              <a:spcAft>
                <a:spcPct val="35000"/>
              </a:spcAft>
            </a:pPr>
            <a:r>
              <a:rPr lang="en-US" sz="12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Registration of courses (2 weeks  before semester starts)</a:t>
            </a:r>
          </a:p>
        </p:txBody>
      </p:sp>
      <p:sp>
        <p:nvSpPr>
          <p:cNvPr id="12" name="Hexagon 11"/>
          <p:cNvSpPr/>
          <p:nvPr/>
        </p:nvSpPr>
        <p:spPr>
          <a:xfrm>
            <a:off x="5585198" y="3067764"/>
            <a:ext cx="757661" cy="652826"/>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0" name="Freeform 19"/>
          <p:cNvSpPr/>
          <p:nvPr/>
        </p:nvSpPr>
        <p:spPr>
          <a:xfrm>
            <a:off x="6736692" y="2815820"/>
            <a:ext cx="1916765" cy="1340248"/>
          </a:xfrm>
          <a:custGeom>
            <a:avLst/>
            <a:gdLst>
              <a:gd name="connsiteX0" fmla="*/ 0 w 2194198"/>
              <a:gd name="connsiteY0" fmla="*/ 949120 h 1898239"/>
              <a:gd name="connsiteX1" fmla="*/ 542327 w 2194198"/>
              <a:gd name="connsiteY1" fmla="*/ 0 h 1898239"/>
              <a:gd name="connsiteX2" fmla="*/ 1651871 w 2194198"/>
              <a:gd name="connsiteY2" fmla="*/ 0 h 1898239"/>
              <a:gd name="connsiteX3" fmla="*/ 2194198 w 2194198"/>
              <a:gd name="connsiteY3" fmla="*/ 949120 h 1898239"/>
              <a:gd name="connsiteX4" fmla="*/ 1651871 w 2194198"/>
              <a:gd name="connsiteY4" fmla="*/ 1898239 h 1898239"/>
              <a:gd name="connsiteX5" fmla="*/ 542327 w 2194198"/>
              <a:gd name="connsiteY5" fmla="*/ 1898239 h 1898239"/>
              <a:gd name="connsiteX6" fmla="*/ 0 w 2194198"/>
              <a:gd name="connsiteY6" fmla="*/ 949120 h 1898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4198" h="1898239">
                <a:moveTo>
                  <a:pt x="0" y="949120"/>
                </a:moveTo>
                <a:lnTo>
                  <a:pt x="542327" y="0"/>
                </a:lnTo>
                <a:lnTo>
                  <a:pt x="1651871" y="0"/>
                </a:lnTo>
                <a:lnTo>
                  <a:pt x="2194198" y="949120"/>
                </a:lnTo>
                <a:lnTo>
                  <a:pt x="1651871" y="1898239"/>
                </a:lnTo>
                <a:lnTo>
                  <a:pt x="542327" y="1898239"/>
                </a:lnTo>
                <a:lnTo>
                  <a:pt x="0" y="949120"/>
                </a:lnTo>
                <a:close/>
              </a:path>
            </a:pathLst>
          </a:custGeom>
        </p:spPr>
        <p:style>
          <a:lnRef idx="0">
            <a:schemeClr val="accent6"/>
          </a:lnRef>
          <a:fillRef idx="3">
            <a:schemeClr val="accent6"/>
          </a:fillRef>
          <a:effectRef idx="3">
            <a:schemeClr val="accent6"/>
          </a:effectRef>
          <a:fontRef idx="minor">
            <a:schemeClr val="lt1"/>
          </a:fontRef>
        </p:style>
        <p:txBody>
          <a:bodyPr spcFirstLastPara="0" vert="horz" wrap="square" lIns="284149" tIns="247364" rIns="284149" bIns="247364" numCol="1" spcCol="1270" anchor="ctr" anchorCtr="0">
            <a:noAutofit/>
          </a:bodyPr>
          <a:lstStyle/>
          <a:p>
            <a:pPr marL="171450" indent="-171450" algn="ctr" defTabSz="400050">
              <a:lnSpc>
                <a:spcPct val="90000"/>
              </a:lnSpc>
              <a:spcBef>
                <a:spcPct val="0"/>
              </a:spcBef>
              <a:spcAft>
                <a:spcPct val="35000"/>
              </a:spcAft>
              <a:buFont typeface="Wingdings" panose="05000000000000000000" pitchFamily="2" charset="2"/>
              <a:buChar char="ü"/>
            </a:pPr>
            <a:endParaRPr lang="en-US" sz="120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pPr marL="171450" indent="-171450" algn="ctr" defTabSz="400050">
              <a:lnSpc>
                <a:spcPct val="90000"/>
              </a:lnSpc>
              <a:spcBef>
                <a:spcPct val="0"/>
              </a:spcBef>
              <a:spcAft>
                <a:spcPct val="35000"/>
              </a:spcAft>
              <a:buFont typeface="Wingdings" panose="05000000000000000000" pitchFamily="2" charset="2"/>
              <a:buChar char="ü"/>
            </a:pPr>
            <a:r>
              <a:rPr lang="en-US" sz="12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Notice of submission of thesis GS14a form</a:t>
            </a:r>
          </a:p>
          <a:p>
            <a:pPr marL="171450" indent="-171450" algn="ctr" defTabSz="400050">
              <a:lnSpc>
                <a:spcPct val="90000"/>
              </a:lnSpc>
              <a:spcBef>
                <a:spcPct val="0"/>
              </a:spcBef>
              <a:spcAft>
                <a:spcPct val="35000"/>
              </a:spcAft>
              <a:buFont typeface="Wingdings" panose="05000000000000000000" pitchFamily="2" charset="2"/>
              <a:buChar char="ü"/>
            </a:pPr>
            <a:r>
              <a:rPr lang="en-US" sz="12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GS15a to submit the thesis and viva voce</a:t>
            </a:r>
          </a:p>
          <a:p>
            <a:pPr algn="ctr" defTabSz="400050">
              <a:lnSpc>
                <a:spcPct val="90000"/>
              </a:lnSpc>
              <a:spcBef>
                <a:spcPct val="0"/>
              </a:spcBef>
              <a:spcAft>
                <a:spcPct val="35000"/>
              </a:spcAft>
            </a:pPr>
            <a:endParaRPr lang="en-US" sz="675" dirty="0"/>
          </a:p>
        </p:txBody>
      </p:sp>
      <p:sp>
        <p:nvSpPr>
          <p:cNvPr id="21" name="Hexagon 20"/>
          <p:cNvSpPr/>
          <p:nvPr/>
        </p:nvSpPr>
        <p:spPr>
          <a:xfrm>
            <a:off x="5010044" y="3402702"/>
            <a:ext cx="757661" cy="652826"/>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2" name="Freeform 21"/>
          <p:cNvSpPr/>
          <p:nvPr/>
        </p:nvSpPr>
        <p:spPr>
          <a:xfrm>
            <a:off x="6547469" y="4602035"/>
            <a:ext cx="1645649" cy="1423679"/>
          </a:xfrm>
          <a:custGeom>
            <a:avLst/>
            <a:gdLst>
              <a:gd name="connsiteX0" fmla="*/ 0 w 2194198"/>
              <a:gd name="connsiteY0" fmla="*/ 949120 h 1898239"/>
              <a:gd name="connsiteX1" fmla="*/ 542327 w 2194198"/>
              <a:gd name="connsiteY1" fmla="*/ 0 h 1898239"/>
              <a:gd name="connsiteX2" fmla="*/ 1651871 w 2194198"/>
              <a:gd name="connsiteY2" fmla="*/ 0 h 1898239"/>
              <a:gd name="connsiteX3" fmla="*/ 2194198 w 2194198"/>
              <a:gd name="connsiteY3" fmla="*/ 949120 h 1898239"/>
              <a:gd name="connsiteX4" fmla="*/ 1651871 w 2194198"/>
              <a:gd name="connsiteY4" fmla="*/ 1898239 h 1898239"/>
              <a:gd name="connsiteX5" fmla="*/ 542327 w 2194198"/>
              <a:gd name="connsiteY5" fmla="*/ 1898239 h 1898239"/>
              <a:gd name="connsiteX6" fmla="*/ 0 w 2194198"/>
              <a:gd name="connsiteY6" fmla="*/ 949120 h 1898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4198" h="1898239">
                <a:moveTo>
                  <a:pt x="0" y="949120"/>
                </a:moveTo>
                <a:lnTo>
                  <a:pt x="542327" y="0"/>
                </a:lnTo>
                <a:lnTo>
                  <a:pt x="1651871" y="0"/>
                </a:lnTo>
                <a:lnTo>
                  <a:pt x="2194198" y="949120"/>
                </a:lnTo>
                <a:lnTo>
                  <a:pt x="1651871" y="1898239"/>
                </a:lnTo>
                <a:lnTo>
                  <a:pt x="542327" y="1898239"/>
                </a:lnTo>
                <a:lnTo>
                  <a:pt x="0" y="949120"/>
                </a:lnTo>
                <a:close/>
              </a:path>
            </a:pathLst>
          </a:custGeom>
        </p:spPr>
        <p:style>
          <a:lnRef idx="0">
            <a:schemeClr val="accent6"/>
          </a:lnRef>
          <a:fillRef idx="3">
            <a:schemeClr val="accent6"/>
          </a:fillRef>
          <a:effectRef idx="3">
            <a:schemeClr val="accent6"/>
          </a:effectRef>
          <a:fontRef idx="minor">
            <a:schemeClr val="lt1"/>
          </a:fontRef>
        </p:style>
        <p:txBody>
          <a:bodyPr spcFirstLastPara="0" vert="horz" wrap="square" lIns="287959" tIns="251174" rIns="287959" bIns="251174" numCol="1" spcCol="1270" anchor="ctr" anchorCtr="0">
            <a:noAutofit/>
          </a:bodyPr>
          <a:lstStyle/>
          <a:p>
            <a:pPr algn="ctr" defTabSz="533400">
              <a:lnSpc>
                <a:spcPct val="90000"/>
              </a:lnSpc>
              <a:spcBef>
                <a:spcPct val="0"/>
              </a:spcBef>
              <a:spcAft>
                <a:spcPct val="35000"/>
              </a:spcAft>
            </a:pP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Comprehensive Exam (CE) before semester 4 (Only for PhD Programme)</a:t>
            </a:r>
          </a:p>
        </p:txBody>
      </p:sp>
      <p:sp>
        <p:nvSpPr>
          <p:cNvPr id="23" name="Hexagon 22"/>
          <p:cNvSpPr/>
          <p:nvPr/>
        </p:nvSpPr>
        <p:spPr>
          <a:xfrm>
            <a:off x="5597022" y="3729118"/>
            <a:ext cx="757661" cy="652826"/>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4" name="Freeform 23"/>
          <p:cNvSpPr/>
          <p:nvPr/>
        </p:nvSpPr>
        <p:spPr>
          <a:xfrm>
            <a:off x="2387868" y="4622251"/>
            <a:ext cx="1645649" cy="1423679"/>
          </a:xfrm>
          <a:custGeom>
            <a:avLst/>
            <a:gdLst>
              <a:gd name="connsiteX0" fmla="*/ 0 w 2194198"/>
              <a:gd name="connsiteY0" fmla="*/ 949120 h 1898239"/>
              <a:gd name="connsiteX1" fmla="*/ 542327 w 2194198"/>
              <a:gd name="connsiteY1" fmla="*/ 0 h 1898239"/>
              <a:gd name="connsiteX2" fmla="*/ 1651871 w 2194198"/>
              <a:gd name="connsiteY2" fmla="*/ 0 h 1898239"/>
              <a:gd name="connsiteX3" fmla="*/ 2194198 w 2194198"/>
              <a:gd name="connsiteY3" fmla="*/ 949120 h 1898239"/>
              <a:gd name="connsiteX4" fmla="*/ 1651871 w 2194198"/>
              <a:gd name="connsiteY4" fmla="*/ 1898239 h 1898239"/>
              <a:gd name="connsiteX5" fmla="*/ 542327 w 2194198"/>
              <a:gd name="connsiteY5" fmla="*/ 1898239 h 1898239"/>
              <a:gd name="connsiteX6" fmla="*/ 0 w 2194198"/>
              <a:gd name="connsiteY6" fmla="*/ 949120 h 1898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4198" h="1898239">
                <a:moveTo>
                  <a:pt x="0" y="949120"/>
                </a:moveTo>
                <a:lnTo>
                  <a:pt x="542327" y="0"/>
                </a:lnTo>
                <a:lnTo>
                  <a:pt x="1651871" y="0"/>
                </a:lnTo>
                <a:lnTo>
                  <a:pt x="2194198" y="949120"/>
                </a:lnTo>
                <a:lnTo>
                  <a:pt x="1651871" y="1898239"/>
                </a:lnTo>
                <a:lnTo>
                  <a:pt x="542327" y="1898239"/>
                </a:lnTo>
                <a:lnTo>
                  <a:pt x="0" y="949120"/>
                </a:lnTo>
                <a:close/>
              </a:path>
            </a:pathLst>
          </a:custGeom>
        </p:spPr>
        <p:style>
          <a:lnRef idx="0">
            <a:schemeClr val="accent6"/>
          </a:lnRef>
          <a:fillRef idx="3">
            <a:schemeClr val="accent6"/>
          </a:fillRef>
          <a:effectRef idx="3">
            <a:schemeClr val="accent6"/>
          </a:effectRef>
          <a:fontRef idx="minor">
            <a:schemeClr val="lt1"/>
          </a:fontRef>
        </p:style>
        <p:txBody>
          <a:bodyPr spcFirstLastPara="0" vert="horz" wrap="square" lIns="284149" tIns="247364" rIns="284149" bIns="247364" numCol="1" spcCol="1270" anchor="ctr" anchorCtr="0">
            <a:noAutofit/>
          </a:bodyPr>
          <a:lstStyle/>
          <a:p>
            <a:pPr marL="228600" indent="-228600" defTabSz="400050">
              <a:lnSpc>
                <a:spcPct val="90000"/>
              </a:lnSpc>
              <a:spcBef>
                <a:spcPct val="0"/>
              </a:spcBef>
              <a:spcAft>
                <a:spcPct val="35000"/>
              </a:spcAft>
              <a:buFont typeface="Wingdings" panose="05000000000000000000" pitchFamily="2" charset="2"/>
              <a:buChar char="ü"/>
            </a:pP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Nomination of supervisory committee</a:t>
            </a:r>
          </a:p>
          <a:p>
            <a:pPr marL="228600" indent="-228600" defTabSz="400050">
              <a:lnSpc>
                <a:spcPct val="90000"/>
              </a:lnSpc>
              <a:spcBef>
                <a:spcPct val="0"/>
              </a:spcBef>
              <a:spcAft>
                <a:spcPct val="35000"/>
              </a:spcAft>
              <a:buFont typeface="Wingdings" panose="05000000000000000000" pitchFamily="2" charset="2"/>
              <a:buChar char="ü"/>
            </a:pP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Fill GS10a form</a:t>
            </a:r>
          </a:p>
        </p:txBody>
      </p:sp>
      <p:sp>
        <p:nvSpPr>
          <p:cNvPr id="25" name="Hexagon 24"/>
          <p:cNvSpPr/>
          <p:nvPr/>
        </p:nvSpPr>
        <p:spPr>
          <a:xfrm>
            <a:off x="4432223" y="3069948"/>
            <a:ext cx="757661" cy="652826"/>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6" name="Freeform 25"/>
          <p:cNvSpPr/>
          <p:nvPr/>
        </p:nvSpPr>
        <p:spPr>
          <a:xfrm>
            <a:off x="4379945" y="4619734"/>
            <a:ext cx="1818014" cy="1423679"/>
          </a:xfrm>
          <a:custGeom>
            <a:avLst/>
            <a:gdLst>
              <a:gd name="connsiteX0" fmla="*/ 0 w 2424019"/>
              <a:gd name="connsiteY0" fmla="*/ 949120 h 1898239"/>
              <a:gd name="connsiteX1" fmla="*/ 542327 w 2424019"/>
              <a:gd name="connsiteY1" fmla="*/ 0 h 1898239"/>
              <a:gd name="connsiteX2" fmla="*/ 1881692 w 2424019"/>
              <a:gd name="connsiteY2" fmla="*/ 0 h 1898239"/>
              <a:gd name="connsiteX3" fmla="*/ 2424019 w 2424019"/>
              <a:gd name="connsiteY3" fmla="*/ 949120 h 1898239"/>
              <a:gd name="connsiteX4" fmla="*/ 1881692 w 2424019"/>
              <a:gd name="connsiteY4" fmla="*/ 1898239 h 1898239"/>
              <a:gd name="connsiteX5" fmla="*/ 542327 w 2424019"/>
              <a:gd name="connsiteY5" fmla="*/ 1898239 h 1898239"/>
              <a:gd name="connsiteX6" fmla="*/ 0 w 2424019"/>
              <a:gd name="connsiteY6" fmla="*/ 949120 h 1898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4019" h="1898239">
                <a:moveTo>
                  <a:pt x="0" y="949120"/>
                </a:moveTo>
                <a:lnTo>
                  <a:pt x="542327" y="0"/>
                </a:lnTo>
                <a:lnTo>
                  <a:pt x="1881692" y="0"/>
                </a:lnTo>
                <a:lnTo>
                  <a:pt x="2424019" y="949120"/>
                </a:lnTo>
                <a:lnTo>
                  <a:pt x="1881692" y="1898239"/>
                </a:lnTo>
                <a:lnTo>
                  <a:pt x="542327" y="1898239"/>
                </a:lnTo>
                <a:lnTo>
                  <a:pt x="0" y="949120"/>
                </a:lnTo>
                <a:close/>
              </a:path>
            </a:pathLst>
          </a:custGeom>
        </p:spPr>
        <p:style>
          <a:lnRef idx="0">
            <a:schemeClr val="accent6"/>
          </a:lnRef>
          <a:fillRef idx="3">
            <a:schemeClr val="accent6"/>
          </a:fillRef>
          <a:effectRef idx="3">
            <a:schemeClr val="accent6"/>
          </a:effectRef>
          <a:fontRef idx="minor">
            <a:schemeClr val="lt1"/>
          </a:fontRef>
        </p:style>
        <p:txBody>
          <a:bodyPr spcFirstLastPara="0" vert="horz" wrap="square" lIns="298513" tIns="236243" rIns="298513" bIns="236243" numCol="1" spcCol="1270" anchor="ctr" anchorCtr="0">
            <a:noAutofit/>
          </a:bodyPr>
          <a:lstStyle/>
          <a:p>
            <a:pPr algn="ctr" defTabSz="400050">
              <a:lnSpc>
                <a:spcPct val="90000"/>
              </a:lnSpc>
              <a:spcBef>
                <a:spcPct val="0"/>
              </a:spcBef>
              <a:spcAft>
                <a:spcPct val="35000"/>
              </a:spcAft>
            </a:pPr>
            <a:r>
              <a:rPr lang="en-US" sz="900" dirty="0">
                <a:solidFill>
                  <a:schemeClr val="tx1"/>
                </a:solidFill>
                <a:latin typeface="Tahoma" panose="020B0604030504040204" pitchFamily="34" charset="0"/>
                <a:ea typeface="Tahoma" panose="020B0604030504040204" pitchFamily="34" charset="0"/>
                <a:cs typeface="Tahoma" panose="020B0604030504040204" pitchFamily="34" charset="0"/>
              </a:rPr>
              <a:t>&gt; </a:t>
            </a: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GS11 Online/Doctoral Research </a:t>
            </a:r>
          </a:p>
          <a:p>
            <a:pPr algn="ctr" defTabSz="400050">
              <a:lnSpc>
                <a:spcPct val="90000"/>
              </a:lnSpc>
              <a:spcBef>
                <a:spcPct val="0"/>
              </a:spcBef>
              <a:spcAft>
                <a:spcPct val="35000"/>
              </a:spcAft>
            </a:pP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&gt; Start week 4 until week 16 (End of Semester)</a:t>
            </a:r>
          </a:p>
        </p:txBody>
      </p:sp>
      <p:sp>
        <p:nvSpPr>
          <p:cNvPr id="27" name="Freeform 26"/>
          <p:cNvSpPr/>
          <p:nvPr/>
        </p:nvSpPr>
        <p:spPr>
          <a:xfrm>
            <a:off x="1971221" y="2826205"/>
            <a:ext cx="1821493" cy="1423679"/>
          </a:xfrm>
          <a:custGeom>
            <a:avLst/>
            <a:gdLst>
              <a:gd name="connsiteX0" fmla="*/ 0 w 2345269"/>
              <a:gd name="connsiteY0" fmla="*/ 949120 h 1898239"/>
              <a:gd name="connsiteX1" fmla="*/ 542327 w 2345269"/>
              <a:gd name="connsiteY1" fmla="*/ 0 h 1898239"/>
              <a:gd name="connsiteX2" fmla="*/ 1802942 w 2345269"/>
              <a:gd name="connsiteY2" fmla="*/ 0 h 1898239"/>
              <a:gd name="connsiteX3" fmla="*/ 2345269 w 2345269"/>
              <a:gd name="connsiteY3" fmla="*/ 949120 h 1898239"/>
              <a:gd name="connsiteX4" fmla="*/ 1802942 w 2345269"/>
              <a:gd name="connsiteY4" fmla="*/ 1898239 h 1898239"/>
              <a:gd name="connsiteX5" fmla="*/ 542327 w 2345269"/>
              <a:gd name="connsiteY5" fmla="*/ 1898239 h 1898239"/>
              <a:gd name="connsiteX6" fmla="*/ 0 w 2345269"/>
              <a:gd name="connsiteY6" fmla="*/ 949120 h 1898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5269" h="1898239">
                <a:moveTo>
                  <a:pt x="0" y="949120"/>
                </a:moveTo>
                <a:lnTo>
                  <a:pt x="542327" y="0"/>
                </a:lnTo>
                <a:lnTo>
                  <a:pt x="1802942" y="0"/>
                </a:lnTo>
                <a:lnTo>
                  <a:pt x="2345269" y="949120"/>
                </a:lnTo>
                <a:lnTo>
                  <a:pt x="1802942" y="1898239"/>
                </a:lnTo>
                <a:lnTo>
                  <a:pt x="542327" y="1898239"/>
                </a:lnTo>
                <a:lnTo>
                  <a:pt x="0" y="949120"/>
                </a:lnTo>
                <a:close/>
              </a:path>
            </a:pathLst>
          </a:custGeom>
        </p:spPr>
        <p:style>
          <a:lnRef idx="0">
            <a:schemeClr val="accent6"/>
          </a:lnRef>
          <a:fillRef idx="3">
            <a:schemeClr val="accent6"/>
          </a:fillRef>
          <a:effectRef idx="3">
            <a:schemeClr val="accent6"/>
          </a:effectRef>
          <a:fontRef idx="minor">
            <a:schemeClr val="lt1"/>
          </a:fontRef>
        </p:style>
        <p:txBody>
          <a:bodyPr spcFirstLastPara="0" vert="horz" wrap="square" lIns="293591" tIns="239809" rIns="293591" bIns="239809" numCol="1" spcCol="1270" anchor="ctr" anchorCtr="0">
            <a:noAutofit/>
          </a:bodyPr>
          <a:lstStyle/>
          <a:p>
            <a:pPr defTabSz="400050">
              <a:lnSpc>
                <a:spcPct val="90000"/>
              </a:lnSpc>
              <a:spcBef>
                <a:spcPct val="0"/>
              </a:spcBef>
              <a:spcAft>
                <a:spcPct val="35000"/>
              </a:spcAft>
            </a:pPr>
            <a:endParaRPr lang="en-US" sz="900" dirty="0"/>
          </a:p>
          <a:p>
            <a:pPr algn="ctr" defTabSz="400050">
              <a:lnSpc>
                <a:spcPct val="90000"/>
              </a:lnSpc>
              <a:spcBef>
                <a:spcPct val="0"/>
              </a:spcBef>
              <a:spcAft>
                <a:spcPct val="35000"/>
              </a:spcAft>
            </a:pPr>
            <a:r>
              <a:rPr lang="en-US" sz="1200" dirty="0">
                <a:latin typeface="Calibri" panose="020F0502020204030204" pitchFamily="34" charset="0"/>
                <a:cs typeface="Calibri" panose="020F0502020204030204" pitchFamily="34" charset="0"/>
              </a:rPr>
              <a:t> </a:t>
            </a:r>
            <a:r>
              <a:rPr lang="en-US" sz="12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Add and drop subject (Before week 7)</a:t>
            </a:r>
          </a:p>
          <a:p>
            <a:pPr algn="ctr" defTabSz="400050">
              <a:lnSpc>
                <a:spcPct val="90000"/>
              </a:lnSpc>
              <a:spcBef>
                <a:spcPct val="0"/>
              </a:spcBef>
              <a:spcAft>
                <a:spcPct val="35000"/>
              </a:spcAft>
            </a:pPr>
            <a:r>
              <a:rPr lang="en-US" sz="12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Change program or field of study before semester 4</a:t>
            </a:r>
          </a:p>
          <a:p>
            <a:pPr algn="ctr" defTabSz="400050">
              <a:lnSpc>
                <a:spcPct val="90000"/>
              </a:lnSpc>
              <a:spcBef>
                <a:spcPct val="0"/>
              </a:spcBef>
              <a:spcAft>
                <a:spcPct val="35000"/>
              </a:spcAft>
            </a:pPr>
            <a:endParaRPr lang="en-US" sz="1350" dirty="0"/>
          </a:p>
        </p:txBody>
      </p:sp>
      <p:sp>
        <p:nvSpPr>
          <p:cNvPr id="14" name="Down Arrow 13"/>
          <p:cNvSpPr/>
          <p:nvPr/>
        </p:nvSpPr>
        <p:spPr>
          <a:xfrm rot="2893276">
            <a:off x="3059290" y="2429600"/>
            <a:ext cx="429223" cy="389430"/>
          </a:xfrm>
          <a:prstGeom prst="downArrow">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extBox 17"/>
          <p:cNvSpPr txBox="1"/>
          <p:nvPr/>
        </p:nvSpPr>
        <p:spPr>
          <a:xfrm>
            <a:off x="4450196" y="3501153"/>
            <a:ext cx="2137624" cy="707886"/>
          </a:xfrm>
          <a:prstGeom prst="rect">
            <a:avLst/>
          </a:prstGeom>
          <a:noFill/>
        </p:spPr>
        <p:txBody>
          <a:bodyPr wrap="square" rtlCol="0">
            <a:spAutoFit/>
          </a:bodyPr>
          <a:lstStyle/>
          <a:p>
            <a:pPr algn="ctr"/>
            <a:r>
              <a:rPr lang="en-US" sz="2000" b="1" dirty="0">
                <a:latin typeface="Tahoma" panose="020B0604030504040204" pitchFamily="34" charset="0"/>
                <a:ea typeface="Tahoma" panose="020B0604030504040204" pitchFamily="34" charset="0"/>
                <a:cs typeface="Tahoma" panose="020B0604030504040204" pitchFamily="34" charset="0"/>
              </a:rPr>
              <a:t>PHD/MASTER OF SCIENCE</a:t>
            </a:r>
          </a:p>
        </p:txBody>
      </p:sp>
      <p:sp>
        <p:nvSpPr>
          <p:cNvPr id="2" name="Oval 1"/>
          <p:cNvSpPr/>
          <p:nvPr/>
        </p:nvSpPr>
        <p:spPr>
          <a:xfrm>
            <a:off x="311442" y="1426823"/>
            <a:ext cx="2583252" cy="1315040"/>
          </a:xfrm>
          <a:prstGeom prst="ellipse">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2700000" scaled="1"/>
            <a:tileRect/>
          </a:gra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lgn="ctr">
              <a:buFont typeface="Wingdings" panose="05000000000000000000" pitchFamily="2" charset="2"/>
              <a:buChar char="Ø"/>
            </a:pPr>
            <a:r>
              <a:rPr lang="en-MY" sz="1200" i="1" dirty="0">
                <a:latin typeface="Tahoma" panose="020B0604030504040204" pitchFamily="34" charset="0"/>
                <a:ea typeface="Tahoma" panose="020B0604030504040204" pitchFamily="34" charset="0"/>
                <a:cs typeface="Tahoma" panose="020B0604030504040204" pitchFamily="34" charset="0"/>
              </a:rPr>
              <a:t>Doctoral Research SPS6999</a:t>
            </a:r>
          </a:p>
          <a:p>
            <a:pPr marL="214313" indent="-214313" algn="ctr">
              <a:buFont typeface="Wingdings" panose="05000000000000000000" pitchFamily="2" charset="2"/>
              <a:buChar char="Ø"/>
            </a:pPr>
            <a:r>
              <a:rPr lang="en-MY" sz="1200" i="1" dirty="0">
                <a:latin typeface="Tahoma" panose="020B0604030504040204" pitchFamily="34" charset="0"/>
                <a:ea typeface="Tahoma" panose="020B0604030504040204" pitchFamily="34" charset="0"/>
                <a:cs typeface="Tahoma" panose="020B0604030504040204" pitchFamily="34" charset="0"/>
              </a:rPr>
              <a:t>Seminar(Research Proposal) SPS6903</a:t>
            </a:r>
          </a:p>
          <a:p>
            <a:pPr algn="ctr"/>
            <a:r>
              <a:rPr lang="en-MY" sz="1200" i="1" dirty="0">
                <a:latin typeface="Tahoma" panose="020B0604030504040204" pitchFamily="34" charset="0"/>
                <a:ea typeface="Tahoma" panose="020B0604030504040204" pitchFamily="34" charset="0"/>
                <a:cs typeface="Tahoma" panose="020B0604030504040204" pitchFamily="34" charset="0"/>
              </a:rPr>
              <a:t>&gt; Research Methodology</a:t>
            </a:r>
          </a:p>
        </p:txBody>
      </p:sp>
      <p:sp>
        <p:nvSpPr>
          <p:cNvPr id="3" name="Oval 2"/>
          <p:cNvSpPr/>
          <p:nvPr/>
        </p:nvSpPr>
        <p:spPr>
          <a:xfrm>
            <a:off x="159400" y="3042244"/>
            <a:ext cx="1811822" cy="1305232"/>
          </a:xfrm>
          <a:prstGeom prst="ellipse">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2700000" scaled="1"/>
            <a:tileRect/>
          </a:gradFill>
          <a:ln>
            <a:solidFill>
              <a:schemeClr val="bg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350"/>
          </a:p>
        </p:txBody>
      </p:sp>
      <p:sp>
        <p:nvSpPr>
          <p:cNvPr id="4" name="TextBox 3"/>
          <p:cNvSpPr txBox="1"/>
          <p:nvPr/>
        </p:nvSpPr>
        <p:spPr>
          <a:xfrm>
            <a:off x="623226" y="3234221"/>
            <a:ext cx="1194674" cy="1015663"/>
          </a:xfrm>
          <a:prstGeom prst="rect">
            <a:avLst/>
          </a:prstGeom>
          <a:noFill/>
        </p:spPr>
        <p:txBody>
          <a:bodyPr wrap="square" rtlCol="0">
            <a:spAutoFit/>
          </a:bodyPr>
          <a:lstStyle/>
          <a:p>
            <a:r>
              <a:rPr lang="en-MY" sz="1200" i="1" dirty="0">
                <a:solidFill>
                  <a:schemeClr val="bg1"/>
                </a:solidFill>
                <a:latin typeface="Tahoma" panose="020B0604030504040204" pitchFamily="34" charset="0"/>
                <a:ea typeface="Tahoma" panose="020B0604030504040204" pitchFamily="34" charset="0"/>
                <a:cs typeface="Tahoma" panose="020B0604030504040204" pitchFamily="34" charset="0"/>
              </a:rPr>
              <a:t>Defer before week 7</a:t>
            </a:r>
          </a:p>
          <a:p>
            <a:endParaRPr lang="en-MY" sz="1200" i="1"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MY" sz="1200" i="1" dirty="0">
                <a:solidFill>
                  <a:schemeClr val="bg1"/>
                </a:solidFill>
                <a:latin typeface="Tahoma" panose="020B0604030504040204" pitchFamily="34" charset="0"/>
                <a:ea typeface="Tahoma" panose="020B0604030504040204" pitchFamily="34" charset="0"/>
                <a:cs typeface="Tahoma" panose="020B0604030504040204" pitchFamily="34" charset="0"/>
              </a:rPr>
              <a:t>Maximum 2 semester</a:t>
            </a:r>
          </a:p>
        </p:txBody>
      </p:sp>
      <p:sp>
        <p:nvSpPr>
          <p:cNvPr id="6" name="TextBox 5"/>
          <p:cNvSpPr txBox="1"/>
          <p:nvPr/>
        </p:nvSpPr>
        <p:spPr>
          <a:xfrm>
            <a:off x="5616985" y="1792293"/>
            <a:ext cx="1212200" cy="854080"/>
          </a:xfrm>
          <a:prstGeom prst="rect">
            <a:avLst/>
          </a:prstGeom>
          <a:noFill/>
        </p:spPr>
        <p:txBody>
          <a:bodyPr wrap="square" rtlCol="0">
            <a:spAutoFit/>
          </a:bodyPr>
          <a:lstStyle/>
          <a:p>
            <a:pPr algn="ctr"/>
            <a:r>
              <a:rPr lang="en-US" sz="1200" dirty="0">
                <a:latin typeface="Tahoma" panose="020B0604030504040204" pitchFamily="34" charset="0"/>
                <a:ea typeface="Tahoma" panose="020B0604030504040204" pitchFamily="34" charset="0"/>
                <a:cs typeface="Tahoma" panose="020B0604030504040204" pitchFamily="34" charset="0"/>
              </a:rPr>
              <a:t>Completion/ graduation (GS17 form</a:t>
            </a:r>
          </a:p>
          <a:p>
            <a:endParaRPr lang="en-MY" sz="1350" dirty="0"/>
          </a:p>
        </p:txBody>
      </p:sp>
      <p:pic>
        <p:nvPicPr>
          <p:cNvPr id="29" name="Content Placeholder 4" descr="Inner-UPM-Template_Option-1A.jpg">
            <a:extLst>
              <a:ext uri="{FF2B5EF4-FFF2-40B4-BE49-F238E27FC236}">
                <a16:creationId xmlns:a16="http://schemas.microsoft.com/office/drawing/2014/main" xmlns="" id="{999DF58F-9972-4B37-B938-38A0DE257F40}"/>
              </a:ext>
            </a:extLst>
          </p:cNvPr>
          <p:cNvPicPr>
            <a:picLocks noChangeAspect="1"/>
          </p:cNvPicPr>
          <p:nvPr/>
        </p:nvPicPr>
        <p:blipFill>
          <a:blip r:embed="rId3" cstate="print"/>
          <a:stretch>
            <a:fillRect/>
          </a:stretch>
        </p:blipFill>
        <p:spPr>
          <a:xfrm>
            <a:off x="-8590" y="6405488"/>
            <a:ext cx="7315200" cy="437606"/>
          </a:xfrm>
          <a:prstGeom prst="rect">
            <a:avLst/>
          </a:prstGeom>
        </p:spPr>
      </p:pic>
      <p:sp>
        <p:nvSpPr>
          <p:cNvPr id="30" name="Down Arrow 13">
            <a:extLst>
              <a:ext uri="{FF2B5EF4-FFF2-40B4-BE49-F238E27FC236}">
                <a16:creationId xmlns:a16="http://schemas.microsoft.com/office/drawing/2014/main" xmlns="" id="{375C8D8F-87D4-4FA3-A8A7-1DC77B65270F}"/>
              </a:ext>
            </a:extLst>
          </p:cNvPr>
          <p:cNvSpPr/>
          <p:nvPr/>
        </p:nvSpPr>
        <p:spPr>
          <a:xfrm rot="20258639">
            <a:off x="2701841" y="4233448"/>
            <a:ext cx="429223" cy="389430"/>
          </a:xfrm>
          <a:prstGeom prst="downArrow">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Down Arrow 13">
            <a:extLst>
              <a:ext uri="{FF2B5EF4-FFF2-40B4-BE49-F238E27FC236}">
                <a16:creationId xmlns:a16="http://schemas.microsoft.com/office/drawing/2014/main" xmlns="" id="{ABFCE01F-3406-48A9-82DF-A860F7AFBCC9}"/>
              </a:ext>
            </a:extLst>
          </p:cNvPr>
          <p:cNvSpPr/>
          <p:nvPr/>
        </p:nvSpPr>
        <p:spPr>
          <a:xfrm rot="16200000">
            <a:off x="4020739" y="5117918"/>
            <a:ext cx="429223" cy="496428"/>
          </a:xfrm>
          <a:prstGeom prst="downArrow">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Down Arrow 13">
            <a:extLst>
              <a:ext uri="{FF2B5EF4-FFF2-40B4-BE49-F238E27FC236}">
                <a16:creationId xmlns:a16="http://schemas.microsoft.com/office/drawing/2014/main" xmlns="" id="{878B48AA-B06F-4092-8AEC-5A925C9BA3F9}"/>
              </a:ext>
            </a:extLst>
          </p:cNvPr>
          <p:cNvSpPr/>
          <p:nvPr/>
        </p:nvSpPr>
        <p:spPr>
          <a:xfrm rot="16200000">
            <a:off x="6117262" y="5117919"/>
            <a:ext cx="429223" cy="496427"/>
          </a:xfrm>
          <a:prstGeom prst="downArrow">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Down Arrow 13">
            <a:extLst>
              <a:ext uri="{FF2B5EF4-FFF2-40B4-BE49-F238E27FC236}">
                <a16:creationId xmlns:a16="http://schemas.microsoft.com/office/drawing/2014/main" xmlns="" id="{CA1CCC24-EBAF-4DE0-91E5-A8BF9AFF2A90}"/>
              </a:ext>
            </a:extLst>
          </p:cNvPr>
          <p:cNvSpPr/>
          <p:nvPr/>
        </p:nvSpPr>
        <p:spPr>
          <a:xfrm rot="12628893">
            <a:off x="7399024" y="4222228"/>
            <a:ext cx="429223" cy="389430"/>
          </a:xfrm>
          <a:prstGeom prst="downArrow">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Down Arrow 13">
            <a:extLst>
              <a:ext uri="{FF2B5EF4-FFF2-40B4-BE49-F238E27FC236}">
                <a16:creationId xmlns:a16="http://schemas.microsoft.com/office/drawing/2014/main" xmlns="" id="{69B3DB0C-3D51-40EB-B56B-554BFDCC0B85}"/>
              </a:ext>
            </a:extLst>
          </p:cNvPr>
          <p:cNvSpPr/>
          <p:nvPr/>
        </p:nvSpPr>
        <p:spPr>
          <a:xfrm rot="8030389">
            <a:off x="6758073" y="2512201"/>
            <a:ext cx="429223" cy="389430"/>
          </a:xfrm>
          <a:prstGeom prst="downArrow">
            <a:avLst/>
          </a:prstGeom>
          <a:solidFill>
            <a:srgbClr val="C0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Hexagon 34">
            <a:extLst>
              <a:ext uri="{FF2B5EF4-FFF2-40B4-BE49-F238E27FC236}">
                <a16:creationId xmlns:a16="http://schemas.microsoft.com/office/drawing/2014/main" xmlns="" id="{417DAFC7-0713-4ADA-B3E9-8DFE45864851}"/>
              </a:ext>
            </a:extLst>
          </p:cNvPr>
          <p:cNvSpPr/>
          <p:nvPr/>
        </p:nvSpPr>
        <p:spPr>
          <a:xfrm>
            <a:off x="3821531" y="4098027"/>
            <a:ext cx="757661" cy="652826"/>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5" name="Rectangle 4">
            <a:extLst>
              <a:ext uri="{FF2B5EF4-FFF2-40B4-BE49-F238E27FC236}">
                <a16:creationId xmlns:a16="http://schemas.microsoft.com/office/drawing/2014/main" xmlns="" id="{4998FABB-6FC7-4B54-9B5C-FA6EF50C6DD4}"/>
              </a:ext>
            </a:extLst>
          </p:cNvPr>
          <p:cNvSpPr/>
          <p:nvPr/>
        </p:nvSpPr>
        <p:spPr>
          <a:xfrm>
            <a:off x="1790984" y="152400"/>
            <a:ext cx="2486578" cy="800219"/>
          </a:xfrm>
          <a:prstGeom prst="rect">
            <a:avLst/>
          </a:prstGeom>
        </p:spPr>
        <p:txBody>
          <a:bodyPr wrap="none">
            <a:spAutoFit/>
          </a:bodyPr>
          <a:lstStyle/>
          <a:p>
            <a:pPr algn="ctr"/>
            <a:r>
              <a:rPr lang="en-US" sz="2300" b="1" i="1" dirty="0">
                <a:latin typeface="Tahoma" panose="020B0604030504040204" pitchFamily="34" charset="0"/>
                <a:ea typeface="Tahoma" panose="020B0604030504040204" pitchFamily="34" charset="0"/>
                <a:cs typeface="Tahoma" panose="020B0604030504040204" pitchFamily="34" charset="0"/>
              </a:rPr>
              <a:t>  PHD/MASTER </a:t>
            </a:r>
          </a:p>
          <a:p>
            <a:pPr algn="ctr"/>
            <a:r>
              <a:rPr lang="en-US" sz="2300" b="1" i="1" dirty="0">
                <a:latin typeface="Tahoma" panose="020B0604030504040204" pitchFamily="34" charset="0"/>
                <a:ea typeface="Tahoma" panose="020B0604030504040204" pitchFamily="34" charset="0"/>
                <a:cs typeface="Tahoma" panose="020B0604030504040204" pitchFamily="34" charset="0"/>
              </a:rPr>
              <a:t>OF SCIENCE</a:t>
            </a:r>
          </a:p>
        </p:txBody>
      </p:sp>
    </p:spTree>
    <p:extLst>
      <p:ext uri="{BB962C8B-B14F-4D97-AF65-F5344CB8AC3E}">
        <p14:creationId xmlns:p14="http://schemas.microsoft.com/office/powerpoint/2010/main" val="1911809440"/>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xmlns="" id="{9BB80D1F-EE30-4460-92C8-ECF7D9EFE7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123"/>
          <a:stretch/>
        </p:blipFill>
        <p:spPr>
          <a:xfrm>
            <a:off x="-1" y="-457200"/>
            <a:ext cx="9144001" cy="2462213"/>
          </a:xfrm>
          <a:prstGeom prst="rect">
            <a:avLst/>
          </a:prstGeom>
        </p:spPr>
      </p:pic>
      <p:pic>
        <p:nvPicPr>
          <p:cNvPr id="5" name="Content Placeholder 4" descr="Inner-UPM-Template_Option-1A.jpg"/>
          <p:cNvPicPr>
            <a:picLocks noChangeAspect="1"/>
          </p:cNvPicPr>
          <p:nvPr/>
        </p:nvPicPr>
        <p:blipFill>
          <a:blip r:embed="rId3"/>
          <a:stretch>
            <a:fillRect/>
          </a:stretch>
        </p:blipFill>
        <p:spPr>
          <a:xfrm>
            <a:off x="0" y="6420394"/>
            <a:ext cx="7315200" cy="437606"/>
          </a:xfrm>
          <a:prstGeom prst="rect">
            <a:avLst/>
          </a:prstGeom>
        </p:spPr>
      </p:pic>
      <p:pic>
        <p:nvPicPr>
          <p:cNvPr id="9" name="Picture 8">
            <a:extLst>
              <a:ext uri="{FF2B5EF4-FFF2-40B4-BE49-F238E27FC236}">
                <a16:creationId xmlns:a16="http://schemas.microsoft.com/office/drawing/2014/main" xmlns="" id="{31EA80EA-4C69-4F73-AD4C-39EEB59C5C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105" y="1345699"/>
            <a:ext cx="6386993" cy="5300047"/>
          </a:xfrm>
          <a:prstGeom prst="rect">
            <a:avLst/>
          </a:prstGeom>
        </p:spPr>
      </p:pic>
      <p:sp>
        <p:nvSpPr>
          <p:cNvPr id="6" name="TextBox 5">
            <a:extLst>
              <a:ext uri="{FF2B5EF4-FFF2-40B4-BE49-F238E27FC236}">
                <a16:creationId xmlns:a16="http://schemas.microsoft.com/office/drawing/2014/main" xmlns="" id="{A0CC3F4D-6B9A-4B64-A940-D5529D8379E2}"/>
              </a:ext>
            </a:extLst>
          </p:cNvPr>
          <p:cNvSpPr txBox="1"/>
          <p:nvPr/>
        </p:nvSpPr>
        <p:spPr>
          <a:xfrm>
            <a:off x="4572001" y="1902204"/>
            <a:ext cx="1338263" cy="369332"/>
          </a:xfrm>
          <a:prstGeom prst="rect">
            <a:avLst/>
          </a:prstGeom>
          <a:noFill/>
        </p:spPr>
        <p:txBody>
          <a:bodyPr wrap="square" rtlCol="0">
            <a:spAutoFit/>
          </a:bodyPr>
          <a:lstStyle/>
          <a:p>
            <a:r>
              <a:rPr lang="en-MY" b="1" dirty="0"/>
              <a:t>Fellowships</a:t>
            </a:r>
          </a:p>
        </p:txBody>
      </p:sp>
      <p:sp>
        <p:nvSpPr>
          <p:cNvPr id="2" name="TextBox 1">
            <a:extLst>
              <a:ext uri="{FF2B5EF4-FFF2-40B4-BE49-F238E27FC236}">
                <a16:creationId xmlns:a16="http://schemas.microsoft.com/office/drawing/2014/main" xmlns="" id="{56C20928-C876-4BC2-AEF6-55B8BA61FD22}"/>
              </a:ext>
            </a:extLst>
          </p:cNvPr>
          <p:cNvSpPr txBox="1"/>
          <p:nvPr/>
        </p:nvSpPr>
        <p:spPr>
          <a:xfrm>
            <a:off x="5207635" y="3808825"/>
            <a:ext cx="1483098" cy="307777"/>
          </a:xfrm>
          <a:prstGeom prst="rect">
            <a:avLst/>
          </a:prstGeom>
          <a:noFill/>
        </p:spPr>
        <p:txBody>
          <a:bodyPr wrap="none" rtlCol="0">
            <a:spAutoFit/>
          </a:bodyPr>
          <a:lstStyle/>
          <a:p>
            <a:r>
              <a:rPr lang="en-GB" sz="1400" b="1" dirty="0">
                <a:latin typeface="Tahoma" panose="020B0604030504040204" pitchFamily="34" charset="0"/>
                <a:ea typeface="Tahoma" panose="020B0604030504040204" pitchFamily="34" charset="0"/>
                <a:cs typeface="Tahoma" panose="020B0604030504040204" pitchFamily="34" charset="0"/>
              </a:rPr>
              <a:t>Assistantships</a:t>
            </a:r>
            <a:endParaRPr lang="en-MY" sz="1400" b="1" dirty="0">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xmlns="" id="{618C1339-15E2-406F-977B-40B7F1F9CD8F}"/>
              </a:ext>
            </a:extLst>
          </p:cNvPr>
          <p:cNvSpPr txBox="1"/>
          <p:nvPr/>
        </p:nvSpPr>
        <p:spPr>
          <a:xfrm>
            <a:off x="4509330" y="5752395"/>
            <a:ext cx="1386918" cy="338554"/>
          </a:xfrm>
          <a:prstGeom prst="rect">
            <a:avLst/>
          </a:prstGeom>
          <a:noFill/>
        </p:spPr>
        <p:txBody>
          <a:bodyPr wrap="none" rtlCol="0">
            <a:spAutoFit/>
          </a:bodyPr>
          <a:lstStyle/>
          <a:p>
            <a:r>
              <a:rPr lang="en-US" sz="1600" b="1" dirty="0">
                <a:latin typeface="Tahoma" panose="020B0604030504040204" pitchFamily="34" charset="0"/>
                <a:ea typeface="Tahoma" panose="020B0604030504040204" pitchFamily="34" charset="0"/>
                <a:cs typeface="Tahoma" panose="020B0604030504040204" pitchFamily="34" charset="0"/>
              </a:rPr>
              <a:t>Scholarship</a:t>
            </a:r>
            <a:endParaRPr lang="en-MY" sz="1600" b="1"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xmlns="" id="{9540C5B3-FAE4-40B8-BE07-10AFEF133EF7}"/>
              </a:ext>
            </a:extLst>
          </p:cNvPr>
          <p:cNvSpPr txBox="1"/>
          <p:nvPr/>
        </p:nvSpPr>
        <p:spPr>
          <a:xfrm>
            <a:off x="708125" y="3429776"/>
            <a:ext cx="1896673" cy="707886"/>
          </a:xfrm>
          <a:prstGeom prst="rect">
            <a:avLst/>
          </a:prstGeom>
          <a:noFill/>
        </p:spPr>
        <p:txBody>
          <a:bodyPr wrap="none" rtlCol="0">
            <a:spAutoFit/>
          </a:bodyPr>
          <a:lstStyle/>
          <a:p>
            <a:pPr algn="ctr"/>
            <a:r>
              <a:rPr lang="en-US" sz="2000" b="1" dirty="0">
                <a:latin typeface="Tahoma" panose="020B0604030504040204" pitchFamily="34" charset="0"/>
                <a:ea typeface="Tahoma" panose="020B0604030504040204" pitchFamily="34" charset="0"/>
                <a:cs typeface="Tahoma" panose="020B0604030504040204" pitchFamily="34" charset="0"/>
              </a:rPr>
              <a:t>FINANCIAL </a:t>
            </a:r>
          </a:p>
          <a:p>
            <a:pPr algn="ctr"/>
            <a:r>
              <a:rPr lang="en-US" sz="2000" b="1" dirty="0">
                <a:latin typeface="Tahoma" panose="020B0604030504040204" pitchFamily="34" charset="0"/>
                <a:ea typeface="Tahoma" panose="020B0604030504040204" pitchFamily="34" charset="0"/>
                <a:cs typeface="Tahoma" panose="020B0604030504040204" pitchFamily="34" charset="0"/>
              </a:rPr>
              <a:t>ASSISTANCE</a:t>
            </a:r>
            <a:endParaRPr lang="en-MY" sz="2000" b="1" dirty="0">
              <a:latin typeface="Tahoma" panose="020B0604030504040204" pitchFamily="34" charset="0"/>
              <a:ea typeface="Tahoma" panose="020B0604030504040204" pitchFamily="34" charset="0"/>
              <a:cs typeface="Tahoma" panose="020B0604030504040204" pitchFamily="34" charset="0"/>
            </a:endParaRPr>
          </a:p>
        </p:txBody>
      </p:sp>
      <p:sp>
        <p:nvSpPr>
          <p:cNvPr id="24" name="TextBox 23">
            <a:extLst>
              <a:ext uri="{FF2B5EF4-FFF2-40B4-BE49-F238E27FC236}">
                <a16:creationId xmlns:a16="http://schemas.microsoft.com/office/drawing/2014/main" xmlns="" id="{E67D96AC-2249-429F-9473-7B8951F570F6}"/>
              </a:ext>
            </a:extLst>
          </p:cNvPr>
          <p:cNvSpPr txBox="1"/>
          <p:nvPr/>
        </p:nvSpPr>
        <p:spPr>
          <a:xfrm>
            <a:off x="2133600" y="82294"/>
            <a:ext cx="2081018" cy="800219"/>
          </a:xfrm>
          <a:prstGeom prst="rect">
            <a:avLst/>
          </a:prstGeom>
          <a:noFill/>
        </p:spPr>
        <p:txBody>
          <a:bodyPr wrap="none" rtlCol="0">
            <a:spAutoFit/>
          </a:bodyPr>
          <a:lstStyle/>
          <a:p>
            <a:pPr algn="ctr"/>
            <a:r>
              <a:rPr lang="en-US" sz="2300" b="1" i="1" dirty="0">
                <a:latin typeface="Tahoma" panose="020B0604030504040204" pitchFamily="34" charset="0"/>
                <a:ea typeface="Tahoma" panose="020B0604030504040204" pitchFamily="34" charset="0"/>
                <a:cs typeface="Tahoma" panose="020B0604030504040204" pitchFamily="34" charset="0"/>
              </a:rPr>
              <a:t> FINANCIAL </a:t>
            </a:r>
          </a:p>
          <a:p>
            <a:pPr algn="ctr"/>
            <a:r>
              <a:rPr lang="en-US" sz="2300" b="1" i="1" dirty="0">
                <a:latin typeface="Tahoma" panose="020B0604030504040204" pitchFamily="34" charset="0"/>
                <a:ea typeface="Tahoma" panose="020B0604030504040204" pitchFamily="34" charset="0"/>
                <a:cs typeface="Tahoma" panose="020B0604030504040204" pitchFamily="34" charset="0"/>
              </a:rPr>
              <a:t>ASSISTANCE</a:t>
            </a:r>
            <a:endParaRPr lang="en-MY" sz="2300" b="1" i="1" dirty="0">
              <a:latin typeface="Tahoma" panose="020B0604030504040204" pitchFamily="34" charset="0"/>
              <a:ea typeface="Tahoma" panose="020B0604030504040204" pitchFamily="34" charset="0"/>
              <a:cs typeface="Tahoma" panose="020B0604030504040204" pitchFamily="34" charset="0"/>
            </a:endParaRPr>
          </a:p>
        </p:txBody>
      </p:sp>
      <p:sp>
        <p:nvSpPr>
          <p:cNvPr id="8" name="Double Brace 7">
            <a:extLst>
              <a:ext uri="{FF2B5EF4-FFF2-40B4-BE49-F238E27FC236}">
                <a16:creationId xmlns:a16="http://schemas.microsoft.com/office/drawing/2014/main" xmlns="" id="{8138B172-0488-48FD-9AB2-6122966A5A46}"/>
              </a:ext>
            </a:extLst>
          </p:cNvPr>
          <p:cNvSpPr/>
          <p:nvPr/>
        </p:nvSpPr>
        <p:spPr>
          <a:xfrm>
            <a:off x="6264296" y="1675766"/>
            <a:ext cx="1173600" cy="558783"/>
          </a:xfrm>
          <a:prstGeom prst="bracePair">
            <a:avLst/>
          </a:prstGeom>
        </p:spPr>
        <p:style>
          <a:lnRef idx="1">
            <a:schemeClr val="accent5"/>
          </a:lnRef>
          <a:fillRef idx="0">
            <a:schemeClr val="accent5"/>
          </a:fillRef>
          <a:effectRef idx="0">
            <a:schemeClr val="accent5"/>
          </a:effectRef>
          <a:fontRef idx="minor">
            <a:schemeClr val="tx1"/>
          </a:fontRef>
        </p:style>
        <p:txBody>
          <a:bodyPr rtlCol="0" anchor="ctr"/>
          <a:lstStyle/>
          <a:p>
            <a:pPr marL="285750" indent="-285750">
              <a:buFont typeface="Wingdings" panose="05000000000000000000" pitchFamily="2" charset="2"/>
              <a:buChar char="§"/>
            </a:pPr>
            <a:endParaRPr lang="en-MY" dirty="0">
              <a:solidFill>
                <a:srgbClr val="C00000"/>
              </a:solidFill>
            </a:endParaRPr>
          </a:p>
          <a:p>
            <a:pPr marL="285750" indent="-285750">
              <a:buFont typeface="Wingdings" panose="05000000000000000000" pitchFamily="2" charset="2"/>
              <a:buChar char="§"/>
            </a:pPr>
            <a:r>
              <a:rPr lang="en-MY" dirty="0">
                <a:solidFill>
                  <a:srgbClr val="C00000"/>
                </a:solidFill>
              </a:rPr>
              <a:t>GRF</a:t>
            </a:r>
          </a:p>
          <a:p>
            <a:pPr marL="285750" indent="-285750">
              <a:buFont typeface="Wingdings" panose="05000000000000000000" pitchFamily="2" charset="2"/>
              <a:buChar char="§"/>
            </a:pPr>
            <a:r>
              <a:rPr lang="en-MY" dirty="0">
                <a:solidFill>
                  <a:srgbClr val="C00000"/>
                </a:solidFill>
              </a:rPr>
              <a:t>IGRF</a:t>
            </a:r>
          </a:p>
          <a:p>
            <a:pPr algn="ctr"/>
            <a:endParaRPr lang="en-MY" dirty="0"/>
          </a:p>
        </p:txBody>
      </p:sp>
      <p:sp>
        <p:nvSpPr>
          <p:cNvPr id="28" name="Double Brace 27">
            <a:extLst>
              <a:ext uri="{FF2B5EF4-FFF2-40B4-BE49-F238E27FC236}">
                <a16:creationId xmlns:a16="http://schemas.microsoft.com/office/drawing/2014/main" xmlns="" id="{C73302D7-488B-4717-A456-CD89765B4DE0}"/>
              </a:ext>
            </a:extLst>
          </p:cNvPr>
          <p:cNvSpPr/>
          <p:nvPr/>
        </p:nvSpPr>
        <p:spPr>
          <a:xfrm>
            <a:off x="6997002" y="3645421"/>
            <a:ext cx="1173600" cy="558783"/>
          </a:xfrm>
          <a:prstGeom prst="bracePair">
            <a:avLst/>
          </a:prstGeom>
        </p:spPr>
        <p:style>
          <a:lnRef idx="1">
            <a:schemeClr val="accent6"/>
          </a:lnRef>
          <a:fillRef idx="0">
            <a:schemeClr val="accent6"/>
          </a:fillRef>
          <a:effectRef idx="0">
            <a:schemeClr val="accent6"/>
          </a:effectRef>
          <a:fontRef idx="minor">
            <a:schemeClr val="tx1"/>
          </a:fontRef>
        </p:style>
        <p:txBody>
          <a:bodyPr rtlCol="0" anchor="ctr"/>
          <a:lstStyle/>
          <a:p>
            <a:pPr marL="285750" indent="-285750">
              <a:buFont typeface="Wingdings" panose="05000000000000000000" pitchFamily="2" charset="2"/>
              <a:buChar char="§"/>
            </a:pPr>
            <a:r>
              <a:rPr lang="en-MY" dirty="0">
                <a:solidFill>
                  <a:srgbClr val="C00000"/>
                </a:solidFill>
              </a:rPr>
              <a:t>GRA</a:t>
            </a:r>
          </a:p>
          <a:p>
            <a:pPr marL="285750" indent="-285750">
              <a:buFont typeface="Wingdings" panose="05000000000000000000" pitchFamily="2" charset="2"/>
              <a:buChar char="§"/>
            </a:pPr>
            <a:r>
              <a:rPr lang="en-MY" dirty="0">
                <a:solidFill>
                  <a:srgbClr val="C00000"/>
                </a:solidFill>
              </a:rPr>
              <a:t>SGRA</a:t>
            </a:r>
          </a:p>
        </p:txBody>
      </p:sp>
      <p:sp>
        <p:nvSpPr>
          <p:cNvPr id="29" name="Double Brace 28">
            <a:extLst>
              <a:ext uri="{FF2B5EF4-FFF2-40B4-BE49-F238E27FC236}">
                <a16:creationId xmlns:a16="http://schemas.microsoft.com/office/drawing/2014/main" xmlns="" id="{1A329710-8535-470D-A168-A0AF5EE9AA88}"/>
              </a:ext>
            </a:extLst>
          </p:cNvPr>
          <p:cNvSpPr/>
          <p:nvPr/>
        </p:nvSpPr>
        <p:spPr>
          <a:xfrm>
            <a:off x="6121934" y="5600480"/>
            <a:ext cx="1137598" cy="519238"/>
          </a:xfrm>
          <a:prstGeom prst="bracePair">
            <a:avLst/>
          </a:prstGeom>
        </p:spPr>
        <p:style>
          <a:lnRef idx="1">
            <a:schemeClr val="accent2"/>
          </a:lnRef>
          <a:fillRef idx="0">
            <a:schemeClr val="accent2"/>
          </a:fillRef>
          <a:effectRef idx="0">
            <a:schemeClr val="accent2"/>
          </a:effectRef>
          <a:fontRef idx="minor">
            <a:schemeClr val="tx1"/>
          </a:fontRef>
        </p:style>
        <p:txBody>
          <a:bodyPr rtlCol="0" anchor="ctr"/>
          <a:lstStyle/>
          <a:p>
            <a:pPr marL="285750" indent="-285750">
              <a:buFont typeface="Wingdings" panose="05000000000000000000" pitchFamily="2" charset="2"/>
              <a:buChar char="§"/>
            </a:pPr>
            <a:r>
              <a:rPr lang="en-MY" dirty="0">
                <a:solidFill>
                  <a:srgbClr val="C00000"/>
                </a:solidFill>
              </a:rPr>
              <a:t>IGSS</a:t>
            </a:r>
          </a:p>
          <a:p>
            <a:pPr marL="285750" indent="-285750">
              <a:buFont typeface="Wingdings" panose="05000000000000000000" pitchFamily="2" charset="2"/>
              <a:buChar char="§"/>
            </a:pPr>
            <a:r>
              <a:rPr lang="en-MY" dirty="0">
                <a:solidFill>
                  <a:srgbClr val="C00000"/>
                </a:solidFill>
              </a:rPr>
              <a:t>PASS</a:t>
            </a:r>
          </a:p>
        </p:txBody>
      </p:sp>
      <p:pic>
        <p:nvPicPr>
          <p:cNvPr id="12" name="Picture 11">
            <a:extLst>
              <a:ext uri="{FF2B5EF4-FFF2-40B4-BE49-F238E27FC236}">
                <a16:creationId xmlns:a16="http://schemas.microsoft.com/office/drawing/2014/main" xmlns="" id="{E5F2841C-F184-4EC5-BED6-4F0734C1D35B}"/>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30638" y="3982433"/>
            <a:ext cx="1451645" cy="1574666"/>
          </a:xfrm>
          <a:prstGeom prst="rect">
            <a:avLst/>
          </a:prstGeom>
        </p:spPr>
      </p:pic>
      <p:pic>
        <p:nvPicPr>
          <p:cNvPr id="21" name="Picture 20">
            <a:extLst>
              <a:ext uri="{FF2B5EF4-FFF2-40B4-BE49-F238E27FC236}">
                <a16:creationId xmlns:a16="http://schemas.microsoft.com/office/drawing/2014/main" xmlns="" id="{DD8CA476-44D9-45BE-87B7-D1F70FB4F0A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2145" y="5119564"/>
            <a:ext cx="1216236" cy="738213"/>
          </a:xfrm>
          <a:prstGeom prst="rect">
            <a:avLst/>
          </a:prstGeom>
        </p:spPr>
      </p:pic>
    </p:spTree>
    <p:extLst>
      <p:ext uri="{BB962C8B-B14F-4D97-AF65-F5344CB8AC3E}">
        <p14:creationId xmlns:p14="http://schemas.microsoft.com/office/powerpoint/2010/main" val="777487229"/>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xmlns="" id="{E1BBC30A-A518-4C6F-8DA0-A092428D0DB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123" b="32595"/>
          <a:stretch/>
        </p:blipFill>
        <p:spPr>
          <a:xfrm>
            <a:off x="-1" y="-457199"/>
            <a:ext cx="9144001" cy="1659640"/>
          </a:xfrm>
          <a:prstGeom prst="rect">
            <a:avLst/>
          </a:prstGeom>
        </p:spPr>
      </p:pic>
      <p:pic>
        <p:nvPicPr>
          <p:cNvPr id="5" name="Content Placeholder 4" descr="Inner-UPM-Template_Option-1A.jpg"/>
          <p:cNvPicPr>
            <a:picLocks noChangeAspect="1"/>
          </p:cNvPicPr>
          <p:nvPr/>
        </p:nvPicPr>
        <p:blipFill>
          <a:blip r:embed="rId3" cstate="print"/>
          <a:stretch>
            <a:fillRect/>
          </a:stretch>
        </p:blipFill>
        <p:spPr>
          <a:xfrm>
            <a:off x="0" y="6420394"/>
            <a:ext cx="7315200" cy="437606"/>
          </a:xfrm>
          <a:prstGeom prst="rect">
            <a:avLst/>
          </a:prstGeom>
        </p:spPr>
      </p:pic>
      <p:pic>
        <p:nvPicPr>
          <p:cNvPr id="3" name="Picture 2">
            <a:extLst>
              <a:ext uri="{FF2B5EF4-FFF2-40B4-BE49-F238E27FC236}">
                <a16:creationId xmlns:a16="http://schemas.microsoft.com/office/drawing/2014/main" xmlns="" id="{73628D35-27F4-4AA3-AB54-B3DB873123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01456" y="1280982"/>
            <a:ext cx="5228899" cy="5228899"/>
          </a:xfrm>
          <a:prstGeom prst="rect">
            <a:avLst/>
          </a:prstGeom>
        </p:spPr>
      </p:pic>
      <p:sp>
        <p:nvSpPr>
          <p:cNvPr id="4" name="TextBox 3">
            <a:extLst>
              <a:ext uri="{FF2B5EF4-FFF2-40B4-BE49-F238E27FC236}">
                <a16:creationId xmlns:a16="http://schemas.microsoft.com/office/drawing/2014/main" xmlns="" id="{232564B8-B5D9-45CB-877E-B50B114EF0D4}"/>
              </a:ext>
            </a:extLst>
          </p:cNvPr>
          <p:cNvSpPr txBox="1"/>
          <p:nvPr/>
        </p:nvSpPr>
        <p:spPr>
          <a:xfrm>
            <a:off x="5573824" y="3379204"/>
            <a:ext cx="1672704" cy="1169551"/>
          </a:xfrm>
          <a:prstGeom prst="rect">
            <a:avLst/>
          </a:prstGeom>
          <a:noFill/>
        </p:spPr>
        <p:txBody>
          <a:bodyPr wrap="square" rtlCol="0">
            <a:spAutoFit/>
          </a:bodyPr>
          <a:lstStyle/>
          <a:p>
            <a:pPr algn="r"/>
            <a:r>
              <a:rPr lang="en-MY" sz="1400" dirty="0">
                <a:solidFill>
                  <a:prstClr val="black"/>
                </a:solidFill>
              </a:rPr>
              <a:t>        </a:t>
            </a:r>
          </a:p>
          <a:p>
            <a:pPr algn="r"/>
            <a:r>
              <a:rPr lang="en-MY" sz="1400" dirty="0">
                <a:solidFill>
                  <a:prstClr val="black"/>
                </a:solidFill>
              </a:rPr>
              <a:t>NOMINATION </a:t>
            </a:r>
          </a:p>
          <a:p>
            <a:pPr algn="r"/>
            <a:r>
              <a:rPr lang="en-MY" sz="1400" dirty="0">
                <a:solidFill>
                  <a:prstClr val="black"/>
                </a:solidFill>
              </a:rPr>
              <a:t> OF EXAMINATION </a:t>
            </a:r>
          </a:p>
          <a:p>
            <a:pPr algn="r"/>
            <a:r>
              <a:rPr lang="en-MY" sz="1400" dirty="0">
                <a:solidFill>
                  <a:prstClr val="black"/>
                </a:solidFill>
              </a:rPr>
              <a:t>   COMMITTEE </a:t>
            </a:r>
          </a:p>
          <a:p>
            <a:pPr algn="r"/>
            <a:r>
              <a:rPr lang="en-MY" sz="1400" dirty="0">
                <a:solidFill>
                  <a:srgbClr val="0000FF"/>
                </a:solidFill>
              </a:rPr>
              <a:t>(</a:t>
            </a:r>
            <a:r>
              <a:rPr lang="en-MY" sz="1400" b="1" dirty="0">
                <a:solidFill>
                  <a:srgbClr val="0000FF"/>
                </a:solidFill>
              </a:rPr>
              <a:t>GS-14b</a:t>
            </a:r>
            <a:r>
              <a:rPr lang="en-MY" sz="1400" dirty="0">
                <a:solidFill>
                  <a:srgbClr val="0000FF"/>
                </a:solidFill>
              </a:rPr>
              <a:t>)</a:t>
            </a:r>
          </a:p>
        </p:txBody>
      </p:sp>
      <p:sp>
        <p:nvSpPr>
          <p:cNvPr id="6" name="TextBox 5">
            <a:extLst>
              <a:ext uri="{FF2B5EF4-FFF2-40B4-BE49-F238E27FC236}">
                <a16:creationId xmlns:a16="http://schemas.microsoft.com/office/drawing/2014/main" xmlns="" id="{B6E44600-0269-49C7-A128-A9BD329DB212}"/>
              </a:ext>
            </a:extLst>
          </p:cNvPr>
          <p:cNvSpPr txBox="1"/>
          <p:nvPr/>
        </p:nvSpPr>
        <p:spPr>
          <a:xfrm>
            <a:off x="5206907" y="4740780"/>
            <a:ext cx="1522020" cy="1169551"/>
          </a:xfrm>
          <a:prstGeom prst="rect">
            <a:avLst/>
          </a:prstGeom>
          <a:noFill/>
        </p:spPr>
        <p:txBody>
          <a:bodyPr wrap="none" rtlCol="0">
            <a:spAutoFit/>
          </a:bodyPr>
          <a:lstStyle/>
          <a:p>
            <a:pPr algn="r"/>
            <a:r>
              <a:rPr lang="en-MY" sz="1400" dirty="0">
                <a:solidFill>
                  <a:prstClr val="black"/>
                </a:solidFill>
              </a:rPr>
              <a:t>     </a:t>
            </a:r>
            <a:endParaRPr lang="en-MY" sz="1400" b="1" u="sng" dirty="0">
              <a:solidFill>
                <a:prstClr val="black"/>
              </a:solidFill>
            </a:endParaRPr>
          </a:p>
          <a:p>
            <a:pPr algn="r"/>
            <a:r>
              <a:rPr lang="en-MY" sz="1400" dirty="0">
                <a:solidFill>
                  <a:prstClr val="black"/>
                </a:solidFill>
              </a:rPr>
              <a:t>   APPOINTMENT </a:t>
            </a:r>
          </a:p>
          <a:p>
            <a:pPr algn="r"/>
            <a:r>
              <a:rPr lang="en-MY" sz="1400" dirty="0">
                <a:solidFill>
                  <a:prstClr val="black"/>
                </a:solidFill>
              </a:rPr>
              <a:t>OF EXAMINATION </a:t>
            </a:r>
          </a:p>
          <a:p>
            <a:pPr algn="r"/>
            <a:r>
              <a:rPr lang="en-MY" sz="1400" dirty="0">
                <a:solidFill>
                  <a:prstClr val="black"/>
                </a:solidFill>
              </a:rPr>
              <a:t>COMMITTEE</a:t>
            </a:r>
          </a:p>
          <a:p>
            <a:pPr algn="r"/>
            <a:endParaRPr lang="en-MY" sz="1400" dirty="0">
              <a:solidFill>
                <a:prstClr val="black"/>
              </a:solidFill>
            </a:endParaRPr>
          </a:p>
        </p:txBody>
      </p:sp>
      <p:sp>
        <p:nvSpPr>
          <p:cNvPr id="7" name="TextBox 6">
            <a:extLst>
              <a:ext uri="{FF2B5EF4-FFF2-40B4-BE49-F238E27FC236}">
                <a16:creationId xmlns:a16="http://schemas.microsoft.com/office/drawing/2014/main" xmlns="" id="{9194B9B3-44C1-45D6-93F0-4A3F5ADB7A5D}"/>
              </a:ext>
            </a:extLst>
          </p:cNvPr>
          <p:cNvSpPr txBox="1"/>
          <p:nvPr/>
        </p:nvSpPr>
        <p:spPr>
          <a:xfrm>
            <a:off x="4174788" y="5401954"/>
            <a:ext cx="1160894" cy="1169551"/>
          </a:xfrm>
          <a:prstGeom prst="rect">
            <a:avLst/>
          </a:prstGeom>
          <a:noFill/>
        </p:spPr>
        <p:txBody>
          <a:bodyPr wrap="none" rtlCol="0">
            <a:spAutoFit/>
          </a:bodyPr>
          <a:lstStyle/>
          <a:p>
            <a:pPr algn="ctr"/>
            <a:endParaRPr lang="en-MY" sz="1400" b="1" u="sng" dirty="0">
              <a:solidFill>
                <a:prstClr val="black"/>
              </a:solidFill>
            </a:endParaRPr>
          </a:p>
          <a:p>
            <a:pPr algn="ctr"/>
            <a:r>
              <a:rPr lang="en-MY" sz="1400" dirty="0">
                <a:solidFill>
                  <a:prstClr val="black"/>
                </a:solidFill>
              </a:rPr>
              <a:t>SUBMISSION </a:t>
            </a:r>
          </a:p>
          <a:p>
            <a:pPr algn="ctr"/>
            <a:r>
              <a:rPr lang="en-MY" sz="1400" dirty="0">
                <a:solidFill>
                  <a:prstClr val="black"/>
                </a:solidFill>
              </a:rPr>
              <a:t>OF THESIS </a:t>
            </a:r>
          </a:p>
          <a:p>
            <a:pPr algn="ctr"/>
            <a:r>
              <a:rPr lang="en-MY" sz="1400" dirty="0">
                <a:solidFill>
                  <a:srgbClr val="0000FF"/>
                </a:solidFill>
              </a:rPr>
              <a:t>(</a:t>
            </a:r>
            <a:r>
              <a:rPr lang="en-MY" sz="1400" b="1" dirty="0">
                <a:solidFill>
                  <a:srgbClr val="0000FF"/>
                </a:solidFill>
              </a:rPr>
              <a:t>GS-15a</a:t>
            </a:r>
            <a:r>
              <a:rPr lang="en-MY" sz="1400" dirty="0">
                <a:solidFill>
                  <a:srgbClr val="0000FF"/>
                </a:solidFill>
              </a:rPr>
              <a:t>)</a:t>
            </a:r>
          </a:p>
          <a:p>
            <a:pPr algn="ctr"/>
            <a:endParaRPr lang="en-MY" sz="1400" dirty="0">
              <a:solidFill>
                <a:prstClr val="black"/>
              </a:solidFill>
            </a:endParaRPr>
          </a:p>
        </p:txBody>
      </p:sp>
      <p:sp>
        <p:nvSpPr>
          <p:cNvPr id="8" name="TextBox 7">
            <a:extLst>
              <a:ext uri="{FF2B5EF4-FFF2-40B4-BE49-F238E27FC236}">
                <a16:creationId xmlns:a16="http://schemas.microsoft.com/office/drawing/2014/main" xmlns="" id="{7E660AB6-7DD3-40A2-B6F0-44582A76B885}"/>
              </a:ext>
            </a:extLst>
          </p:cNvPr>
          <p:cNvSpPr txBox="1"/>
          <p:nvPr/>
        </p:nvSpPr>
        <p:spPr>
          <a:xfrm>
            <a:off x="2813487" y="4897759"/>
            <a:ext cx="1276696" cy="1169551"/>
          </a:xfrm>
          <a:prstGeom prst="rect">
            <a:avLst/>
          </a:prstGeom>
          <a:noFill/>
        </p:spPr>
        <p:txBody>
          <a:bodyPr wrap="none" rtlCol="0">
            <a:spAutoFit/>
          </a:bodyPr>
          <a:lstStyle/>
          <a:p>
            <a:endParaRPr lang="en-MY" sz="1400" b="1" u="sng" dirty="0">
              <a:solidFill>
                <a:prstClr val="black"/>
              </a:solidFill>
            </a:endParaRPr>
          </a:p>
          <a:p>
            <a:r>
              <a:rPr lang="en-MY" sz="1400" dirty="0">
                <a:solidFill>
                  <a:prstClr val="black"/>
                </a:solidFill>
              </a:rPr>
              <a:t>THESIS </a:t>
            </a:r>
          </a:p>
          <a:p>
            <a:r>
              <a:rPr lang="en-MY" sz="1400" dirty="0">
                <a:solidFill>
                  <a:prstClr val="black"/>
                </a:solidFill>
              </a:rPr>
              <a:t>EXAMINATION</a:t>
            </a:r>
          </a:p>
          <a:p>
            <a:r>
              <a:rPr lang="en-MY" sz="1400" dirty="0">
                <a:solidFill>
                  <a:prstClr val="black"/>
                </a:solidFill>
              </a:rPr>
              <a:t>PROCESS</a:t>
            </a:r>
          </a:p>
          <a:p>
            <a:endParaRPr lang="en-MY" sz="1400" dirty="0">
              <a:solidFill>
                <a:prstClr val="black"/>
              </a:solidFill>
            </a:endParaRPr>
          </a:p>
        </p:txBody>
      </p:sp>
      <p:sp>
        <p:nvSpPr>
          <p:cNvPr id="9" name="TextBox 8">
            <a:extLst>
              <a:ext uri="{FF2B5EF4-FFF2-40B4-BE49-F238E27FC236}">
                <a16:creationId xmlns:a16="http://schemas.microsoft.com/office/drawing/2014/main" xmlns="" id="{3A7627CE-67FD-4F9C-B83D-99B7637291D1}"/>
              </a:ext>
            </a:extLst>
          </p:cNvPr>
          <p:cNvSpPr txBox="1"/>
          <p:nvPr/>
        </p:nvSpPr>
        <p:spPr>
          <a:xfrm>
            <a:off x="2225801" y="3540494"/>
            <a:ext cx="1281505" cy="1169551"/>
          </a:xfrm>
          <a:prstGeom prst="rect">
            <a:avLst/>
          </a:prstGeom>
          <a:noFill/>
        </p:spPr>
        <p:txBody>
          <a:bodyPr wrap="none" rtlCol="0">
            <a:spAutoFit/>
          </a:bodyPr>
          <a:lstStyle/>
          <a:p>
            <a:endParaRPr lang="en-MY" sz="1400" b="1" u="sng" dirty="0">
              <a:solidFill>
                <a:prstClr val="black"/>
              </a:solidFill>
            </a:endParaRPr>
          </a:p>
          <a:p>
            <a:r>
              <a:rPr lang="en-MY" sz="1400" dirty="0">
                <a:solidFill>
                  <a:prstClr val="black"/>
                </a:solidFill>
              </a:rPr>
              <a:t>FINAL </a:t>
            </a:r>
          </a:p>
          <a:p>
            <a:r>
              <a:rPr lang="en-MY" sz="1400" dirty="0">
                <a:solidFill>
                  <a:prstClr val="black"/>
                </a:solidFill>
              </a:rPr>
              <a:t>EXAMINATION </a:t>
            </a:r>
          </a:p>
          <a:p>
            <a:r>
              <a:rPr lang="en-MY" sz="1400" dirty="0">
                <a:solidFill>
                  <a:prstClr val="black"/>
                </a:solidFill>
              </a:rPr>
              <a:t>(VIVA VOCE) </a:t>
            </a:r>
          </a:p>
          <a:p>
            <a:endParaRPr lang="en-MY" sz="1400" dirty="0">
              <a:solidFill>
                <a:prstClr val="black"/>
              </a:solidFill>
            </a:endParaRPr>
          </a:p>
        </p:txBody>
      </p:sp>
      <p:sp>
        <p:nvSpPr>
          <p:cNvPr id="10" name="TextBox 9">
            <a:extLst>
              <a:ext uri="{FF2B5EF4-FFF2-40B4-BE49-F238E27FC236}">
                <a16:creationId xmlns:a16="http://schemas.microsoft.com/office/drawing/2014/main" xmlns="" id="{6CB00296-50BA-427B-8A53-D95D873BD1FD}"/>
              </a:ext>
            </a:extLst>
          </p:cNvPr>
          <p:cNvSpPr txBox="1"/>
          <p:nvPr/>
        </p:nvSpPr>
        <p:spPr>
          <a:xfrm>
            <a:off x="2882319" y="1918913"/>
            <a:ext cx="1356318" cy="1169551"/>
          </a:xfrm>
          <a:prstGeom prst="rect">
            <a:avLst/>
          </a:prstGeom>
          <a:noFill/>
        </p:spPr>
        <p:txBody>
          <a:bodyPr wrap="square" rtlCol="0">
            <a:spAutoFit/>
          </a:bodyPr>
          <a:lstStyle/>
          <a:p>
            <a:r>
              <a:rPr lang="en-MY" sz="1400" dirty="0">
                <a:solidFill>
                  <a:prstClr val="black"/>
                </a:solidFill>
              </a:rPr>
              <a:t>     </a:t>
            </a:r>
            <a:endParaRPr lang="en-MY" sz="1400" b="1" u="sng" dirty="0">
              <a:solidFill>
                <a:prstClr val="black"/>
              </a:solidFill>
            </a:endParaRPr>
          </a:p>
          <a:p>
            <a:r>
              <a:rPr lang="en-MY" sz="1400" dirty="0">
                <a:solidFill>
                  <a:prstClr val="black"/>
                </a:solidFill>
              </a:rPr>
              <a:t>THESIS </a:t>
            </a:r>
          </a:p>
          <a:p>
            <a:r>
              <a:rPr lang="en-MY" sz="1400" dirty="0">
                <a:solidFill>
                  <a:prstClr val="black"/>
                </a:solidFill>
              </a:rPr>
              <a:t>SUBMISSION </a:t>
            </a:r>
          </a:p>
          <a:p>
            <a:r>
              <a:rPr lang="en-MY" sz="1400" dirty="0">
                <a:solidFill>
                  <a:prstClr val="black"/>
                </a:solidFill>
              </a:rPr>
              <a:t>AFTER VIVA  </a:t>
            </a:r>
          </a:p>
          <a:p>
            <a:r>
              <a:rPr lang="en-MY" sz="1400" dirty="0">
                <a:solidFill>
                  <a:srgbClr val="0000FF"/>
                </a:solidFill>
              </a:rPr>
              <a:t>(</a:t>
            </a:r>
            <a:r>
              <a:rPr lang="en-MY" sz="1400" b="1" dirty="0">
                <a:solidFill>
                  <a:srgbClr val="0000FF"/>
                </a:solidFill>
              </a:rPr>
              <a:t>GS-16a</a:t>
            </a:r>
            <a:r>
              <a:rPr lang="en-MY" sz="1400" dirty="0">
                <a:solidFill>
                  <a:srgbClr val="0000FF"/>
                </a:solidFill>
              </a:rPr>
              <a:t>)</a:t>
            </a:r>
          </a:p>
        </p:txBody>
      </p:sp>
      <p:sp>
        <p:nvSpPr>
          <p:cNvPr id="11" name="TextBox 10">
            <a:extLst>
              <a:ext uri="{FF2B5EF4-FFF2-40B4-BE49-F238E27FC236}">
                <a16:creationId xmlns:a16="http://schemas.microsoft.com/office/drawing/2014/main" xmlns="" id="{305BEBAB-63DD-40B2-BEC1-76245907F077}"/>
              </a:ext>
            </a:extLst>
          </p:cNvPr>
          <p:cNvSpPr txBox="1"/>
          <p:nvPr/>
        </p:nvSpPr>
        <p:spPr>
          <a:xfrm>
            <a:off x="3942425" y="1475020"/>
            <a:ext cx="1524001" cy="1169551"/>
          </a:xfrm>
          <a:prstGeom prst="rect">
            <a:avLst/>
          </a:prstGeom>
          <a:noFill/>
        </p:spPr>
        <p:txBody>
          <a:bodyPr wrap="square" rtlCol="0">
            <a:spAutoFit/>
          </a:bodyPr>
          <a:lstStyle/>
          <a:p>
            <a:r>
              <a:rPr lang="en-MY" sz="1400" dirty="0">
                <a:solidFill>
                  <a:prstClr val="black"/>
                </a:solidFill>
              </a:rPr>
              <a:t>          </a:t>
            </a:r>
            <a:r>
              <a:rPr lang="en-MY" sz="1400" b="1" u="sng" dirty="0">
                <a:solidFill>
                  <a:prstClr val="black"/>
                </a:solidFill>
              </a:rPr>
              <a:t>STEP 8</a:t>
            </a:r>
            <a:r>
              <a:rPr lang="en-MY" sz="1400" dirty="0">
                <a:solidFill>
                  <a:prstClr val="black"/>
                </a:solidFill>
              </a:rPr>
              <a:t> </a:t>
            </a:r>
          </a:p>
          <a:p>
            <a:pPr algn="ctr"/>
            <a:r>
              <a:rPr lang="en-MY" sz="1400" dirty="0">
                <a:solidFill>
                  <a:prstClr val="black"/>
                </a:solidFill>
              </a:rPr>
              <a:t>   SUBMISSION </a:t>
            </a:r>
          </a:p>
          <a:p>
            <a:pPr algn="ctr"/>
            <a:r>
              <a:rPr lang="en-MY" sz="1400" dirty="0">
                <a:solidFill>
                  <a:prstClr val="black"/>
                </a:solidFill>
              </a:rPr>
              <a:t>OF HARDBOUND FINAL THESIS</a:t>
            </a:r>
          </a:p>
          <a:p>
            <a:endParaRPr lang="en-MY" sz="1400" dirty="0">
              <a:solidFill>
                <a:prstClr val="black"/>
              </a:solidFill>
            </a:endParaRPr>
          </a:p>
        </p:txBody>
      </p:sp>
      <p:sp>
        <p:nvSpPr>
          <p:cNvPr id="12" name="TextBox 11">
            <a:extLst>
              <a:ext uri="{FF2B5EF4-FFF2-40B4-BE49-F238E27FC236}">
                <a16:creationId xmlns:a16="http://schemas.microsoft.com/office/drawing/2014/main" xmlns="" id="{8F376139-FB37-440B-967F-0920D83C1F63}"/>
              </a:ext>
            </a:extLst>
          </p:cNvPr>
          <p:cNvSpPr txBox="1"/>
          <p:nvPr/>
        </p:nvSpPr>
        <p:spPr>
          <a:xfrm>
            <a:off x="5143203" y="2077186"/>
            <a:ext cx="1741924" cy="954107"/>
          </a:xfrm>
          <a:prstGeom prst="rect">
            <a:avLst/>
          </a:prstGeom>
          <a:noFill/>
        </p:spPr>
        <p:txBody>
          <a:bodyPr wrap="square" rtlCol="0">
            <a:spAutoFit/>
          </a:bodyPr>
          <a:lstStyle/>
          <a:p>
            <a:pPr algn="r"/>
            <a:r>
              <a:rPr lang="en-US" sz="1400" dirty="0">
                <a:solidFill>
                  <a:prstClr val="black"/>
                </a:solidFill>
                <a:cs typeface="Arial" pitchFamily="34" charset="0"/>
              </a:rPr>
              <a:t>  </a:t>
            </a:r>
          </a:p>
          <a:p>
            <a:pPr algn="ctr"/>
            <a:r>
              <a:rPr lang="en-US" sz="1400" dirty="0">
                <a:solidFill>
                  <a:prstClr val="black"/>
                </a:solidFill>
                <a:cs typeface="Arial" pitchFamily="34" charset="0"/>
              </a:rPr>
              <a:t>NOTICE OF </a:t>
            </a:r>
          </a:p>
          <a:p>
            <a:pPr algn="ctr"/>
            <a:r>
              <a:rPr lang="en-US" sz="1400" dirty="0">
                <a:solidFill>
                  <a:prstClr val="black"/>
                </a:solidFill>
                <a:cs typeface="Arial" pitchFamily="34" charset="0"/>
              </a:rPr>
              <a:t>THESIS SUBMISSION</a:t>
            </a:r>
          </a:p>
          <a:p>
            <a:pPr algn="ctr"/>
            <a:r>
              <a:rPr lang="en-US" sz="1400" dirty="0">
                <a:solidFill>
                  <a:srgbClr val="3346F7"/>
                </a:solidFill>
                <a:cs typeface="Arial" pitchFamily="34" charset="0"/>
              </a:rPr>
              <a:t> </a:t>
            </a:r>
            <a:r>
              <a:rPr lang="en-US" sz="1400" dirty="0">
                <a:solidFill>
                  <a:srgbClr val="0000FF"/>
                </a:solidFill>
                <a:cs typeface="Arial" pitchFamily="34" charset="0"/>
              </a:rPr>
              <a:t>(</a:t>
            </a:r>
            <a:r>
              <a:rPr lang="en-US" sz="1400" b="1" dirty="0">
                <a:solidFill>
                  <a:srgbClr val="0000FF"/>
                </a:solidFill>
                <a:cs typeface="Arial" pitchFamily="34" charset="0"/>
              </a:rPr>
              <a:t>GS14a</a:t>
            </a:r>
            <a:r>
              <a:rPr lang="en-US" sz="1400" dirty="0">
                <a:solidFill>
                  <a:srgbClr val="0000FF"/>
                </a:solidFill>
                <a:cs typeface="Arial" pitchFamily="34" charset="0"/>
              </a:rPr>
              <a:t>)</a:t>
            </a:r>
            <a:endParaRPr lang="en-MY" sz="1400" dirty="0">
              <a:solidFill>
                <a:srgbClr val="0000FF"/>
              </a:solidFill>
            </a:endParaRPr>
          </a:p>
        </p:txBody>
      </p:sp>
      <p:sp>
        <p:nvSpPr>
          <p:cNvPr id="13" name="TextBox 12">
            <a:extLst>
              <a:ext uri="{FF2B5EF4-FFF2-40B4-BE49-F238E27FC236}">
                <a16:creationId xmlns:a16="http://schemas.microsoft.com/office/drawing/2014/main" xmlns="" id="{E7E57AA8-66EC-40B2-8A20-63EE28935B3F}"/>
              </a:ext>
            </a:extLst>
          </p:cNvPr>
          <p:cNvSpPr txBox="1"/>
          <p:nvPr/>
        </p:nvSpPr>
        <p:spPr>
          <a:xfrm>
            <a:off x="3728346" y="3436203"/>
            <a:ext cx="2053785" cy="830997"/>
          </a:xfrm>
          <a:prstGeom prst="rect">
            <a:avLst/>
          </a:prstGeom>
          <a:noFill/>
        </p:spPr>
        <p:txBody>
          <a:bodyPr wrap="square" rtlCol="0">
            <a:spAutoFit/>
          </a:bodyPr>
          <a:lstStyle/>
          <a:p>
            <a:pPr algn="ctr"/>
            <a:r>
              <a:rPr lang="en-US" sz="2400" b="1" dirty="0">
                <a:solidFill>
                  <a:prstClr val="black"/>
                </a:solidFill>
                <a:cs typeface="Arial" pitchFamily="34" charset="0"/>
              </a:rPr>
              <a:t>THESIS EXAMINATION</a:t>
            </a:r>
          </a:p>
        </p:txBody>
      </p:sp>
      <p:sp>
        <p:nvSpPr>
          <p:cNvPr id="19" name="TextBox 18">
            <a:extLst>
              <a:ext uri="{FF2B5EF4-FFF2-40B4-BE49-F238E27FC236}">
                <a16:creationId xmlns:a16="http://schemas.microsoft.com/office/drawing/2014/main" xmlns="" id="{54CBA6D8-A7B9-4948-9F13-11E00A7D8071}"/>
              </a:ext>
            </a:extLst>
          </p:cNvPr>
          <p:cNvSpPr txBox="1"/>
          <p:nvPr/>
        </p:nvSpPr>
        <p:spPr>
          <a:xfrm>
            <a:off x="1456252" y="75334"/>
            <a:ext cx="2867037" cy="800219"/>
          </a:xfrm>
          <a:prstGeom prst="rect">
            <a:avLst/>
          </a:prstGeom>
          <a:noFill/>
        </p:spPr>
        <p:txBody>
          <a:bodyPr wrap="square" rtlCol="0">
            <a:spAutoFit/>
          </a:bodyPr>
          <a:lstStyle/>
          <a:p>
            <a:pPr algn="ctr"/>
            <a:r>
              <a:rPr lang="en-US" sz="2300" b="1" i="1" dirty="0">
                <a:latin typeface="Tahoma" panose="020B0604030504040204" pitchFamily="34" charset="0"/>
                <a:ea typeface="Tahoma" panose="020B0604030504040204" pitchFamily="34" charset="0"/>
                <a:cs typeface="Tahoma" panose="020B0604030504040204" pitchFamily="34" charset="0"/>
              </a:rPr>
              <a:t>THESIS EXAMINATION </a:t>
            </a:r>
          </a:p>
        </p:txBody>
      </p:sp>
      <p:sp>
        <p:nvSpPr>
          <p:cNvPr id="2" name="Rectangle: Diagonal Corners Rounded 1">
            <a:extLst>
              <a:ext uri="{FF2B5EF4-FFF2-40B4-BE49-F238E27FC236}">
                <a16:creationId xmlns:a16="http://schemas.microsoft.com/office/drawing/2014/main" xmlns="" id="{49BB5749-4EEB-4852-9B46-713B2592EE8E}"/>
              </a:ext>
            </a:extLst>
          </p:cNvPr>
          <p:cNvSpPr/>
          <p:nvPr/>
        </p:nvSpPr>
        <p:spPr>
          <a:xfrm>
            <a:off x="2907672" y="1831933"/>
            <a:ext cx="820674" cy="322579"/>
          </a:xfrm>
          <a:prstGeom prst="round2DiagRect">
            <a:avLst/>
          </a:prstGeom>
          <a:solidFill>
            <a:schemeClr val="bg1">
              <a:lumMod val="75000"/>
            </a:schemeClr>
          </a:solidFill>
          <a:ln w="19050">
            <a:solidFill>
              <a:srgbClr val="C43047"/>
            </a:solidFill>
          </a:ln>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MY" sz="1600" b="1" dirty="0">
                <a:solidFill>
                  <a:srgbClr val="C43047"/>
                </a:solidFill>
              </a:rPr>
              <a:t>STEP 7</a:t>
            </a:r>
            <a:endParaRPr lang="en-MY" sz="1600" dirty="0">
              <a:solidFill>
                <a:srgbClr val="C43047"/>
              </a:solidFill>
            </a:endParaRPr>
          </a:p>
        </p:txBody>
      </p:sp>
      <p:sp>
        <p:nvSpPr>
          <p:cNvPr id="21" name="Rectangle: Diagonal Corners Rounded 20">
            <a:extLst>
              <a:ext uri="{FF2B5EF4-FFF2-40B4-BE49-F238E27FC236}">
                <a16:creationId xmlns:a16="http://schemas.microsoft.com/office/drawing/2014/main" xmlns="" id="{C1A7C71C-4C10-42CA-A5C4-A40D769A860F}"/>
              </a:ext>
            </a:extLst>
          </p:cNvPr>
          <p:cNvSpPr/>
          <p:nvPr/>
        </p:nvSpPr>
        <p:spPr>
          <a:xfrm>
            <a:off x="5656506" y="4579490"/>
            <a:ext cx="820674" cy="322579"/>
          </a:xfrm>
          <a:prstGeom prst="round2DiagRect">
            <a:avLst/>
          </a:prstGeom>
          <a:solidFill>
            <a:schemeClr val="bg1">
              <a:lumMod val="75000"/>
            </a:schemeClr>
          </a:solidFill>
          <a:ln w="19050">
            <a:solidFill>
              <a:srgbClr val="C43047"/>
            </a:solidFill>
          </a:ln>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MY" sz="1600" b="1" dirty="0">
                <a:solidFill>
                  <a:srgbClr val="C43047"/>
                </a:solidFill>
              </a:rPr>
              <a:t>STEP 3</a:t>
            </a:r>
            <a:endParaRPr lang="en-MY" sz="1600" dirty="0">
              <a:solidFill>
                <a:srgbClr val="C43047"/>
              </a:solidFill>
            </a:endParaRPr>
          </a:p>
        </p:txBody>
      </p:sp>
      <p:sp>
        <p:nvSpPr>
          <p:cNvPr id="22" name="Rectangle: Diagonal Corners Rounded 21">
            <a:extLst>
              <a:ext uri="{FF2B5EF4-FFF2-40B4-BE49-F238E27FC236}">
                <a16:creationId xmlns:a16="http://schemas.microsoft.com/office/drawing/2014/main" xmlns="" id="{5E606ED8-8DA3-4695-A285-5C7D31E9F4D8}"/>
              </a:ext>
            </a:extLst>
          </p:cNvPr>
          <p:cNvSpPr/>
          <p:nvPr/>
        </p:nvSpPr>
        <p:spPr>
          <a:xfrm>
            <a:off x="4322529" y="5240664"/>
            <a:ext cx="820674" cy="322579"/>
          </a:xfrm>
          <a:prstGeom prst="round2DiagRect">
            <a:avLst/>
          </a:prstGeom>
          <a:solidFill>
            <a:schemeClr val="bg1">
              <a:lumMod val="75000"/>
            </a:schemeClr>
          </a:solidFill>
          <a:ln w="19050">
            <a:solidFill>
              <a:srgbClr val="C43047"/>
            </a:solidFill>
          </a:ln>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MY" sz="1600" b="1" dirty="0">
                <a:solidFill>
                  <a:srgbClr val="C43047"/>
                </a:solidFill>
              </a:rPr>
              <a:t>STEP 4</a:t>
            </a:r>
            <a:endParaRPr lang="en-MY" sz="1600" dirty="0">
              <a:solidFill>
                <a:srgbClr val="C43047"/>
              </a:solidFill>
            </a:endParaRPr>
          </a:p>
        </p:txBody>
      </p:sp>
      <p:sp>
        <p:nvSpPr>
          <p:cNvPr id="26" name="Rectangle: Diagonal Corners Rounded 25">
            <a:extLst>
              <a:ext uri="{FF2B5EF4-FFF2-40B4-BE49-F238E27FC236}">
                <a16:creationId xmlns:a16="http://schemas.microsoft.com/office/drawing/2014/main" xmlns="" id="{2F121B5D-D8F1-4987-9B55-7DD0D8E6C67F}"/>
              </a:ext>
            </a:extLst>
          </p:cNvPr>
          <p:cNvSpPr/>
          <p:nvPr/>
        </p:nvSpPr>
        <p:spPr>
          <a:xfrm>
            <a:off x="2859970" y="4740780"/>
            <a:ext cx="820674" cy="322579"/>
          </a:xfrm>
          <a:prstGeom prst="round2DiagRect">
            <a:avLst/>
          </a:prstGeom>
          <a:solidFill>
            <a:schemeClr val="bg1">
              <a:lumMod val="75000"/>
            </a:schemeClr>
          </a:solidFill>
          <a:ln w="19050">
            <a:solidFill>
              <a:srgbClr val="C43047"/>
            </a:solidFill>
          </a:ln>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MY" sz="1600" b="1" dirty="0">
                <a:solidFill>
                  <a:srgbClr val="C43047"/>
                </a:solidFill>
              </a:rPr>
              <a:t>STEP 5</a:t>
            </a:r>
            <a:endParaRPr lang="en-MY" sz="1600" dirty="0">
              <a:solidFill>
                <a:srgbClr val="C43047"/>
              </a:solidFill>
            </a:endParaRPr>
          </a:p>
        </p:txBody>
      </p:sp>
      <p:sp>
        <p:nvSpPr>
          <p:cNvPr id="27" name="Rectangle: Diagonal Corners Rounded 26">
            <a:extLst>
              <a:ext uri="{FF2B5EF4-FFF2-40B4-BE49-F238E27FC236}">
                <a16:creationId xmlns:a16="http://schemas.microsoft.com/office/drawing/2014/main" xmlns="" id="{5CF78002-4306-468C-BE58-F4C3B7E63450}"/>
              </a:ext>
            </a:extLst>
          </p:cNvPr>
          <p:cNvSpPr/>
          <p:nvPr/>
        </p:nvSpPr>
        <p:spPr>
          <a:xfrm>
            <a:off x="2185253" y="3410211"/>
            <a:ext cx="820674" cy="322579"/>
          </a:xfrm>
          <a:prstGeom prst="round2DiagRect">
            <a:avLst/>
          </a:prstGeom>
          <a:solidFill>
            <a:schemeClr val="bg1">
              <a:lumMod val="75000"/>
            </a:schemeClr>
          </a:solidFill>
          <a:ln w="19050">
            <a:solidFill>
              <a:srgbClr val="C43047"/>
            </a:solidFill>
          </a:ln>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MY" sz="1600" b="1" dirty="0">
                <a:solidFill>
                  <a:srgbClr val="C43047"/>
                </a:solidFill>
              </a:rPr>
              <a:t>STEP 6</a:t>
            </a:r>
            <a:endParaRPr lang="en-MY" sz="1600" dirty="0">
              <a:solidFill>
                <a:srgbClr val="C43047"/>
              </a:solidFill>
            </a:endParaRPr>
          </a:p>
        </p:txBody>
      </p:sp>
      <p:sp>
        <p:nvSpPr>
          <p:cNvPr id="28" name="Rectangle: Diagonal Corners Rounded 27">
            <a:extLst>
              <a:ext uri="{FF2B5EF4-FFF2-40B4-BE49-F238E27FC236}">
                <a16:creationId xmlns:a16="http://schemas.microsoft.com/office/drawing/2014/main" xmlns="" id="{C4321C94-17F3-4500-A538-E18EAB8230A2}"/>
              </a:ext>
            </a:extLst>
          </p:cNvPr>
          <p:cNvSpPr/>
          <p:nvPr/>
        </p:nvSpPr>
        <p:spPr>
          <a:xfrm>
            <a:off x="5635485" y="1993222"/>
            <a:ext cx="820674" cy="322579"/>
          </a:xfrm>
          <a:prstGeom prst="round2DiagRect">
            <a:avLst/>
          </a:prstGeom>
          <a:solidFill>
            <a:schemeClr val="bg1">
              <a:lumMod val="75000"/>
            </a:schemeClr>
          </a:solidFill>
          <a:ln w="19050">
            <a:solidFill>
              <a:srgbClr val="C43047"/>
            </a:solidFill>
          </a:ln>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MY" sz="1600" b="1" dirty="0">
                <a:solidFill>
                  <a:srgbClr val="C43047"/>
                </a:solidFill>
              </a:rPr>
              <a:t>STEP 1</a:t>
            </a:r>
            <a:endParaRPr lang="en-MY" sz="1600" dirty="0">
              <a:solidFill>
                <a:srgbClr val="C43047"/>
              </a:solidFill>
            </a:endParaRPr>
          </a:p>
        </p:txBody>
      </p:sp>
      <p:sp>
        <p:nvSpPr>
          <p:cNvPr id="29" name="Rectangle: Diagonal Corners Rounded 28">
            <a:extLst>
              <a:ext uri="{FF2B5EF4-FFF2-40B4-BE49-F238E27FC236}">
                <a16:creationId xmlns:a16="http://schemas.microsoft.com/office/drawing/2014/main" xmlns="" id="{96B33EEC-01DD-4EC8-9546-1B2F2AA78B7E}"/>
              </a:ext>
            </a:extLst>
          </p:cNvPr>
          <p:cNvSpPr/>
          <p:nvPr/>
        </p:nvSpPr>
        <p:spPr>
          <a:xfrm>
            <a:off x="4305568" y="1389062"/>
            <a:ext cx="820674" cy="322579"/>
          </a:xfrm>
          <a:prstGeom prst="round2DiagRect">
            <a:avLst>
              <a:gd name="adj1" fmla="val 16667"/>
              <a:gd name="adj2" fmla="val 0"/>
            </a:avLst>
          </a:prstGeom>
          <a:solidFill>
            <a:schemeClr val="bg1">
              <a:lumMod val="75000"/>
            </a:schemeClr>
          </a:solidFill>
          <a:ln w="19050">
            <a:solidFill>
              <a:srgbClr val="C43047"/>
            </a:solidFill>
          </a:ln>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MY" sz="1600" b="1" dirty="0">
                <a:solidFill>
                  <a:srgbClr val="C43047"/>
                </a:solidFill>
              </a:rPr>
              <a:t>STEP 8</a:t>
            </a:r>
            <a:endParaRPr lang="en-MY" sz="1600" dirty="0">
              <a:solidFill>
                <a:srgbClr val="C43047"/>
              </a:solidFill>
            </a:endParaRPr>
          </a:p>
        </p:txBody>
      </p:sp>
      <p:sp>
        <p:nvSpPr>
          <p:cNvPr id="30" name="Rectangle: Diagonal Corners Rounded 29">
            <a:extLst>
              <a:ext uri="{FF2B5EF4-FFF2-40B4-BE49-F238E27FC236}">
                <a16:creationId xmlns:a16="http://schemas.microsoft.com/office/drawing/2014/main" xmlns="" id="{D7FBBF0C-A22F-42C2-9C72-24ACD1119F52}"/>
              </a:ext>
            </a:extLst>
          </p:cNvPr>
          <p:cNvSpPr/>
          <p:nvPr/>
        </p:nvSpPr>
        <p:spPr>
          <a:xfrm>
            <a:off x="6383814" y="3217915"/>
            <a:ext cx="820674" cy="322579"/>
          </a:xfrm>
          <a:prstGeom prst="round2DiagRect">
            <a:avLst/>
          </a:prstGeom>
          <a:solidFill>
            <a:schemeClr val="bg1">
              <a:lumMod val="75000"/>
            </a:schemeClr>
          </a:solidFill>
          <a:ln w="19050">
            <a:solidFill>
              <a:srgbClr val="C43047"/>
            </a:solidFill>
          </a:ln>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MY" sz="1600" b="1" dirty="0">
                <a:solidFill>
                  <a:srgbClr val="C43047"/>
                </a:solidFill>
              </a:rPr>
              <a:t>STEP 2</a:t>
            </a:r>
            <a:endParaRPr lang="en-MY" sz="1600" dirty="0">
              <a:solidFill>
                <a:srgbClr val="C43047"/>
              </a:solidFill>
            </a:endParaRPr>
          </a:p>
        </p:txBody>
      </p:sp>
      <p:sp>
        <p:nvSpPr>
          <p:cNvPr id="33" name="TextBox 32">
            <a:extLst>
              <a:ext uri="{FF2B5EF4-FFF2-40B4-BE49-F238E27FC236}">
                <a16:creationId xmlns:a16="http://schemas.microsoft.com/office/drawing/2014/main" xmlns="" id="{8F376139-FB37-440B-967F-0920D83C1F63}"/>
              </a:ext>
            </a:extLst>
          </p:cNvPr>
          <p:cNvSpPr txBox="1"/>
          <p:nvPr/>
        </p:nvSpPr>
        <p:spPr>
          <a:xfrm>
            <a:off x="228600" y="1138467"/>
            <a:ext cx="2073401" cy="1892826"/>
          </a:xfrm>
          <a:prstGeom prst="rect">
            <a:avLst/>
          </a:prstGeom>
          <a:solidFill>
            <a:schemeClr val="bg1">
              <a:lumMod val="95000"/>
            </a:schemeClr>
          </a:solidFill>
          <a:ln>
            <a:solidFill>
              <a:schemeClr val="bg2">
                <a:lumMod val="50000"/>
              </a:schemeClr>
            </a:solidFill>
            <a:prstDash val="lgDash"/>
          </a:ln>
        </p:spPr>
        <p:txBody>
          <a:bodyPr wrap="square" rtlCol="0">
            <a:spAutoFit/>
          </a:bodyPr>
          <a:lstStyle/>
          <a:p>
            <a:r>
              <a:rPr lang="en-US" sz="1300" b="1" u="sng" dirty="0">
                <a:solidFill>
                  <a:prstClr val="black"/>
                </a:solidFill>
                <a:cs typeface="Arial" pitchFamily="34" charset="0"/>
              </a:rPr>
              <a:t>Categories if Result</a:t>
            </a:r>
          </a:p>
          <a:p>
            <a:r>
              <a:rPr lang="en-US" sz="1300" dirty="0">
                <a:solidFill>
                  <a:prstClr val="black"/>
                </a:solidFill>
                <a:cs typeface="Arial" pitchFamily="34" charset="0"/>
              </a:rPr>
              <a:t>1) Distinction – 15 days</a:t>
            </a:r>
          </a:p>
          <a:p>
            <a:r>
              <a:rPr lang="en-US" sz="1300" dirty="0">
                <a:solidFill>
                  <a:prstClr val="black"/>
                </a:solidFill>
                <a:cs typeface="Arial" pitchFamily="34" charset="0"/>
              </a:rPr>
              <a:t>2) Minor – 30 days</a:t>
            </a:r>
          </a:p>
          <a:p>
            <a:r>
              <a:rPr lang="en-US" sz="1300" dirty="0">
                <a:solidFill>
                  <a:prstClr val="black"/>
                </a:solidFill>
                <a:cs typeface="Arial" pitchFamily="34" charset="0"/>
              </a:rPr>
              <a:t>3) Major – 60 days</a:t>
            </a:r>
          </a:p>
          <a:p>
            <a:r>
              <a:rPr lang="en-US" sz="1300" dirty="0">
                <a:solidFill>
                  <a:prstClr val="black"/>
                </a:solidFill>
                <a:cs typeface="Arial" pitchFamily="34" charset="0"/>
              </a:rPr>
              <a:t>4) Re-Submit – 2 semesters</a:t>
            </a:r>
          </a:p>
          <a:p>
            <a:r>
              <a:rPr lang="en-US" sz="1300" dirty="0">
                <a:solidFill>
                  <a:prstClr val="black"/>
                </a:solidFill>
                <a:cs typeface="Arial" pitchFamily="34" charset="0"/>
              </a:rPr>
              <a:t>5) Re-Submit as a Masters – 60 days</a:t>
            </a:r>
          </a:p>
          <a:p>
            <a:r>
              <a:rPr lang="en-US" sz="1300" dirty="0">
                <a:solidFill>
                  <a:prstClr val="black"/>
                </a:solidFill>
                <a:cs typeface="Arial" pitchFamily="34" charset="0"/>
              </a:rPr>
              <a:t>5) Re-Viva – 60 days</a:t>
            </a:r>
          </a:p>
          <a:p>
            <a:r>
              <a:rPr lang="en-US" sz="1300" dirty="0">
                <a:solidFill>
                  <a:prstClr val="black"/>
                </a:solidFill>
                <a:cs typeface="Arial" pitchFamily="34" charset="0"/>
              </a:rPr>
              <a:t>6) Reject</a:t>
            </a:r>
            <a:endParaRPr lang="en-MY" sz="1300" dirty="0">
              <a:solidFill>
                <a:prstClr val="black"/>
              </a:solidFill>
            </a:endParaRPr>
          </a:p>
        </p:txBody>
      </p:sp>
      <p:sp>
        <p:nvSpPr>
          <p:cNvPr id="16" name="Right Arrow 15"/>
          <p:cNvSpPr/>
          <p:nvPr/>
        </p:nvSpPr>
        <p:spPr>
          <a:xfrm rot="13383144">
            <a:off x="2161476" y="1961791"/>
            <a:ext cx="459324" cy="381744"/>
          </a:xfrm>
          <a:prstGeom prst="rightArrow">
            <a:avLst/>
          </a:prstGeom>
          <a:solidFill>
            <a:srgbClr val="C00000"/>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2" name="Right Arrow 15">
            <a:extLst>
              <a:ext uri="{FF2B5EF4-FFF2-40B4-BE49-F238E27FC236}">
                <a16:creationId xmlns:a16="http://schemas.microsoft.com/office/drawing/2014/main" xmlns="" id="{3B85CAF6-04A8-4F43-9652-F6084A5BC7E2}"/>
              </a:ext>
            </a:extLst>
          </p:cNvPr>
          <p:cNvSpPr/>
          <p:nvPr/>
        </p:nvSpPr>
        <p:spPr>
          <a:xfrm rot="10800000">
            <a:off x="1729159" y="3697572"/>
            <a:ext cx="459324" cy="381744"/>
          </a:xfrm>
          <a:prstGeom prst="rightArrow">
            <a:avLst/>
          </a:prstGeom>
          <a:solidFill>
            <a:srgbClr val="C00000"/>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5" name="Right Arrow 15">
            <a:extLst>
              <a:ext uri="{FF2B5EF4-FFF2-40B4-BE49-F238E27FC236}">
                <a16:creationId xmlns:a16="http://schemas.microsoft.com/office/drawing/2014/main" xmlns="" id="{B3283359-3207-4CA2-80A0-F3455D6D00FB}"/>
              </a:ext>
            </a:extLst>
          </p:cNvPr>
          <p:cNvSpPr/>
          <p:nvPr/>
        </p:nvSpPr>
        <p:spPr>
          <a:xfrm rot="20257558">
            <a:off x="6566699" y="1899167"/>
            <a:ext cx="459324" cy="381744"/>
          </a:xfrm>
          <a:prstGeom prst="rightArrow">
            <a:avLst/>
          </a:prstGeom>
          <a:solidFill>
            <a:srgbClr val="C00000"/>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4" name="Explosion 1 33"/>
          <p:cNvSpPr/>
          <p:nvPr/>
        </p:nvSpPr>
        <p:spPr>
          <a:xfrm>
            <a:off x="-2" y="3148733"/>
            <a:ext cx="1894885" cy="1559735"/>
          </a:xfrm>
          <a:prstGeom prst="irregularSeal1">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b="1" dirty="0">
              <a:solidFill>
                <a:srgbClr val="FFFF00"/>
              </a:solidFill>
              <a:cs typeface="Arial" pitchFamily="34" charset="0"/>
            </a:endParaRPr>
          </a:p>
          <a:p>
            <a:pPr algn="ctr"/>
            <a:r>
              <a:rPr lang="en-US" sz="1200" b="1" dirty="0">
                <a:solidFill>
                  <a:srgbClr val="FFFF00"/>
                </a:solidFill>
                <a:cs typeface="Arial" pitchFamily="34" charset="0"/>
              </a:rPr>
              <a:t>Within 3 Months after GS-15a </a:t>
            </a:r>
          </a:p>
          <a:p>
            <a:pPr algn="ctr"/>
            <a:r>
              <a:rPr lang="en-US" sz="1200" b="1" dirty="0">
                <a:solidFill>
                  <a:srgbClr val="FFFF00"/>
                </a:solidFill>
                <a:cs typeface="Arial" pitchFamily="34" charset="0"/>
              </a:rPr>
              <a:t>(Step 4)</a:t>
            </a:r>
            <a:endParaRPr lang="en-MY" sz="1200" b="1" dirty="0">
              <a:solidFill>
                <a:srgbClr val="FFFF00"/>
              </a:solidFill>
            </a:endParaRPr>
          </a:p>
          <a:p>
            <a:pPr algn="ctr"/>
            <a:endParaRPr lang="en-MY" sz="1300" dirty="0">
              <a:solidFill>
                <a:srgbClr val="FFFF00"/>
              </a:solidFill>
            </a:endParaRPr>
          </a:p>
        </p:txBody>
      </p:sp>
      <p:sp>
        <p:nvSpPr>
          <p:cNvPr id="39" name="Explosion 1 38"/>
          <p:cNvSpPr/>
          <p:nvPr/>
        </p:nvSpPr>
        <p:spPr>
          <a:xfrm>
            <a:off x="7086600" y="1219200"/>
            <a:ext cx="1721679" cy="1269049"/>
          </a:xfrm>
          <a:prstGeom prst="irregularSeal1">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a:solidFill>
                  <a:srgbClr val="FFFF00"/>
                </a:solidFill>
                <a:cs typeface="Arial" pitchFamily="34" charset="0"/>
              </a:rPr>
              <a:t>3 Months in Advance</a:t>
            </a:r>
            <a:endParaRPr lang="en-MY" sz="1300" b="1" dirty="0">
              <a:solidFill>
                <a:srgbClr val="FFFF00"/>
              </a:solidFill>
            </a:endParaRPr>
          </a:p>
        </p:txBody>
      </p:sp>
    </p:spTree>
    <p:extLst>
      <p:ext uri="{BB962C8B-B14F-4D97-AF65-F5344CB8AC3E}">
        <p14:creationId xmlns:p14="http://schemas.microsoft.com/office/powerpoint/2010/main" val="3568990867"/>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BDE11911-8E96-4A69-90F3-D777F3C579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123"/>
          <a:stretch/>
        </p:blipFill>
        <p:spPr>
          <a:xfrm>
            <a:off x="-1" y="-457200"/>
            <a:ext cx="9144001" cy="2462213"/>
          </a:xfrm>
          <a:prstGeom prst="rect">
            <a:avLst/>
          </a:prstGeom>
        </p:spPr>
      </p:pic>
      <p:pic>
        <p:nvPicPr>
          <p:cNvPr id="62" name="Content Placeholder 4" descr="Inner-UPM-Template_Option-1A.jpg">
            <a:extLst>
              <a:ext uri="{FF2B5EF4-FFF2-40B4-BE49-F238E27FC236}">
                <a16:creationId xmlns:a16="http://schemas.microsoft.com/office/drawing/2014/main" xmlns="" id="{999DF58F-9972-4B37-B938-38A0DE257F40}"/>
              </a:ext>
            </a:extLst>
          </p:cNvPr>
          <p:cNvPicPr>
            <a:picLocks noChangeAspect="1"/>
          </p:cNvPicPr>
          <p:nvPr/>
        </p:nvPicPr>
        <p:blipFill>
          <a:blip r:embed="rId4" cstate="print"/>
          <a:stretch>
            <a:fillRect/>
          </a:stretch>
        </p:blipFill>
        <p:spPr>
          <a:xfrm>
            <a:off x="0" y="6420394"/>
            <a:ext cx="7315200" cy="437606"/>
          </a:xfrm>
          <a:prstGeom prst="rect">
            <a:avLst/>
          </a:prstGeom>
        </p:spPr>
      </p:pic>
      <p:sp>
        <p:nvSpPr>
          <p:cNvPr id="7" name="Content Placeholder 2"/>
          <p:cNvSpPr>
            <a:spLocks noGrp="1"/>
          </p:cNvSpPr>
          <p:nvPr>
            <p:ph idx="1"/>
          </p:nvPr>
        </p:nvSpPr>
        <p:spPr>
          <a:xfrm>
            <a:off x="609601" y="1524000"/>
            <a:ext cx="7924799" cy="4525963"/>
          </a:xfrm>
        </p:spPr>
        <p:txBody>
          <a:bodyPr>
            <a:noAutofit/>
          </a:bodyPr>
          <a:lstStyle/>
          <a:p>
            <a:pPr marL="0" indent="0" algn="ctr">
              <a:buNone/>
            </a:pPr>
            <a:r>
              <a:rPr lang="en-US" sz="5400" b="1" dirty="0">
                <a:latin typeface="Adobe Caslon Pro Bold" panose="0205070206050A020403" pitchFamily="18" charset="0"/>
                <a:ea typeface="Tahoma" panose="020B0604030504040204" pitchFamily="34" charset="0"/>
                <a:cs typeface="Tahoma" panose="020B0604030504040204" pitchFamily="34" charset="0"/>
              </a:rPr>
              <a:t>UPM </a:t>
            </a:r>
          </a:p>
          <a:p>
            <a:pPr marL="0" indent="0" algn="ctr">
              <a:buNone/>
            </a:pPr>
            <a:r>
              <a:rPr lang="en-US" sz="5400" b="1" dirty="0">
                <a:latin typeface="Adobe Caslon Pro Bold" panose="0205070206050A020403" pitchFamily="18" charset="0"/>
                <a:ea typeface="Tahoma" panose="020B0604030504040204" pitchFamily="34" charset="0"/>
                <a:cs typeface="Tahoma" panose="020B0604030504040204" pitchFamily="34" charset="0"/>
              </a:rPr>
              <a:t>INTERNATIONAL COLLABORATIVE PROGRAMME </a:t>
            </a:r>
          </a:p>
          <a:p>
            <a:pPr marL="0" indent="0" algn="ctr">
              <a:buNone/>
            </a:pPr>
            <a:r>
              <a:rPr lang="en-US" sz="5400" b="1" dirty="0">
                <a:latin typeface="Adobe Caslon Pro Bold" panose="0205070206050A020403" pitchFamily="18" charset="0"/>
                <a:ea typeface="Tahoma" panose="020B0604030504040204" pitchFamily="34" charset="0"/>
                <a:cs typeface="Tahoma" panose="020B0604030504040204" pitchFamily="34" charset="0"/>
              </a:rPr>
              <a:t>(UPM-ICP)</a:t>
            </a:r>
          </a:p>
        </p:txBody>
      </p:sp>
    </p:spTree>
    <p:extLst>
      <p:ext uri="{BB962C8B-B14F-4D97-AF65-F5344CB8AC3E}">
        <p14:creationId xmlns:p14="http://schemas.microsoft.com/office/powerpoint/2010/main" val="3411699058"/>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CC8890CB-CD87-40AD-A721-128504EE8CC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474" r="1123" b="32595"/>
          <a:stretch/>
        </p:blipFill>
        <p:spPr>
          <a:xfrm>
            <a:off x="-1" y="-76201"/>
            <a:ext cx="9144001" cy="877163"/>
          </a:xfrm>
          <a:prstGeom prst="rect">
            <a:avLst/>
          </a:prstGeom>
        </p:spPr>
      </p:pic>
      <p:sp>
        <p:nvSpPr>
          <p:cNvPr id="2" name="Content Placeholder 1"/>
          <p:cNvSpPr>
            <a:spLocks noGrp="1"/>
          </p:cNvSpPr>
          <p:nvPr>
            <p:ph idx="1"/>
          </p:nvPr>
        </p:nvSpPr>
        <p:spPr>
          <a:xfrm>
            <a:off x="344255" y="1436132"/>
            <a:ext cx="4357285" cy="4888468"/>
          </a:xfr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3500000" scaled="1"/>
            <a:tileRect/>
          </a:gradFill>
          <a:ln w="28575">
            <a:solidFill>
              <a:schemeClr val="bg1">
                <a:lumMod val="75000"/>
              </a:schemeClr>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lstStyle/>
          <a:p>
            <a:pPr>
              <a:spcAft>
                <a:spcPts val="600"/>
              </a:spcAft>
              <a:buFont typeface="Wingdings" panose="05000000000000000000" pitchFamily="2" charset="2"/>
              <a:buChar char="Ø"/>
              <a:defRPr/>
            </a:pPr>
            <a:r>
              <a:rPr lang="en-US" sz="1500" dirty="0">
                <a:latin typeface="Tahoma" panose="020B0604030504040204" pitchFamily="34" charset="0"/>
                <a:ea typeface="Tahoma" panose="020B0604030504040204" pitchFamily="34" charset="0"/>
                <a:cs typeface="Tahoma" panose="020B0604030504040204" pitchFamily="34" charset="0"/>
              </a:rPr>
              <a:t>Started in 2009. </a:t>
            </a:r>
          </a:p>
          <a:p>
            <a:pPr>
              <a:spcAft>
                <a:spcPts val="600"/>
              </a:spcAft>
              <a:buFont typeface="Wingdings" panose="05000000000000000000" pitchFamily="2" charset="2"/>
              <a:buChar char="Ø"/>
              <a:defRPr/>
            </a:pPr>
            <a:r>
              <a:rPr lang="en-US" sz="1500" dirty="0">
                <a:latin typeface="Tahoma" panose="020B0604030504040204" pitchFamily="34" charset="0"/>
                <a:ea typeface="Tahoma" panose="020B0604030504040204" pitchFamily="34" charset="0"/>
                <a:cs typeface="Tahoma" panose="020B0604030504040204" pitchFamily="34" charset="0"/>
              </a:rPr>
              <a:t>First Programme : Jointly Awarded Research Degree  with The University Of Sheffield.</a:t>
            </a:r>
          </a:p>
          <a:p>
            <a:pPr>
              <a:spcAft>
                <a:spcPts val="600"/>
              </a:spcAft>
              <a:buFont typeface="Wingdings" panose="05000000000000000000" pitchFamily="2" charset="2"/>
              <a:buChar char="Ø"/>
              <a:defRPr/>
            </a:pPr>
            <a:r>
              <a:rPr lang="en-US" sz="1500" dirty="0">
                <a:latin typeface="Tahoma" panose="020B0604030504040204" pitchFamily="34" charset="0"/>
                <a:ea typeface="Tahoma" panose="020B0604030504040204" pitchFamily="34" charset="0"/>
                <a:cs typeface="Tahoma" panose="020B0604030504040204" pitchFamily="34" charset="0"/>
              </a:rPr>
              <a:t>Total Programme: 27 (with 21 universities)</a:t>
            </a:r>
          </a:p>
          <a:p>
            <a:pPr>
              <a:spcAft>
                <a:spcPts val="600"/>
              </a:spcAft>
              <a:buFont typeface="Wingdings" panose="05000000000000000000" pitchFamily="2" charset="2"/>
              <a:buChar char="Ø"/>
              <a:defRPr/>
            </a:pPr>
            <a:r>
              <a:rPr lang="en-US" sz="1500" dirty="0">
                <a:latin typeface="Tahoma" panose="020B0604030504040204" pitchFamily="34" charset="0"/>
                <a:ea typeface="Tahoma" panose="020B0604030504040204" pitchFamily="34" charset="0"/>
                <a:cs typeface="Tahoma" panose="020B0604030504040204" pitchFamily="34" charset="0"/>
              </a:rPr>
              <a:t>UK (3), Australia (3), France (3), Japan (1), Canada (1), South Korea (1), Thailand (4), Kazakhstan (2), Iran (1), Jordan (1) and Turkey (1).</a:t>
            </a:r>
          </a:p>
          <a:p>
            <a:pPr>
              <a:spcAft>
                <a:spcPts val="600"/>
              </a:spcAft>
              <a:buFont typeface="Wingdings" panose="05000000000000000000" pitchFamily="2" charset="2"/>
              <a:buChar char="Ø"/>
              <a:defRPr/>
            </a:pPr>
            <a:r>
              <a:rPr lang="en-US" sz="1500" dirty="0">
                <a:latin typeface="Tahoma" panose="020B0604030504040204" pitchFamily="34" charset="0"/>
                <a:ea typeface="Tahoma" panose="020B0604030504040204" pitchFamily="34" charset="0"/>
                <a:cs typeface="Tahoma" panose="020B0604030504040204" pitchFamily="34" charset="0"/>
              </a:rPr>
              <a:t>Four universities are ranked among Top 100 by QS (Sheffield, Glasgow, Nottingham &amp; Alberta)</a:t>
            </a:r>
          </a:p>
          <a:p>
            <a:pPr>
              <a:spcAft>
                <a:spcPts val="600"/>
              </a:spcAft>
              <a:buFont typeface="Wingdings" panose="05000000000000000000" pitchFamily="2" charset="2"/>
              <a:buChar char="Ø"/>
              <a:defRPr/>
            </a:pPr>
            <a:r>
              <a:rPr lang="en-US" sz="1500" dirty="0">
                <a:latin typeface="Tahoma" panose="020B0604030504040204" pitchFamily="34" charset="0"/>
                <a:ea typeface="Tahoma" panose="020B0604030504040204" pitchFamily="34" charset="0"/>
                <a:cs typeface="Tahoma" panose="020B0604030504040204" pitchFamily="34" charset="0"/>
              </a:rPr>
              <a:t>37 active students.</a:t>
            </a:r>
          </a:p>
          <a:p>
            <a:pPr>
              <a:spcAft>
                <a:spcPts val="600"/>
              </a:spcAft>
              <a:buFont typeface="Wingdings" panose="05000000000000000000" pitchFamily="2" charset="2"/>
              <a:buChar char="Ø"/>
              <a:defRPr/>
            </a:pPr>
            <a:r>
              <a:rPr lang="en-US" sz="1500" dirty="0">
                <a:latin typeface="Tahoma" panose="020B0604030504040204" pitchFamily="34" charset="0"/>
                <a:ea typeface="Tahoma" panose="020B0604030504040204" pitchFamily="34" charset="0"/>
                <a:cs typeface="Tahoma" panose="020B0604030504040204" pitchFamily="34" charset="0"/>
              </a:rPr>
              <a:t>6 students have graduated.</a:t>
            </a:r>
          </a:p>
          <a:p>
            <a:pPr>
              <a:spcAft>
                <a:spcPts val="600"/>
              </a:spcAft>
              <a:buFont typeface="Wingdings" panose="05000000000000000000" pitchFamily="2" charset="2"/>
              <a:buChar char="Ø"/>
              <a:defRPr/>
            </a:pPr>
            <a:r>
              <a:rPr lang="en-US" sz="1500" dirty="0">
                <a:latin typeface="Tahoma" panose="020B0604030504040204" pitchFamily="34" charset="0"/>
                <a:ea typeface="Tahoma" panose="020B0604030504040204" pitchFamily="34" charset="0"/>
                <a:cs typeface="Tahoma" panose="020B0604030504040204" pitchFamily="34" charset="0"/>
              </a:rPr>
              <a:t>A combination of two separate degree.</a:t>
            </a:r>
          </a:p>
          <a:p>
            <a:pPr>
              <a:spcAft>
                <a:spcPts val="600"/>
              </a:spcAft>
              <a:buFont typeface="Wingdings" panose="05000000000000000000" pitchFamily="2" charset="2"/>
              <a:buChar char="Ø"/>
              <a:defRPr/>
            </a:pPr>
            <a:r>
              <a:rPr lang="en-US" sz="1500" dirty="0">
                <a:latin typeface="Tahoma" panose="020B0604030504040204" pitchFamily="34" charset="0"/>
                <a:ea typeface="Tahoma" panose="020B0604030504040204" pitchFamily="34" charset="0"/>
                <a:cs typeface="Tahoma" panose="020B0604030504040204" pitchFamily="34" charset="0"/>
              </a:rPr>
              <a:t>Involves a joint supervision, if the </a:t>
            </a:r>
            <a:r>
              <a:rPr lang="en-US" sz="1500" dirty="0" err="1">
                <a:latin typeface="Tahoma" panose="020B0604030504040204" pitchFamily="34" charset="0"/>
                <a:ea typeface="Tahoma" panose="020B0604030504040204" pitchFamily="34" charset="0"/>
                <a:cs typeface="Tahoma" panose="020B0604030504040204" pitchFamily="34" charset="0"/>
              </a:rPr>
              <a:t>programme</a:t>
            </a:r>
            <a:r>
              <a:rPr lang="en-US" sz="1500" dirty="0">
                <a:latin typeface="Tahoma" panose="020B0604030504040204" pitchFamily="34" charset="0"/>
                <a:ea typeface="Tahoma" panose="020B0604030504040204" pitchFamily="34" charset="0"/>
                <a:cs typeface="Tahoma" panose="020B0604030504040204" pitchFamily="34" charset="0"/>
              </a:rPr>
              <a:t> is by research.</a:t>
            </a:r>
          </a:p>
        </p:txBody>
      </p:sp>
      <p:sp>
        <p:nvSpPr>
          <p:cNvPr id="3" name="TextBox 2"/>
          <p:cNvSpPr txBox="1"/>
          <p:nvPr/>
        </p:nvSpPr>
        <p:spPr>
          <a:xfrm>
            <a:off x="344255" y="1066800"/>
            <a:ext cx="4357285" cy="369332"/>
          </a:xfrm>
          <a:prstGeom prst="rect">
            <a:avLst/>
          </a:prstGeom>
          <a:solidFill>
            <a:srgbClr val="C00000"/>
          </a:solidFill>
          <a:ln w="28575">
            <a:solidFill>
              <a:schemeClr val="bg1">
                <a:lumMod val="75000"/>
              </a:schemeClr>
            </a:solidFill>
          </a:ln>
          <a:scene3d>
            <a:camera prst="orthographicFront"/>
            <a:lightRig rig="threePt" dir="t"/>
          </a:scene3d>
          <a:sp3d>
            <a:bevelT/>
          </a:sp3d>
        </p:spPr>
        <p:txBody>
          <a:bodyPr wrap="square" rtlCol="0">
            <a:spAutoFit/>
          </a:bodyPr>
          <a:lstStyle/>
          <a:p>
            <a:pPr algn="ctr"/>
            <a:r>
              <a:rPr lang="en-US" b="1" dirty="0">
                <a:solidFill>
                  <a:schemeClr val="bg1"/>
                </a:solidFill>
                <a:latin typeface="Trebuchet MS" panose="020B0603020202020204" pitchFamily="34" charset="0"/>
              </a:rPr>
              <a:t>DUAL/JOINT DEGREE</a:t>
            </a:r>
          </a:p>
        </p:txBody>
      </p:sp>
      <p:pic>
        <p:nvPicPr>
          <p:cNvPr id="7" name="Picture 6"/>
          <p:cNvPicPr>
            <a:picLocks noChangeAspect="1"/>
          </p:cNvPicPr>
          <p:nvPr/>
        </p:nvPicPr>
        <p:blipFill>
          <a:blip r:embed="rId4" cstate="print"/>
          <a:stretch>
            <a:fillRect/>
          </a:stretch>
        </p:blipFill>
        <p:spPr>
          <a:xfrm>
            <a:off x="4876800" y="896935"/>
            <a:ext cx="3948922" cy="2527300"/>
          </a:xfrm>
          <a:prstGeom prst="rect">
            <a:avLst/>
          </a:prstGeom>
        </p:spPr>
      </p:pic>
      <p:pic>
        <p:nvPicPr>
          <p:cNvPr id="8" name="Picture 7"/>
          <p:cNvPicPr>
            <a:picLocks noChangeAspect="1"/>
          </p:cNvPicPr>
          <p:nvPr/>
        </p:nvPicPr>
        <p:blipFill>
          <a:blip r:embed="rId5" cstate="print"/>
          <a:stretch>
            <a:fillRect/>
          </a:stretch>
        </p:blipFill>
        <p:spPr>
          <a:xfrm>
            <a:off x="4876800" y="3451486"/>
            <a:ext cx="1847203" cy="1740975"/>
          </a:xfrm>
          <a:prstGeom prst="rect">
            <a:avLst/>
          </a:prstGeom>
        </p:spPr>
      </p:pic>
      <p:pic>
        <p:nvPicPr>
          <p:cNvPr id="9" name="Picture 8"/>
          <p:cNvPicPr>
            <a:picLocks noChangeAspect="1"/>
          </p:cNvPicPr>
          <p:nvPr/>
        </p:nvPicPr>
        <p:blipFill>
          <a:blip r:embed="rId6" cstate="print"/>
          <a:stretch>
            <a:fillRect/>
          </a:stretch>
        </p:blipFill>
        <p:spPr>
          <a:xfrm>
            <a:off x="6825013" y="3461827"/>
            <a:ext cx="2178911" cy="1066800"/>
          </a:xfrm>
          <a:prstGeom prst="rect">
            <a:avLst/>
          </a:prstGeom>
        </p:spPr>
      </p:pic>
      <p:pic>
        <p:nvPicPr>
          <p:cNvPr id="10" name="Picture 9"/>
          <p:cNvPicPr>
            <a:picLocks noChangeAspect="1"/>
          </p:cNvPicPr>
          <p:nvPr/>
        </p:nvPicPr>
        <p:blipFill>
          <a:blip r:embed="rId7" cstate="print"/>
          <a:stretch>
            <a:fillRect/>
          </a:stretch>
        </p:blipFill>
        <p:spPr>
          <a:xfrm>
            <a:off x="7010319" y="4864665"/>
            <a:ext cx="1981200" cy="1064502"/>
          </a:xfrm>
          <a:prstGeom prst="rect">
            <a:avLst/>
          </a:prstGeom>
        </p:spPr>
      </p:pic>
      <p:pic>
        <p:nvPicPr>
          <p:cNvPr id="11" name="Picture 10"/>
          <p:cNvPicPr>
            <a:picLocks noChangeAspect="1"/>
          </p:cNvPicPr>
          <p:nvPr/>
        </p:nvPicPr>
        <p:blipFill>
          <a:blip r:embed="rId8" cstate="print"/>
          <a:stretch>
            <a:fillRect/>
          </a:stretch>
        </p:blipFill>
        <p:spPr>
          <a:xfrm>
            <a:off x="4977810" y="5297399"/>
            <a:ext cx="1847203" cy="1078066"/>
          </a:xfrm>
          <a:prstGeom prst="rect">
            <a:avLst/>
          </a:prstGeom>
        </p:spPr>
      </p:pic>
      <p:sp>
        <p:nvSpPr>
          <p:cNvPr id="4" name="Rectangle 3">
            <a:extLst>
              <a:ext uri="{FF2B5EF4-FFF2-40B4-BE49-F238E27FC236}">
                <a16:creationId xmlns:a16="http://schemas.microsoft.com/office/drawing/2014/main" xmlns="" id="{140B707E-81FD-4A71-AED4-B8076EED996B}"/>
              </a:ext>
            </a:extLst>
          </p:cNvPr>
          <p:cNvSpPr/>
          <p:nvPr/>
        </p:nvSpPr>
        <p:spPr>
          <a:xfrm>
            <a:off x="973522" y="51137"/>
            <a:ext cx="4920801" cy="553998"/>
          </a:xfrm>
          <a:prstGeom prst="rect">
            <a:avLst/>
          </a:prstGeom>
        </p:spPr>
        <p:txBody>
          <a:bodyPr wrap="square">
            <a:spAutoFit/>
          </a:bodyPr>
          <a:lstStyle/>
          <a:p>
            <a:pPr algn="ctr">
              <a:spcBef>
                <a:spcPct val="0"/>
              </a:spcBef>
              <a:buFontTx/>
              <a:buNone/>
            </a:pPr>
            <a:r>
              <a:rPr lang="en-US" altLang="en-US" sz="1500" b="1" i="1" dirty="0">
                <a:latin typeface="Tahoma" panose="020B0604030504040204" pitchFamily="34" charset="0"/>
                <a:ea typeface="Tahoma" panose="020B0604030504040204" pitchFamily="34" charset="0"/>
                <a:cs typeface="Tahoma" panose="020B0604030504040204" pitchFamily="34" charset="0"/>
              </a:rPr>
              <a:t>UPM INTERNATIONAL COLLABORATIVE PROGRAMME (UPM-ICP)</a:t>
            </a:r>
            <a:endParaRPr lang="en-MY" altLang="en-US" sz="1500" b="1" i="1" dirty="0">
              <a:latin typeface="Tahoma" panose="020B0604030504040204" pitchFamily="34" charset="0"/>
              <a:ea typeface="Tahoma" panose="020B0604030504040204" pitchFamily="34" charset="0"/>
              <a:cs typeface="Tahoma" panose="020B0604030504040204" pitchFamily="34" charset="0"/>
            </a:endParaRPr>
          </a:p>
        </p:txBody>
      </p:sp>
      <p:pic>
        <p:nvPicPr>
          <p:cNvPr id="15" name="Content Placeholder 4" descr="Inner-UPM-Template_Option-1A.jpg">
            <a:extLst>
              <a:ext uri="{FF2B5EF4-FFF2-40B4-BE49-F238E27FC236}">
                <a16:creationId xmlns:a16="http://schemas.microsoft.com/office/drawing/2014/main" xmlns="" id="{C2A84FB9-906E-46EF-BE92-5238298B0324}"/>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6419850"/>
            <a:ext cx="73152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0808182"/>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owchart: Document 11">
            <a:extLst>
              <a:ext uri="{FF2B5EF4-FFF2-40B4-BE49-F238E27FC236}">
                <a16:creationId xmlns:a16="http://schemas.microsoft.com/office/drawing/2014/main" xmlns="" id="{DA81FF88-AB8D-4FFF-B5BE-F09D4FA793B8}"/>
              </a:ext>
            </a:extLst>
          </p:cNvPr>
          <p:cNvSpPr/>
          <p:nvPr/>
        </p:nvSpPr>
        <p:spPr>
          <a:xfrm>
            <a:off x="4733507" y="1479363"/>
            <a:ext cx="4231633" cy="2139046"/>
          </a:xfrm>
          <a:prstGeom prst="flowChartDocumen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3500000" scaled="1"/>
            <a:tileRect/>
          </a:gradFill>
          <a:ln w="28575">
            <a:solidFill>
              <a:schemeClr val="bg1">
                <a:lumMod val="75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Flowchart: Document 5">
            <a:extLst>
              <a:ext uri="{FF2B5EF4-FFF2-40B4-BE49-F238E27FC236}">
                <a16:creationId xmlns:a16="http://schemas.microsoft.com/office/drawing/2014/main" xmlns="" id="{383D3497-1319-4F28-B67C-90103566494A}"/>
              </a:ext>
            </a:extLst>
          </p:cNvPr>
          <p:cNvSpPr/>
          <p:nvPr/>
        </p:nvSpPr>
        <p:spPr>
          <a:xfrm>
            <a:off x="357213" y="1471720"/>
            <a:ext cx="4231633" cy="2139046"/>
          </a:xfrm>
          <a:prstGeom prst="flowChartDocumen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3500000" scaled="1"/>
            <a:tileRect/>
          </a:gradFill>
          <a:ln w="28575">
            <a:solidFill>
              <a:schemeClr val="bg1">
                <a:lumMod val="75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pic>
        <p:nvPicPr>
          <p:cNvPr id="7" name="Picture 6">
            <a:extLst>
              <a:ext uri="{FF2B5EF4-FFF2-40B4-BE49-F238E27FC236}">
                <a16:creationId xmlns:a16="http://schemas.microsoft.com/office/drawing/2014/main" xmlns="" id="{AC675325-6592-4312-B2A7-ADCCDE28A53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474" r="1123" b="32595"/>
          <a:stretch/>
        </p:blipFill>
        <p:spPr>
          <a:xfrm>
            <a:off x="-1" y="-76201"/>
            <a:ext cx="9144001" cy="877163"/>
          </a:xfrm>
          <a:prstGeom prst="rect">
            <a:avLst/>
          </a:prstGeom>
        </p:spPr>
      </p:pic>
      <p:pic>
        <p:nvPicPr>
          <p:cNvPr id="17410" name="Content Placeholder 4" descr="Inner-UPM-Template_Option-1A.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19850"/>
            <a:ext cx="73152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6876" y="3765831"/>
            <a:ext cx="4332305" cy="229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57213" y="1413063"/>
            <a:ext cx="4038600" cy="1723549"/>
          </a:xfrm>
          <a:prstGeom prst="rect">
            <a:avLst/>
          </a:prstGeom>
          <a:ln w="3175">
            <a:noFill/>
          </a:ln>
        </p:spPr>
        <p:txBody>
          <a:bodyPr wrap="square">
            <a:spAutoFit/>
          </a:bodyPr>
          <a:lstStyle/>
          <a:p>
            <a:pPr marL="285750" indent="-285750">
              <a:spcAft>
                <a:spcPts val="600"/>
              </a:spcAft>
              <a:buFont typeface="Wingdings" panose="05000000000000000000" pitchFamily="2" charset="2"/>
              <a:buChar char="Ø"/>
              <a:defRPr/>
            </a:pPr>
            <a:endParaRPr lang="en-US" sz="1600" dirty="0">
              <a:latin typeface="Tahoma" panose="020B0604030504040204" pitchFamily="34" charset="0"/>
              <a:ea typeface="Tahoma" panose="020B0604030504040204" pitchFamily="34" charset="0"/>
              <a:cs typeface="Tahoma" panose="020B0604030504040204" pitchFamily="34" charset="0"/>
            </a:endParaRPr>
          </a:p>
          <a:p>
            <a:pPr marL="285750" indent="-285750">
              <a:spcAft>
                <a:spcPts val="600"/>
              </a:spcAft>
              <a:buFont typeface="Wingdings" panose="05000000000000000000" pitchFamily="2" charset="2"/>
              <a:buChar char="Ø"/>
              <a:defRPr/>
            </a:pPr>
            <a:r>
              <a:rPr lang="en-US" sz="1600" dirty="0">
                <a:latin typeface="Tahoma" panose="020B0604030504040204" pitchFamily="34" charset="0"/>
                <a:ea typeface="Tahoma" panose="020B0604030504040204" pitchFamily="34" charset="0"/>
                <a:cs typeface="Tahoma" panose="020B0604030504040204" pitchFamily="34" charset="0"/>
              </a:rPr>
              <a:t>Upon completion, the student </a:t>
            </a:r>
            <a:r>
              <a:rPr lang="en-US" sz="1600" b="1" dirty="0">
                <a:latin typeface="Tahoma" panose="020B0604030504040204" pitchFamily="34" charset="0"/>
                <a:ea typeface="Tahoma" panose="020B0604030504040204" pitchFamily="34" charset="0"/>
                <a:cs typeface="Tahoma" panose="020B0604030504040204" pitchFamily="34" charset="0"/>
              </a:rPr>
              <a:t>will be conferred a degree with</a:t>
            </a:r>
            <a:r>
              <a:rPr lang="en-US" sz="16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1600" b="1" u="sng" dirty="0">
                <a:solidFill>
                  <a:srgbClr val="FF0000"/>
                </a:solidFill>
                <a:latin typeface="Tahoma" panose="020B0604030504040204" pitchFamily="34" charset="0"/>
                <a:ea typeface="Tahoma" panose="020B0604030504040204" pitchFamily="34" charset="0"/>
                <a:cs typeface="Tahoma" panose="020B0604030504040204" pitchFamily="34" charset="0"/>
              </a:rPr>
              <a:t>TWO CERTIFICATES </a:t>
            </a:r>
            <a:r>
              <a:rPr lang="en-US" sz="1600" b="1" dirty="0">
                <a:latin typeface="Tahoma" panose="020B0604030504040204" pitchFamily="34" charset="0"/>
                <a:ea typeface="Tahoma" panose="020B0604030504040204" pitchFamily="34" charset="0"/>
                <a:cs typeface="Tahoma" panose="020B0604030504040204" pitchFamily="34" charset="0"/>
              </a:rPr>
              <a:t>(one from each university).</a:t>
            </a:r>
          </a:p>
          <a:p>
            <a:pPr marL="285750" indent="-285750">
              <a:spcAft>
                <a:spcPts val="600"/>
              </a:spcAft>
              <a:buFont typeface="Wingdings" panose="05000000000000000000" pitchFamily="2" charset="2"/>
              <a:buChar char="Ø"/>
              <a:defRPr/>
            </a:pPr>
            <a:r>
              <a:rPr lang="en-US" sz="1600" dirty="0">
                <a:latin typeface="Tahoma" panose="020B0604030504040204" pitchFamily="34" charset="0"/>
                <a:ea typeface="Tahoma" panose="020B0604030504040204" pitchFamily="34" charset="0"/>
                <a:cs typeface="Tahoma" panose="020B0604030504040204" pitchFamily="34" charset="0"/>
              </a:rPr>
              <a:t>Each certificate will refer to each other</a:t>
            </a:r>
            <a:r>
              <a:rPr lang="en-US" sz="1600" b="1" dirty="0">
                <a:solidFill>
                  <a:srgbClr val="0000FF"/>
                </a:solidFill>
                <a:latin typeface="Tahoma" panose="020B0604030504040204" pitchFamily="34" charset="0"/>
                <a:ea typeface="Tahoma" panose="020B0604030504040204" pitchFamily="34" charset="0"/>
                <a:cs typeface="Tahoma" panose="020B0604030504040204" pitchFamily="34" charset="0"/>
              </a:rPr>
              <a:t>.</a:t>
            </a:r>
          </a:p>
        </p:txBody>
      </p:sp>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92336" y="3756718"/>
            <a:ext cx="4313976" cy="2288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949079" y="1397028"/>
            <a:ext cx="3856776" cy="1431161"/>
          </a:xfrm>
          <a:prstGeom prst="rect">
            <a:avLst/>
          </a:prstGeom>
          <a:ln w="3175">
            <a:noFill/>
          </a:ln>
        </p:spPr>
        <p:txBody>
          <a:bodyPr wrap="square">
            <a:spAutoFit/>
          </a:bodyPr>
          <a:lstStyle/>
          <a:p>
            <a:pPr marL="285750" lvl="1" indent="-285750">
              <a:spcAft>
                <a:spcPts val="600"/>
              </a:spcAft>
              <a:buFont typeface="Wingdings" panose="05000000000000000000" pitchFamily="2" charset="2"/>
              <a:buChar char="Ø"/>
              <a:defRPr/>
            </a:pPr>
            <a:endParaRPr lang="en-US" kern="0" dirty="0">
              <a:latin typeface="Tahoma" panose="020B0604030504040204" pitchFamily="34" charset="0"/>
              <a:ea typeface="Tahoma" panose="020B0604030504040204" pitchFamily="34" charset="0"/>
              <a:cs typeface="Tahoma" panose="020B0604030504040204" pitchFamily="34" charset="0"/>
            </a:endParaRPr>
          </a:p>
          <a:p>
            <a:pPr marL="285750" lvl="1" indent="-285750">
              <a:spcAft>
                <a:spcPts val="600"/>
              </a:spcAft>
              <a:buFont typeface="Wingdings" panose="05000000000000000000" pitchFamily="2" charset="2"/>
              <a:buChar char="Ø"/>
              <a:defRPr/>
            </a:pPr>
            <a:r>
              <a:rPr lang="en-US" sz="1600" kern="0" dirty="0">
                <a:latin typeface="Tahoma" panose="020B0604030504040204" pitchFamily="34" charset="0"/>
                <a:ea typeface="Tahoma" panose="020B0604030504040204" pitchFamily="34" charset="0"/>
                <a:cs typeface="Tahoma" panose="020B0604030504040204" pitchFamily="34" charset="0"/>
              </a:rPr>
              <a:t>Upon completion, the student will receive </a:t>
            </a:r>
            <a:r>
              <a:rPr lang="en-US" sz="1600" b="1" kern="0" dirty="0">
                <a:solidFill>
                  <a:srgbClr val="0000FF"/>
                </a:solidFill>
                <a:latin typeface="Tahoma" panose="020B0604030504040204" pitchFamily="34" charset="0"/>
                <a:ea typeface="Tahoma" panose="020B0604030504040204" pitchFamily="34" charset="0"/>
                <a:cs typeface="Tahoma" panose="020B0604030504040204" pitchFamily="34" charset="0"/>
              </a:rPr>
              <a:t>a jointly conferred degree (</a:t>
            </a:r>
            <a:r>
              <a:rPr lang="en-US" sz="1600" b="1" u="sng" kern="0" dirty="0">
                <a:solidFill>
                  <a:srgbClr val="FF0000"/>
                </a:solidFill>
                <a:latin typeface="Tahoma" panose="020B0604030504040204" pitchFamily="34" charset="0"/>
                <a:ea typeface="Tahoma" panose="020B0604030504040204" pitchFamily="34" charset="0"/>
                <a:cs typeface="Tahoma" panose="020B0604030504040204" pitchFamily="34" charset="0"/>
              </a:rPr>
              <a:t>ONE (1) CERTIFICATE </a:t>
            </a:r>
            <a:r>
              <a:rPr lang="en-US" sz="1600" b="1" kern="0" dirty="0">
                <a:solidFill>
                  <a:srgbClr val="0000FF"/>
                </a:solidFill>
                <a:latin typeface="Tahoma" panose="020B0604030504040204" pitchFamily="34" charset="0"/>
                <a:ea typeface="Tahoma" panose="020B0604030504040204" pitchFamily="34" charset="0"/>
                <a:cs typeface="Tahoma" panose="020B0604030504040204" pitchFamily="34" charset="0"/>
              </a:rPr>
              <a:t>with logos of both universities</a:t>
            </a:r>
            <a:r>
              <a:rPr lang="en-US" sz="1600" kern="0" dirty="0">
                <a:latin typeface="Tahoma" panose="020B0604030504040204" pitchFamily="34" charset="0"/>
                <a:ea typeface="Tahoma" panose="020B0604030504040204" pitchFamily="34" charset="0"/>
                <a:cs typeface="Tahoma" panose="020B0604030504040204" pitchFamily="34" charset="0"/>
              </a:rPr>
              <a:t>).</a:t>
            </a:r>
            <a:endParaRPr lang="en-US" sz="1400" kern="0" dirty="0">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xmlns="" id="{3521212A-E4CC-485A-8FC4-586B6F75D1B4}"/>
              </a:ext>
            </a:extLst>
          </p:cNvPr>
          <p:cNvSpPr/>
          <p:nvPr/>
        </p:nvSpPr>
        <p:spPr>
          <a:xfrm>
            <a:off x="357213" y="951675"/>
            <a:ext cx="4138587" cy="461665"/>
          </a:xfrm>
          <a:prstGeom prst="rect">
            <a:avLst/>
          </a:prstGeom>
          <a:ln w="28575">
            <a:solidFill>
              <a:schemeClr val="accent3">
                <a:lumMod val="75000"/>
              </a:schemeClr>
            </a:solidFill>
            <a:prstDash val="sysDash"/>
          </a:ln>
        </p:spPr>
        <p:txBody>
          <a:bodyPr wrap="square">
            <a:spAutoFit/>
          </a:bodyPr>
          <a:lstStyle/>
          <a:p>
            <a:pPr algn="ctr">
              <a:spcAft>
                <a:spcPts val="600"/>
              </a:spcAft>
              <a:defRPr/>
            </a:pPr>
            <a:r>
              <a:rPr lang="en-US" sz="2400" b="1" dirty="0">
                <a:latin typeface="Tahoma" panose="020B0604030504040204" pitchFamily="34" charset="0"/>
                <a:ea typeface="Tahoma" panose="020B0604030504040204" pitchFamily="34" charset="0"/>
                <a:cs typeface="Tahoma" panose="020B0604030504040204" pitchFamily="34" charset="0"/>
              </a:rPr>
              <a:t>DUAL DEGREE</a:t>
            </a:r>
          </a:p>
        </p:txBody>
      </p:sp>
      <p:sp>
        <p:nvSpPr>
          <p:cNvPr id="8" name="Rectangle 7">
            <a:extLst>
              <a:ext uri="{FF2B5EF4-FFF2-40B4-BE49-F238E27FC236}">
                <a16:creationId xmlns:a16="http://schemas.microsoft.com/office/drawing/2014/main" xmlns="" id="{FDE45B23-832D-430C-8172-6E5D21180CCF}"/>
              </a:ext>
            </a:extLst>
          </p:cNvPr>
          <p:cNvSpPr/>
          <p:nvPr/>
        </p:nvSpPr>
        <p:spPr>
          <a:xfrm>
            <a:off x="4733507" y="935363"/>
            <a:ext cx="4231632" cy="461665"/>
          </a:xfrm>
          <a:prstGeom prst="rect">
            <a:avLst/>
          </a:prstGeom>
          <a:noFill/>
          <a:ln w="28575">
            <a:solidFill>
              <a:schemeClr val="accent4">
                <a:lumMod val="60000"/>
                <a:lumOff val="40000"/>
              </a:schemeClr>
            </a:solidFill>
            <a:prstDash val="sysDash"/>
          </a:ln>
        </p:spPr>
        <p:txBody>
          <a:bodyPr wrap="square">
            <a:spAutoFit/>
          </a:bodyPr>
          <a:lstStyle/>
          <a:p>
            <a:pPr marL="231775" lvl="1" algn="ctr">
              <a:spcAft>
                <a:spcPts val="600"/>
              </a:spcAft>
              <a:defRPr/>
            </a:pPr>
            <a:r>
              <a:rPr lang="en-US" sz="2400" b="1" kern="0" dirty="0">
                <a:latin typeface="Tahoma" panose="020B0604030504040204" pitchFamily="34" charset="0"/>
                <a:ea typeface="Tahoma" panose="020B0604030504040204" pitchFamily="34" charset="0"/>
                <a:cs typeface="Tahoma" panose="020B0604030504040204" pitchFamily="34" charset="0"/>
              </a:rPr>
              <a:t>JOINT DEGREE</a:t>
            </a:r>
          </a:p>
        </p:txBody>
      </p:sp>
      <p:sp>
        <p:nvSpPr>
          <p:cNvPr id="13" name="Rectangle 12">
            <a:extLst>
              <a:ext uri="{FF2B5EF4-FFF2-40B4-BE49-F238E27FC236}">
                <a16:creationId xmlns:a16="http://schemas.microsoft.com/office/drawing/2014/main" xmlns="" id="{15AB2420-5A57-4F8F-95E9-7167620CE775}"/>
              </a:ext>
            </a:extLst>
          </p:cNvPr>
          <p:cNvSpPr/>
          <p:nvPr/>
        </p:nvSpPr>
        <p:spPr>
          <a:xfrm>
            <a:off x="838200" y="75448"/>
            <a:ext cx="5257800" cy="553998"/>
          </a:xfrm>
          <a:prstGeom prst="rect">
            <a:avLst/>
          </a:prstGeom>
        </p:spPr>
        <p:txBody>
          <a:bodyPr wrap="square">
            <a:spAutoFit/>
          </a:bodyPr>
          <a:lstStyle/>
          <a:p>
            <a:pPr algn="ctr">
              <a:spcBef>
                <a:spcPct val="0"/>
              </a:spcBef>
              <a:buFontTx/>
              <a:buNone/>
            </a:pPr>
            <a:r>
              <a:rPr lang="en-US" altLang="en-US" sz="1500" b="1" i="1" dirty="0">
                <a:latin typeface="Tahoma" panose="020B0604030504040204" pitchFamily="34" charset="0"/>
                <a:ea typeface="Tahoma" panose="020B0604030504040204" pitchFamily="34" charset="0"/>
                <a:cs typeface="Tahoma" panose="020B0604030504040204" pitchFamily="34" charset="0"/>
              </a:rPr>
              <a:t>UPM INTERNATIONAL COLLABORATIVE PROGRAMME (UPM-ICP)</a:t>
            </a:r>
            <a:endParaRPr lang="en-MY" altLang="en-US" sz="1500" b="1" i="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52998776"/>
      </p:ext>
    </p:ext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xmlns="" id="{5CDB4D19-9273-4952-9025-F5B12465195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123"/>
          <a:stretch/>
        </p:blipFill>
        <p:spPr>
          <a:xfrm>
            <a:off x="-1" y="-457200"/>
            <a:ext cx="9144001" cy="2462213"/>
          </a:xfrm>
          <a:prstGeom prst="rect">
            <a:avLst/>
          </a:prstGeom>
        </p:spPr>
      </p:pic>
      <p:pic>
        <p:nvPicPr>
          <p:cNvPr id="5" name="Content Placeholder 4" descr="Inner-UPM-Template_Option-1A.jpg"/>
          <p:cNvPicPr>
            <a:picLocks noChangeAspect="1"/>
          </p:cNvPicPr>
          <p:nvPr/>
        </p:nvPicPr>
        <p:blipFill>
          <a:blip r:embed="rId3"/>
          <a:stretch>
            <a:fillRect/>
          </a:stretch>
        </p:blipFill>
        <p:spPr>
          <a:xfrm>
            <a:off x="0" y="6420394"/>
            <a:ext cx="7315200" cy="437606"/>
          </a:xfrm>
          <a:prstGeom prst="rect">
            <a:avLst/>
          </a:prstGeom>
        </p:spPr>
      </p:pic>
      <p:pic>
        <p:nvPicPr>
          <p:cNvPr id="4" name="Picture 3">
            <a:extLst>
              <a:ext uri="{FF2B5EF4-FFF2-40B4-BE49-F238E27FC236}">
                <a16:creationId xmlns:a16="http://schemas.microsoft.com/office/drawing/2014/main" xmlns="" id="{8B219229-022A-4810-96CE-CBD7FC6F2C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208" y="1326724"/>
            <a:ext cx="5702820" cy="5099314"/>
          </a:xfrm>
          <a:prstGeom prst="rect">
            <a:avLst/>
          </a:prstGeom>
        </p:spPr>
      </p:pic>
      <p:sp>
        <p:nvSpPr>
          <p:cNvPr id="2" name="TextBox 1">
            <a:extLst>
              <a:ext uri="{FF2B5EF4-FFF2-40B4-BE49-F238E27FC236}">
                <a16:creationId xmlns:a16="http://schemas.microsoft.com/office/drawing/2014/main" xmlns="" id="{8C5D818B-7CA7-4E6D-B368-6FD36783C4C0}"/>
              </a:ext>
            </a:extLst>
          </p:cNvPr>
          <p:cNvSpPr txBox="1"/>
          <p:nvPr/>
        </p:nvSpPr>
        <p:spPr>
          <a:xfrm>
            <a:off x="349570" y="3340393"/>
            <a:ext cx="1868622" cy="1169551"/>
          </a:xfrm>
          <a:prstGeom prst="rect">
            <a:avLst/>
          </a:prstGeom>
          <a:noFill/>
        </p:spPr>
        <p:txBody>
          <a:bodyPr wrap="square" rtlCol="0">
            <a:spAutoFit/>
          </a:bodyPr>
          <a:lstStyle/>
          <a:p>
            <a:pPr algn="ctr"/>
            <a:r>
              <a:rPr lang="en-US" b="1" dirty="0">
                <a:latin typeface="Tahoma" panose="020B0604030504040204" pitchFamily="34" charset="0"/>
                <a:ea typeface="Tahoma" panose="020B0604030504040204" pitchFamily="34" charset="0"/>
                <a:cs typeface="Tahoma" panose="020B0604030504040204" pitchFamily="34" charset="0"/>
              </a:rPr>
              <a:t>UPM-ICP: PROGRAM OUTLINE</a:t>
            </a:r>
          </a:p>
          <a:p>
            <a:pPr algn="ctr"/>
            <a:endParaRPr lang="en-MY" sz="1600" dirty="0"/>
          </a:p>
        </p:txBody>
      </p:sp>
      <p:sp>
        <p:nvSpPr>
          <p:cNvPr id="3" name="TextBox 2">
            <a:extLst>
              <a:ext uri="{FF2B5EF4-FFF2-40B4-BE49-F238E27FC236}">
                <a16:creationId xmlns:a16="http://schemas.microsoft.com/office/drawing/2014/main" xmlns="" id="{EEBE02D0-FAFE-4D26-BE02-1F01815D9A26}"/>
              </a:ext>
            </a:extLst>
          </p:cNvPr>
          <p:cNvSpPr txBox="1"/>
          <p:nvPr/>
        </p:nvSpPr>
        <p:spPr>
          <a:xfrm>
            <a:off x="2806564" y="1520726"/>
            <a:ext cx="2139741" cy="584775"/>
          </a:xfrm>
          <a:prstGeom prst="rect">
            <a:avLst/>
          </a:prstGeom>
          <a:noFill/>
        </p:spPr>
        <p:txBody>
          <a:bodyPr wrap="square" rtlCol="0">
            <a:spAutoFit/>
          </a:bodyPr>
          <a:lstStyle/>
          <a:p>
            <a:pPr algn="ctr"/>
            <a:r>
              <a:rPr lang="en-MY" sz="1600" dirty="0">
                <a:latin typeface="Lemon" panose="02000000000000000000" pitchFamily="2" charset="0"/>
                <a:ea typeface="Tahoma" panose="020B0604030504040204" pitchFamily="34" charset="0"/>
                <a:cs typeface="Tahoma" panose="020B0604030504040204" pitchFamily="34" charset="0"/>
              </a:rPr>
              <a:t>English </a:t>
            </a:r>
          </a:p>
          <a:p>
            <a:pPr algn="ctr"/>
            <a:r>
              <a:rPr lang="en-MY" sz="1600" dirty="0">
                <a:latin typeface="Lemon" panose="02000000000000000000" pitchFamily="2" charset="0"/>
                <a:ea typeface="Tahoma" panose="020B0604030504040204" pitchFamily="34" charset="0"/>
                <a:cs typeface="Tahoma" panose="020B0604030504040204" pitchFamily="34" charset="0"/>
              </a:rPr>
              <a:t>Requirements</a:t>
            </a:r>
          </a:p>
        </p:txBody>
      </p:sp>
      <p:sp>
        <p:nvSpPr>
          <p:cNvPr id="7" name="TextBox 6">
            <a:extLst>
              <a:ext uri="{FF2B5EF4-FFF2-40B4-BE49-F238E27FC236}">
                <a16:creationId xmlns:a16="http://schemas.microsoft.com/office/drawing/2014/main" xmlns="" id="{908A0EA6-FA62-419C-8470-039A4129E4CD}"/>
              </a:ext>
            </a:extLst>
          </p:cNvPr>
          <p:cNvSpPr txBox="1"/>
          <p:nvPr/>
        </p:nvSpPr>
        <p:spPr>
          <a:xfrm>
            <a:off x="4206048" y="3591459"/>
            <a:ext cx="1304524" cy="369332"/>
          </a:xfrm>
          <a:prstGeom prst="rect">
            <a:avLst/>
          </a:prstGeom>
          <a:noFill/>
        </p:spPr>
        <p:txBody>
          <a:bodyPr wrap="none" rtlCol="0">
            <a:spAutoFit/>
          </a:bodyPr>
          <a:lstStyle/>
          <a:p>
            <a:r>
              <a:rPr lang="en-MY" dirty="0">
                <a:latin typeface="Lemon" panose="02000000000000000000" pitchFamily="2" charset="0"/>
                <a:ea typeface="Tahoma" panose="020B0604030504040204" pitchFamily="34" charset="0"/>
                <a:cs typeface="Tahoma" panose="020B0604030504040204" pitchFamily="34" charset="0"/>
              </a:rPr>
              <a:t>Registration</a:t>
            </a:r>
          </a:p>
        </p:txBody>
      </p:sp>
      <p:sp>
        <p:nvSpPr>
          <p:cNvPr id="8" name="TextBox 7">
            <a:extLst>
              <a:ext uri="{FF2B5EF4-FFF2-40B4-BE49-F238E27FC236}">
                <a16:creationId xmlns:a16="http://schemas.microsoft.com/office/drawing/2014/main" xmlns="" id="{230C445D-29F0-4E74-8A14-4D8682EA1B66}"/>
              </a:ext>
            </a:extLst>
          </p:cNvPr>
          <p:cNvSpPr txBox="1"/>
          <p:nvPr/>
        </p:nvSpPr>
        <p:spPr>
          <a:xfrm>
            <a:off x="3098853" y="5446749"/>
            <a:ext cx="1310680" cy="584775"/>
          </a:xfrm>
          <a:prstGeom prst="rect">
            <a:avLst/>
          </a:prstGeom>
          <a:noFill/>
        </p:spPr>
        <p:txBody>
          <a:bodyPr wrap="none" rtlCol="0">
            <a:spAutoFit/>
          </a:bodyPr>
          <a:lstStyle/>
          <a:p>
            <a:pPr algn="ctr"/>
            <a:r>
              <a:rPr lang="en-MY" sz="1600" dirty="0">
                <a:latin typeface="Lemon" panose="02000000000000000000" pitchFamily="2" charset="0"/>
                <a:ea typeface="Tahoma" panose="020B0604030504040204" pitchFamily="34" charset="0"/>
                <a:cs typeface="Tahoma" panose="020B0604030504040204" pitchFamily="34" charset="0"/>
              </a:rPr>
              <a:t>Residential </a:t>
            </a:r>
          </a:p>
          <a:p>
            <a:pPr algn="ctr"/>
            <a:r>
              <a:rPr lang="en-MY" sz="1600" dirty="0">
                <a:latin typeface="Lemon" panose="02000000000000000000" pitchFamily="2" charset="0"/>
                <a:ea typeface="Tahoma" panose="020B0604030504040204" pitchFamily="34" charset="0"/>
                <a:cs typeface="Tahoma" panose="020B0604030504040204" pitchFamily="34" charset="0"/>
              </a:rPr>
              <a:t>requirements</a:t>
            </a:r>
          </a:p>
        </p:txBody>
      </p:sp>
      <p:sp>
        <p:nvSpPr>
          <p:cNvPr id="9" name="TextBox 8">
            <a:extLst>
              <a:ext uri="{FF2B5EF4-FFF2-40B4-BE49-F238E27FC236}">
                <a16:creationId xmlns:a16="http://schemas.microsoft.com/office/drawing/2014/main" xmlns="" id="{3E50F09E-856F-4C59-94D0-75C0E1E972EA}"/>
              </a:ext>
            </a:extLst>
          </p:cNvPr>
          <p:cNvSpPr txBox="1"/>
          <p:nvPr/>
        </p:nvSpPr>
        <p:spPr>
          <a:xfrm>
            <a:off x="4894141" y="1521263"/>
            <a:ext cx="2374368" cy="800219"/>
          </a:xfrm>
          <a:prstGeom prst="rect">
            <a:avLst/>
          </a:prstGeom>
          <a:noFill/>
        </p:spPr>
        <p:txBody>
          <a:bodyPr wrap="none" rtlCol="0">
            <a:spAutoFit/>
          </a:bodyPr>
          <a:lstStyle/>
          <a:p>
            <a:r>
              <a:rPr lang="en-MY" sz="1600" dirty="0"/>
              <a:t>Minimum of Band 6.0/6.5 </a:t>
            </a:r>
          </a:p>
          <a:p>
            <a:r>
              <a:rPr lang="en-MY" sz="1600" dirty="0"/>
              <a:t>for IELTS or equivalent</a:t>
            </a:r>
          </a:p>
          <a:p>
            <a:endParaRPr lang="en-MY" sz="1400" dirty="0"/>
          </a:p>
        </p:txBody>
      </p:sp>
      <p:sp>
        <p:nvSpPr>
          <p:cNvPr id="10" name="TextBox 9">
            <a:extLst>
              <a:ext uri="{FF2B5EF4-FFF2-40B4-BE49-F238E27FC236}">
                <a16:creationId xmlns:a16="http://schemas.microsoft.com/office/drawing/2014/main" xmlns="" id="{F317CC53-08B7-4814-8892-4DD90102F35B}"/>
              </a:ext>
            </a:extLst>
          </p:cNvPr>
          <p:cNvSpPr txBox="1"/>
          <p:nvPr/>
        </p:nvSpPr>
        <p:spPr>
          <a:xfrm>
            <a:off x="5902819" y="3260549"/>
            <a:ext cx="1979979" cy="1292662"/>
          </a:xfrm>
          <a:prstGeom prst="rect">
            <a:avLst/>
          </a:prstGeom>
          <a:noFill/>
        </p:spPr>
        <p:txBody>
          <a:bodyPr wrap="square" rtlCol="0">
            <a:spAutoFit/>
          </a:bodyPr>
          <a:lstStyle/>
          <a:p>
            <a:r>
              <a:rPr lang="en-MY" sz="1600" dirty="0"/>
              <a:t>Must register as a full-time </a:t>
            </a:r>
          </a:p>
          <a:p>
            <a:r>
              <a:rPr lang="en-MY" sz="1600" dirty="0"/>
              <a:t>student at both institutions</a:t>
            </a:r>
          </a:p>
          <a:p>
            <a:endParaRPr lang="en-MY" sz="1400" dirty="0"/>
          </a:p>
        </p:txBody>
      </p:sp>
      <p:cxnSp>
        <p:nvCxnSpPr>
          <p:cNvPr id="13" name="Straight Connector 12">
            <a:extLst>
              <a:ext uri="{FF2B5EF4-FFF2-40B4-BE49-F238E27FC236}">
                <a16:creationId xmlns:a16="http://schemas.microsoft.com/office/drawing/2014/main" xmlns="" id="{CFF98C80-ABFC-46C1-B5BB-AF45893BD025}"/>
              </a:ext>
            </a:extLst>
          </p:cNvPr>
          <p:cNvCxnSpPr/>
          <p:nvPr/>
        </p:nvCxnSpPr>
        <p:spPr>
          <a:xfrm>
            <a:off x="4937122" y="5345722"/>
            <a:ext cx="0" cy="685800"/>
          </a:xfrm>
          <a:prstGeom prst="line">
            <a:avLst/>
          </a:prstGeom>
        </p:spPr>
        <p:style>
          <a:lnRef idx="1">
            <a:schemeClr val="accent2"/>
          </a:lnRef>
          <a:fillRef idx="0">
            <a:schemeClr val="accent2"/>
          </a:fillRef>
          <a:effectRef idx="0">
            <a:schemeClr val="accent2"/>
          </a:effectRef>
          <a:fontRef idx="minor">
            <a:schemeClr val="tx1"/>
          </a:fontRef>
        </p:style>
      </p:cxnSp>
      <p:cxnSp>
        <p:nvCxnSpPr>
          <p:cNvPr id="15" name="Straight Connector 14">
            <a:extLst>
              <a:ext uri="{FF2B5EF4-FFF2-40B4-BE49-F238E27FC236}">
                <a16:creationId xmlns:a16="http://schemas.microsoft.com/office/drawing/2014/main" xmlns="" id="{408CA4B5-42B7-4E51-BB9F-8070F3AB72AE}"/>
              </a:ext>
            </a:extLst>
          </p:cNvPr>
          <p:cNvCxnSpPr/>
          <p:nvPr/>
        </p:nvCxnSpPr>
        <p:spPr>
          <a:xfrm>
            <a:off x="5891799" y="3487162"/>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E719B8EF-627C-4FB7-A1DF-E876F8513502}"/>
              </a:ext>
            </a:extLst>
          </p:cNvPr>
          <p:cNvCxnSpPr/>
          <p:nvPr/>
        </p:nvCxnSpPr>
        <p:spPr>
          <a:xfrm>
            <a:off x="4937122" y="1550374"/>
            <a:ext cx="0" cy="525474"/>
          </a:xfrm>
          <a:prstGeom prst="line">
            <a:avLst/>
          </a:prstGeom>
        </p:spPr>
        <p:style>
          <a:lnRef idx="1">
            <a:schemeClr val="accent6"/>
          </a:lnRef>
          <a:fillRef idx="0">
            <a:schemeClr val="accent6"/>
          </a:fillRef>
          <a:effectRef idx="0">
            <a:schemeClr val="accent6"/>
          </a:effectRef>
          <a:fontRef idx="minor">
            <a:schemeClr val="tx1"/>
          </a:fontRef>
        </p:style>
      </p:cxnSp>
      <p:sp>
        <p:nvSpPr>
          <p:cNvPr id="19" name="TextBox 18">
            <a:extLst>
              <a:ext uri="{FF2B5EF4-FFF2-40B4-BE49-F238E27FC236}">
                <a16:creationId xmlns:a16="http://schemas.microsoft.com/office/drawing/2014/main" xmlns="" id="{5A39CDFD-2675-4B4D-BD78-44D2E1A1FCBC}"/>
              </a:ext>
            </a:extLst>
          </p:cNvPr>
          <p:cNvSpPr txBox="1"/>
          <p:nvPr/>
        </p:nvSpPr>
        <p:spPr>
          <a:xfrm>
            <a:off x="2095847" y="1331426"/>
            <a:ext cx="475418" cy="1015663"/>
          </a:xfrm>
          <a:prstGeom prst="rect">
            <a:avLst/>
          </a:prstGeom>
          <a:noFill/>
        </p:spPr>
        <p:txBody>
          <a:bodyPr wrap="square" rtlCol="0">
            <a:spAutoFit/>
          </a:bodyPr>
          <a:lstStyle/>
          <a:p>
            <a:r>
              <a:rPr lang="en-MY" sz="6000" b="1" dirty="0">
                <a:solidFill>
                  <a:schemeClr val="bg1"/>
                </a:solidFill>
                <a:latin typeface="Lemon" panose="02000000000000000000" pitchFamily="2" charset="0"/>
              </a:rPr>
              <a:t>1</a:t>
            </a:r>
          </a:p>
        </p:txBody>
      </p:sp>
      <p:sp>
        <p:nvSpPr>
          <p:cNvPr id="18" name="TextBox 17">
            <a:extLst>
              <a:ext uri="{FF2B5EF4-FFF2-40B4-BE49-F238E27FC236}">
                <a16:creationId xmlns:a16="http://schemas.microsoft.com/office/drawing/2014/main" xmlns="" id="{60A65F42-3680-440C-89E9-37A69E9FA20D}"/>
              </a:ext>
            </a:extLst>
          </p:cNvPr>
          <p:cNvSpPr txBox="1"/>
          <p:nvPr/>
        </p:nvSpPr>
        <p:spPr>
          <a:xfrm>
            <a:off x="490462" y="72040"/>
            <a:ext cx="5216782" cy="1154162"/>
          </a:xfrm>
          <a:prstGeom prst="rect">
            <a:avLst/>
          </a:prstGeom>
          <a:noFill/>
        </p:spPr>
        <p:txBody>
          <a:bodyPr wrap="square" rtlCol="0">
            <a:spAutoFit/>
          </a:bodyPr>
          <a:lstStyle/>
          <a:p>
            <a:pPr algn="ctr"/>
            <a:r>
              <a:rPr lang="en-US" sz="2300" b="1" i="1" dirty="0">
                <a:latin typeface="Tahoma" panose="020B0604030504040204" pitchFamily="34" charset="0"/>
                <a:ea typeface="Tahoma" panose="020B0604030504040204" pitchFamily="34" charset="0"/>
                <a:cs typeface="Tahoma" panose="020B0604030504040204" pitchFamily="34" charset="0"/>
              </a:rPr>
              <a:t>UPM-ICP: </a:t>
            </a:r>
          </a:p>
          <a:p>
            <a:pPr algn="ctr"/>
            <a:r>
              <a:rPr lang="en-US" sz="2300" b="1" i="1" dirty="0">
                <a:latin typeface="Tahoma" panose="020B0604030504040204" pitchFamily="34" charset="0"/>
                <a:ea typeface="Tahoma" panose="020B0604030504040204" pitchFamily="34" charset="0"/>
                <a:cs typeface="Tahoma" panose="020B0604030504040204" pitchFamily="34" charset="0"/>
              </a:rPr>
              <a:t>PROGRAM OUTLINE</a:t>
            </a:r>
          </a:p>
          <a:p>
            <a:pPr algn="ctr"/>
            <a:endParaRPr lang="en-MY" sz="2300" i="1" u="sng" dirty="0"/>
          </a:p>
        </p:txBody>
      </p:sp>
      <p:pic>
        <p:nvPicPr>
          <p:cNvPr id="30" name="Picture 29">
            <a:extLst>
              <a:ext uri="{FF2B5EF4-FFF2-40B4-BE49-F238E27FC236}">
                <a16:creationId xmlns:a16="http://schemas.microsoft.com/office/drawing/2014/main" xmlns="" id="{5FC9001F-96E6-473C-BC1E-EC1716500E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43802" y="3116234"/>
            <a:ext cx="1217487" cy="1217487"/>
          </a:xfrm>
          <a:prstGeom prst="rect">
            <a:avLst/>
          </a:prstGeom>
        </p:spPr>
      </p:pic>
      <p:sp>
        <p:nvSpPr>
          <p:cNvPr id="31" name="TextBox 30">
            <a:extLst>
              <a:ext uri="{FF2B5EF4-FFF2-40B4-BE49-F238E27FC236}">
                <a16:creationId xmlns:a16="http://schemas.microsoft.com/office/drawing/2014/main" xmlns="" id="{2FBB5684-9A7D-4815-8530-D939EA02BC09}"/>
              </a:ext>
            </a:extLst>
          </p:cNvPr>
          <p:cNvSpPr txBox="1"/>
          <p:nvPr/>
        </p:nvSpPr>
        <p:spPr>
          <a:xfrm>
            <a:off x="3158012" y="3284133"/>
            <a:ext cx="475418" cy="1015663"/>
          </a:xfrm>
          <a:prstGeom prst="rect">
            <a:avLst/>
          </a:prstGeom>
          <a:noFill/>
        </p:spPr>
        <p:txBody>
          <a:bodyPr wrap="square" rtlCol="0">
            <a:spAutoFit/>
          </a:bodyPr>
          <a:lstStyle/>
          <a:p>
            <a:r>
              <a:rPr lang="en-MY" sz="6000" b="1" dirty="0">
                <a:solidFill>
                  <a:schemeClr val="bg1"/>
                </a:solidFill>
                <a:latin typeface="Lemon" panose="02000000000000000000" pitchFamily="2" charset="0"/>
              </a:rPr>
              <a:t>2</a:t>
            </a:r>
          </a:p>
        </p:txBody>
      </p:sp>
      <p:sp>
        <p:nvSpPr>
          <p:cNvPr id="32" name="TextBox 31">
            <a:extLst>
              <a:ext uri="{FF2B5EF4-FFF2-40B4-BE49-F238E27FC236}">
                <a16:creationId xmlns:a16="http://schemas.microsoft.com/office/drawing/2014/main" xmlns="" id="{D773BA16-17AB-4CF0-BFBC-AB94B365C7C7}"/>
              </a:ext>
            </a:extLst>
          </p:cNvPr>
          <p:cNvSpPr txBox="1"/>
          <p:nvPr/>
        </p:nvSpPr>
        <p:spPr>
          <a:xfrm>
            <a:off x="2095847" y="5240424"/>
            <a:ext cx="475418" cy="1015663"/>
          </a:xfrm>
          <a:prstGeom prst="rect">
            <a:avLst/>
          </a:prstGeom>
          <a:noFill/>
        </p:spPr>
        <p:txBody>
          <a:bodyPr wrap="square" rtlCol="0">
            <a:spAutoFit/>
          </a:bodyPr>
          <a:lstStyle/>
          <a:p>
            <a:r>
              <a:rPr lang="en-MY" sz="6000" b="1" dirty="0">
                <a:solidFill>
                  <a:schemeClr val="bg1"/>
                </a:solidFill>
                <a:latin typeface="Lemon" panose="02000000000000000000" pitchFamily="2" charset="0"/>
              </a:rPr>
              <a:t>3</a:t>
            </a:r>
          </a:p>
        </p:txBody>
      </p:sp>
      <p:pic>
        <p:nvPicPr>
          <p:cNvPr id="33" name="Picture 32">
            <a:extLst>
              <a:ext uri="{FF2B5EF4-FFF2-40B4-BE49-F238E27FC236}">
                <a16:creationId xmlns:a16="http://schemas.microsoft.com/office/drawing/2014/main" xmlns="" id="{D4661770-DD59-497E-8E61-65EAD603DBED}"/>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764700" y="1393713"/>
            <a:ext cx="1346795" cy="942757"/>
          </a:xfrm>
          <a:prstGeom prst="rect">
            <a:avLst/>
          </a:prstGeom>
        </p:spPr>
      </p:pic>
      <p:pic>
        <p:nvPicPr>
          <p:cNvPr id="34" name="Picture 33">
            <a:extLst>
              <a:ext uri="{FF2B5EF4-FFF2-40B4-BE49-F238E27FC236}">
                <a16:creationId xmlns:a16="http://schemas.microsoft.com/office/drawing/2014/main" xmlns="" id="{E4AC516C-4730-4075-BA15-EC4E4FC4B24B}"/>
              </a:ext>
            </a:extLst>
          </p:cNvPr>
          <p:cNvPicPr>
            <a:picLocks noChangeAspect="1"/>
          </p:cNvPicPr>
          <p:nvPr/>
        </p:nvPicPr>
        <p:blipFill rotWithShape="1">
          <a:blip r:embed="rId7">
            <a:clrChange>
              <a:clrFrom>
                <a:srgbClr val="FFFFFF"/>
              </a:clrFrom>
              <a:clrTo>
                <a:srgbClr val="FFFFFF">
                  <a:alpha val="0"/>
                </a:srgbClr>
              </a:clrTo>
            </a:clrChange>
          </a:blip>
          <a:srcRect r="8425"/>
          <a:stretch/>
        </p:blipFill>
        <p:spPr>
          <a:xfrm>
            <a:off x="6426822" y="1892560"/>
            <a:ext cx="1683373" cy="887819"/>
          </a:xfrm>
          <a:prstGeom prst="rect">
            <a:avLst/>
          </a:prstGeom>
        </p:spPr>
      </p:pic>
      <p:graphicFrame>
        <p:nvGraphicFramePr>
          <p:cNvPr id="35" name="Table 34">
            <a:extLst>
              <a:ext uri="{FF2B5EF4-FFF2-40B4-BE49-F238E27FC236}">
                <a16:creationId xmlns:a16="http://schemas.microsoft.com/office/drawing/2014/main" xmlns="" id="{90A2CA82-CD2C-4114-A617-96A06219D358}"/>
              </a:ext>
            </a:extLst>
          </p:cNvPr>
          <p:cNvGraphicFramePr>
            <a:graphicFrameLocks noGrp="1"/>
          </p:cNvGraphicFramePr>
          <p:nvPr>
            <p:extLst>
              <p:ext uri="{D42A27DB-BD31-4B8C-83A1-F6EECF244321}">
                <p14:modId xmlns:p14="http://schemas.microsoft.com/office/powerpoint/2010/main" val="1609551138"/>
              </p:ext>
            </p:extLst>
          </p:nvPr>
        </p:nvGraphicFramePr>
        <p:xfrm>
          <a:off x="5074139" y="4832396"/>
          <a:ext cx="3460257" cy="1414952"/>
        </p:xfrm>
        <a:graphic>
          <a:graphicData uri="http://schemas.openxmlformats.org/drawingml/2006/table">
            <a:tbl>
              <a:tblPr firstRow="1" bandRow="1">
                <a:tableStyleId>{85BE263C-DBD7-4A20-BB59-AAB30ACAA65A}</a:tableStyleId>
              </a:tblPr>
              <a:tblGrid>
                <a:gridCol w="1245372">
                  <a:extLst>
                    <a:ext uri="{9D8B030D-6E8A-4147-A177-3AD203B41FA5}">
                      <a16:colId xmlns:a16="http://schemas.microsoft.com/office/drawing/2014/main" xmlns="" val="3638630942"/>
                    </a:ext>
                  </a:extLst>
                </a:gridCol>
                <a:gridCol w="2214885">
                  <a:extLst>
                    <a:ext uri="{9D8B030D-6E8A-4147-A177-3AD203B41FA5}">
                      <a16:colId xmlns:a16="http://schemas.microsoft.com/office/drawing/2014/main" xmlns="" val="257459895"/>
                    </a:ext>
                  </a:extLst>
                </a:gridCol>
              </a:tblGrid>
              <a:tr h="589811">
                <a:tc>
                  <a:txBody>
                    <a:bodyPr/>
                    <a:lstStyle/>
                    <a:p>
                      <a:pPr algn="ctr"/>
                      <a:r>
                        <a:rPr lang="en-US" sz="1400" dirty="0"/>
                        <a:t>PROGRAMME</a:t>
                      </a:r>
                      <a:endParaRPr lang="en-MY"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solidFill>
                      <a:srgbClr val="A50021"/>
                    </a:solidFill>
                  </a:tcPr>
                </a:tc>
                <a:tc>
                  <a:txBody>
                    <a:bodyPr/>
                    <a:lstStyle/>
                    <a:p>
                      <a:pPr algn="ctr"/>
                      <a:r>
                        <a:rPr lang="en-US" sz="1400" dirty="0"/>
                        <a:t>MINIMUM TIME TO BE SPENT AT EACH INSTITUITION</a:t>
                      </a:r>
                      <a:endParaRPr lang="en-MY"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slope"/>
                      <a:lightRig rig="flood" dir="t"/>
                    </a:cell3D>
                    <a:solidFill>
                      <a:srgbClr val="A50021"/>
                    </a:solidFill>
                  </a:tcPr>
                </a:tc>
                <a:extLst>
                  <a:ext uri="{0D108BD9-81ED-4DB2-BD59-A6C34878D82A}">
                    <a16:rowId xmlns:a16="http://schemas.microsoft.com/office/drawing/2014/main" xmlns="" val="3561013903"/>
                  </a:ext>
                </a:extLst>
              </a:tr>
              <a:tr h="341716">
                <a:tc>
                  <a:txBody>
                    <a:bodyPr/>
                    <a:lstStyle/>
                    <a:p>
                      <a:pPr algn="ctr"/>
                      <a:r>
                        <a:rPr lang="en-US" sz="1400" dirty="0"/>
                        <a:t>PhD</a:t>
                      </a:r>
                      <a:endParaRPr lang="en-MY"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solidFill>
                      <a:schemeClr val="bg1">
                        <a:lumMod val="85000"/>
                      </a:schemeClr>
                    </a:solidFill>
                  </a:tcPr>
                </a:tc>
                <a:tc>
                  <a:txBody>
                    <a:bodyPr/>
                    <a:lstStyle/>
                    <a:p>
                      <a:pPr algn="ctr"/>
                      <a:r>
                        <a:rPr lang="en-US" sz="1400" dirty="0"/>
                        <a:t> Min 12 Months</a:t>
                      </a:r>
                      <a:endParaRPr lang="en-MY"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solidFill>
                      <a:schemeClr val="bg1">
                        <a:lumMod val="85000"/>
                      </a:schemeClr>
                    </a:solidFill>
                  </a:tcPr>
                </a:tc>
                <a:extLst>
                  <a:ext uri="{0D108BD9-81ED-4DB2-BD59-A6C34878D82A}">
                    <a16:rowId xmlns:a16="http://schemas.microsoft.com/office/drawing/2014/main" xmlns="" val="1299166434"/>
                  </a:ext>
                </a:extLst>
              </a:tr>
              <a:tr h="341716">
                <a:tc>
                  <a:txBody>
                    <a:bodyPr/>
                    <a:lstStyle/>
                    <a:p>
                      <a:pPr algn="ctr"/>
                      <a:r>
                        <a:rPr lang="en-US" sz="1400" dirty="0"/>
                        <a:t>Masters</a:t>
                      </a:r>
                      <a:endParaRPr lang="en-MY"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solidFill>
                      <a:schemeClr val="bg1">
                        <a:lumMod val="85000"/>
                      </a:schemeClr>
                    </a:solidFill>
                  </a:tcPr>
                </a:tc>
                <a:tc>
                  <a:txBody>
                    <a:bodyPr/>
                    <a:lstStyle/>
                    <a:p>
                      <a:pPr algn="ctr"/>
                      <a:r>
                        <a:rPr lang="en-US" sz="1400" dirty="0"/>
                        <a:t>Min. 6 Months</a:t>
                      </a:r>
                      <a:endParaRPr lang="en-MY"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solidFill>
                      <a:schemeClr val="bg1">
                        <a:lumMod val="85000"/>
                      </a:schemeClr>
                    </a:solidFill>
                  </a:tcPr>
                </a:tc>
                <a:extLst>
                  <a:ext uri="{0D108BD9-81ED-4DB2-BD59-A6C34878D82A}">
                    <a16:rowId xmlns:a16="http://schemas.microsoft.com/office/drawing/2014/main" xmlns="" val="3681791759"/>
                  </a:ext>
                </a:extLst>
              </a:tr>
            </a:tbl>
          </a:graphicData>
        </a:graphic>
      </p:graphicFrame>
    </p:spTree>
    <p:extLst>
      <p:ext uri="{BB962C8B-B14F-4D97-AF65-F5344CB8AC3E}">
        <p14:creationId xmlns:p14="http://schemas.microsoft.com/office/powerpoint/2010/main" val="2558156452"/>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913CAC01-D42C-4F54-ABC1-9D7F0B4489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123"/>
          <a:stretch/>
        </p:blipFill>
        <p:spPr>
          <a:xfrm>
            <a:off x="-1" y="-457200"/>
            <a:ext cx="9144001" cy="2462213"/>
          </a:xfrm>
          <a:prstGeom prst="rect">
            <a:avLst/>
          </a:prstGeom>
        </p:spPr>
      </p:pic>
      <p:pic>
        <p:nvPicPr>
          <p:cNvPr id="62" name="Content Placeholder 4" descr="Inner-UPM-Template_Option-1A.jpg">
            <a:extLst>
              <a:ext uri="{FF2B5EF4-FFF2-40B4-BE49-F238E27FC236}">
                <a16:creationId xmlns:a16="http://schemas.microsoft.com/office/drawing/2014/main" xmlns="" id="{999DF58F-9972-4B37-B938-38A0DE257F40}"/>
              </a:ext>
            </a:extLst>
          </p:cNvPr>
          <p:cNvPicPr>
            <a:picLocks noChangeAspect="1"/>
          </p:cNvPicPr>
          <p:nvPr/>
        </p:nvPicPr>
        <p:blipFill>
          <a:blip r:embed="rId4"/>
          <a:stretch>
            <a:fillRect/>
          </a:stretch>
        </p:blipFill>
        <p:spPr>
          <a:xfrm>
            <a:off x="0" y="6420394"/>
            <a:ext cx="7315200" cy="437606"/>
          </a:xfrm>
          <a:prstGeom prst="rect">
            <a:avLst/>
          </a:prstGeom>
        </p:spPr>
      </p:pic>
      <p:sp>
        <p:nvSpPr>
          <p:cNvPr id="15" name="TextBox 14">
            <a:extLst>
              <a:ext uri="{FF2B5EF4-FFF2-40B4-BE49-F238E27FC236}">
                <a16:creationId xmlns:a16="http://schemas.microsoft.com/office/drawing/2014/main" xmlns="" id="{E7187674-040A-41C1-B27C-E3704E9F314D}"/>
              </a:ext>
            </a:extLst>
          </p:cNvPr>
          <p:cNvSpPr txBox="1"/>
          <p:nvPr/>
        </p:nvSpPr>
        <p:spPr>
          <a:xfrm>
            <a:off x="1881611" y="211595"/>
            <a:ext cx="2385589" cy="446276"/>
          </a:xfrm>
          <a:prstGeom prst="rect">
            <a:avLst/>
          </a:prstGeom>
          <a:noFill/>
        </p:spPr>
        <p:txBody>
          <a:bodyPr wrap="none" rtlCol="0">
            <a:spAutoFit/>
          </a:bodyPr>
          <a:lstStyle/>
          <a:p>
            <a:pPr algn="ctr"/>
            <a:r>
              <a:rPr lang="en-MY" sz="2300" b="1" i="1" dirty="0">
                <a:latin typeface="Tahoma" panose="020B0604030504040204" pitchFamily="34" charset="0"/>
                <a:ea typeface="Tahoma" panose="020B0604030504040204" pitchFamily="34" charset="0"/>
                <a:cs typeface="Tahoma" panose="020B0604030504040204" pitchFamily="34" charset="0"/>
              </a:rPr>
              <a:t>UPM </a:t>
            </a:r>
            <a:r>
              <a:rPr lang="en-US" sz="2300" b="1" i="1" dirty="0">
                <a:latin typeface="Tahoma" panose="020B0604030504040204" pitchFamily="34" charset="0"/>
                <a:ea typeface="Tahoma" panose="020B0604030504040204" pitchFamily="34" charset="0"/>
                <a:cs typeface="Tahoma" panose="020B0604030504040204" pitchFamily="34" charset="0"/>
              </a:rPr>
              <a:t>R</a:t>
            </a:r>
            <a:r>
              <a:rPr lang="en-MY" sz="2300" b="1" i="1" dirty="0">
                <a:latin typeface="Tahoma" panose="020B0604030504040204" pitchFamily="34" charset="0"/>
                <a:ea typeface="Tahoma" panose="020B0604030504040204" pitchFamily="34" charset="0"/>
                <a:cs typeface="Tahoma" panose="020B0604030504040204" pitchFamily="34" charset="0"/>
              </a:rPr>
              <a:t>ANKING</a:t>
            </a:r>
          </a:p>
        </p:txBody>
      </p:sp>
      <p:pic>
        <p:nvPicPr>
          <p:cNvPr id="9" name="Picture 8">
            <a:extLst>
              <a:ext uri="{FF2B5EF4-FFF2-40B4-BE49-F238E27FC236}">
                <a16:creationId xmlns:a16="http://schemas.microsoft.com/office/drawing/2014/main" xmlns="" id="{151A37CE-F357-484E-ACB8-D2746A9480E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2792" b="6266"/>
          <a:stretch/>
        </p:blipFill>
        <p:spPr>
          <a:xfrm>
            <a:off x="326674" y="1326666"/>
            <a:ext cx="2187926" cy="795917"/>
          </a:xfrm>
          <a:prstGeom prst="rect">
            <a:avLst/>
          </a:prstGeom>
        </p:spPr>
      </p:pic>
      <p:sp>
        <p:nvSpPr>
          <p:cNvPr id="10" name="Arrow: Pentagon 9">
            <a:extLst>
              <a:ext uri="{FF2B5EF4-FFF2-40B4-BE49-F238E27FC236}">
                <a16:creationId xmlns:a16="http://schemas.microsoft.com/office/drawing/2014/main" xmlns="" id="{241BEDF6-202A-410D-BD3F-5101CE06F81F}"/>
              </a:ext>
            </a:extLst>
          </p:cNvPr>
          <p:cNvSpPr/>
          <p:nvPr/>
        </p:nvSpPr>
        <p:spPr>
          <a:xfrm>
            <a:off x="312034" y="2122583"/>
            <a:ext cx="3955166" cy="3549995"/>
          </a:xfrm>
          <a:prstGeom prst="homePlate">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10800000" scaled="1"/>
            <a:tileRect/>
          </a:gradFill>
          <a:ln w="57150">
            <a:solidFill>
              <a:schemeClr val="bg1">
                <a:lumMod val="85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 name="Rectangle 10">
            <a:extLst>
              <a:ext uri="{FF2B5EF4-FFF2-40B4-BE49-F238E27FC236}">
                <a16:creationId xmlns:a16="http://schemas.microsoft.com/office/drawing/2014/main" xmlns="" id="{0B9BC032-7A78-4AEA-B64A-DD81D6FAA319}"/>
              </a:ext>
            </a:extLst>
          </p:cNvPr>
          <p:cNvSpPr/>
          <p:nvPr/>
        </p:nvSpPr>
        <p:spPr>
          <a:xfrm>
            <a:off x="312036" y="2212553"/>
            <a:ext cx="2555419" cy="2462213"/>
          </a:xfrm>
          <a:prstGeom prst="rect">
            <a:avLst/>
          </a:prstGeom>
        </p:spPr>
        <p:txBody>
          <a:bodyPr wrap="square">
            <a:spAutoFit/>
          </a:bodyPr>
          <a:lstStyle/>
          <a:p>
            <a:pPr marL="285750" indent="-285750">
              <a:buBlip>
                <a:blip r:embed="rId6">
                  <a:extLst>
                    <a:ext uri="{96DAC541-7B7A-43D3-8B79-37D633B846F1}">
                      <asvg:svgBlip xmlns="" xmlns:asvg="http://schemas.microsoft.com/office/drawing/2016/SVG/main" r:embed="rId7"/>
                    </a:ext>
                  </a:extLst>
                </a:blip>
              </a:buBlip>
            </a:pPr>
            <a:r>
              <a:rPr lang="en-MY" sz="1400" dirty="0">
                <a:latin typeface="Adobe Fan Heiti Std B" panose="020B0700000000000000" pitchFamily="34" charset="-128"/>
                <a:ea typeface="Adobe Fan Heiti Std B" panose="020B0700000000000000" pitchFamily="34" charset="-128"/>
                <a:cs typeface="Tahoma" panose="020B0604030504040204" pitchFamily="34" charset="0"/>
              </a:rPr>
              <a:t>QS World University Rankings 2017/2018 - 229 Among top 1% universities</a:t>
            </a:r>
          </a:p>
          <a:p>
            <a:endParaRPr lang="en-MY" sz="1400" dirty="0">
              <a:latin typeface="Adobe Fan Heiti Std B" panose="020B0700000000000000" pitchFamily="34" charset="-128"/>
              <a:ea typeface="Adobe Fan Heiti Std B" panose="020B0700000000000000" pitchFamily="34" charset="-128"/>
              <a:cs typeface="Tahoma" panose="020B0604030504040204" pitchFamily="34" charset="0"/>
            </a:endParaRPr>
          </a:p>
          <a:p>
            <a:pPr marL="285750" indent="-285750">
              <a:buBlip>
                <a:blip r:embed="rId6">
                  <a:extLst>
                    <a:ext uri="{96DAC541-7B7A-43D3-8B79-37D633B846F1}">
                      <asvg:svgBlip xmlns="" xmlns:asvg="http://schemas.microsoft.com/office/drawing/2016/SVG/main" r:embed="rId7"/>
                    </a:ext>
                  </a:extLst>
                </a:blip>
              </a:buBlip>
            </a:pPr>
            <a:r>
              <a:rPr lang="en-MY" sz="1400" dirty="0">
                <a:latin typeface="Adobe Fan Heiti Std B" panose="020B0700000000000000" pitchFamily="34" charset="-128"/>
                <a:ea typeface="Adobe Fan Heiti Std B" panose="020B0700000000000000" pitchFamily="34" charset="-128"/>
                <a:cs typeface="Tahoma" panose="020B0604030504040204" pitchFamily="34" charset="0"/>
              </a:rPr>
              <a:t>QS University Rankings Asia 2017/18</a:t>
            </a:r>
          </a:p>
          <a:p>
            <a:endParaRPr lang="en-MY" sz="1400" dirty="0">
              <a:latin typeface="Adobe Fan Heiti Std B" panose="020B0700000000000000" pitchFamily="34" charset="-128"/>
              <a:ea typeface="Adobe Fan Heiti Std B" panose="020B0700000000000000" pitchFamily="34" charset="-128"/>
              <a:cs typeface="Tahoma" panose="020B0604030504040204" pitchFamily="34" charset="0"/>
            </a:endParaRPr>
          </a:p>
          <a:p>
            <a:pPr marL="285750" indent="-285750">
              <a:buBlip>
                <a:blip r:embed="rId6">
                  <a:extLst>
                    <a:ext uri="{96DAC541-7B7A-43D3-8B79-37D633B846F1}">
                      <asvg:svgBlip xmlns="" xmlns:asvg="http://schemas.microsoft.com/office/drawing/2016/SVG/main" r:embed="rId7"/>
                    </a:ext>
                  </a:extLst>
                </a:blip>
              </a:buBlip>
            </a:pPr>
            <a:r>
              <a:rPr lang="en-MY" sz="1400" dirty="0">
                <a:latin typeface="Adobe Fan Heiti Std B" panose="020B0700000000000000" pitchFamily="34" charset="-128"/>
                <a:ea typeface="Adobe Fan Heiti Std B" panose="020B0700000000000000" pitchFamily="34" charset="-128"/>
                <a:cs typeface="Tahoma" panose="020B0604030504040204" pitchFamily="34" charset="0"/>
              </a:rPr>
              <a:t>QS World University Rankings Top 50 under 50 #17</a:t>
            </a:r>
          </a:p>
        </p:txBody>
      </p:sp>
      <p:pic>
        <p:nvPicPr>
          <p:cNvPr id="13" name="Picture 12">
            <a:extLst>
              <a:ext uri="{FF2B5EF4-FFF2-40B4-BE49-F238E27FC236}">
                <a16:creationId xmlns:a16="http://schemas.microsoft.com/office/drawing/2014/main" xmlns="" id="{5C0062E4-55C8-448E-B1EA-36136B88D19D}"/>
              </a:ext>
            </a:extLst>
          </p:cNvPr>
          <p:cNvPicPr>
            <a:picLocks noChangeAspect="1"/>
          </p:cNvPicPr>
          <p:nvPr/>
        </p:nvPicPr>
        <p:blipFill rotWithShape="1">
          <a:blip r:embed="rId8">
            <a:extLst>
              <a:ext uri="{28A0092B-C50C-407E-A947-70E740481C1C}">
                <a14:useLocalDpi xmlns:a14="http://schemas.microsoft.com/office/drawing/2010/main" val="0"/>
              </a:ext>
            </a:extLst>
          </a:blip>
          <a:srcRect l="6369" t="7875" r="7692" b="5311"/>
          <a:stretch/>
        </p:blipFill>
        <p:spPr>
          <a:xfrm>
            <a:off x="4876802" y="1295400"/>
            <a:ext cx="2362198" cy="889136"/>
          </a:xfrm>
          <a:prstGeom prst="rect">
            <a:avLst/>
          </a:prstGeom>
        </p:spPr>
      </p:pic>
      <p:graphicFrame>
        <p:nvGraphicFramePr>
          <p:cNvPr id="18" name="Diagram 17">
            <a:extLst>
              <a:ext uri="{FF2B5EF4-FFF2-40B4-BE49-F238E27FC236}">
                <a16:creationId xmlns:a16="http://schemas.microsoft.com/office/drawing/2014/main" xmlns="" id="{1E00964E-5F1C-48A4-BE7D-15A777E0DBA1}"/>
              </a:ext>
            </a:extLst>
          </p:cNvPr>
          <p:cNvGraphicFramePr/>
          <p:nvPr>
            <p:extLst>
              <p:ext uri="{D42A27DB-BD31-4B8C-83A1-F6EECF244321}">
                <p14:modId xmlns:p14="http://schemas.microsoft.com/office/powerpoint/2010/main" val="2845472960"/>
              </p:ext>
            </p:extLst>
          </p:nvPr>
        </p:nvGraphicFramePr>
        <p:xfrm>
          <a:off x="3668233" y="2122583"/>
          <a:ext cx="5325140" cy="434176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7" name="Picture 6">
            <a:extLst>
              <a:ext uri="{FF2B5EF4-FFF2-40B4-BE49-F238E27FC236}">
                <a16:creationId xmlns:a16="http://schemas.microsoft.com/office/drawing/2014/main" xmlns="" id="{F0E86A46-A29F-4DA7-9796-DE9A0F41E93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995790" y="4354928"/>
            <a:ext cx="2113812" cy="2031326"/>
          </a:xfrm>
          <a:prstGeom prst="rect">
            <a:avLst/>
          </a:prstGeom>
        </p:spPr>
      </p:pic>
      <p:sp>
        <p:nvSpPr>
          <p:cNvPr id="20" name="Rectangle 19">
            <a:extLst>
              <a:ext uri="{FF2B5EF4-FFF2-40B4-BE49-F238E27FC236}">
                <a16:creationId xmlns:a16="http://schemas.microsoft.com/office/drawing/2014/main" xmlns="" id="{782E0F18-786F-4568-90DE-B5E114CEF0EA}"/>
              </a:ext>
            </a:extLst>
          </p:cNvPr>
          <p:cNvSpPr/>
          <p:nvPr/>
        </p:nvSpPr>
        <p:spPr>
          <a:xfrm>
            <a:off x="4178493" y="2514600"/>
            <a:ext cx="790560" cy="707886"/>
          </a:xfrm>
          <a:prstGeom prst="rect">
            <a:avLst/>
          </a:prstGeom>
        </p:spPr>
        <p:txBody>
          <a:bodyPr wrap="square">
            <a:spAutoFit/>
          </a:bodyPr>
          <a:lstStyle/>
          <a:p>
            <a:pPr algn="ctr"/>
            <a:r>
              <a:rPr lang="en-US" sz="2000" b="1" dirty="0">
                <a:solidFill>
                  <a:schemeClr val="bg1"/>
                </a:solidFill>
                <a:latin typeface="Lemon" panose="02000000000000000000" pitchFamily="2" charset="0"/>
                <a:ea typeface="Adobe Fan Heiti Std B" panose="020B0700000000000000" pitchFamily="34" charset="-128"/>
                <a:cs typeface="Tahoma" panose="020B0604030504040204" pitchFamily="34" charset="0"/>
              </a:rPr>
              <a:t>TOP</a:t>
            </a:r>
          </a:p>
          <a:p>
            <a:pPr algn="ctr"/>
            <a:r>
              <a:rPr lang="en-US" sz="2000" b="1" dirty="0">
                <a:solidFill>
                  <a:schemeClr val="bg1"/>
                </a:solidFill>
                <a:latin typeface="Lemon" panose="02000000000000000000" pitchFamily="2" charset="0"/>
                <a:ea typeface="Adobe Fan Heiti Std B" panose="020B0700000000000000" pitchFamily="34" charset="-128"/>
                <a:cs typeface="Tahoma" panose="020B0604030504040204" pitchFamily="34" charset="0"/>
              </a:rPr>
              <a:t> 100</a:t>
            </a:r>
            <a:endParaRPr lang="en-MY" sz="2000" b="1" dirty="0">
              <a:solidFill>
                <a:schemeClr val="bg1"/>
              </a:solidFill>
              <a:latin typeface="Lemon" panose="02000000000000000000" pitchFamily="2" charset="0"/>
              <a:ea typeface="Adobe Fan Heiti Std B" panose="020B0700000000000000" pitchFamily="34" charset="-128"/>
              <a:cs typeface="Tahoma" panose="020B0604030504040204" pitchFamily="34" charset="0"/>
            </a:endParaRPr>
          </a:p>
        </p:txBody>
      </p:sp>
      <p:sp>
        <p:nvSpPr>
          <p:cNvPr id="22" name="Rectangle 21">
            <a:extLst>
              <a:ext uri="{FF2B5EF4-FFF2-40B4-BE49-F238E27FC236}">
                <a16:creationId xmlns:a16="http://schemas.microsoft.com/office/drawing/2014/main" xmlns="" id="{AF7D5658-4309-478F-9942-37F45C3CB7BA}"/>
              </a:ext>
            </a:extLst>
          </p:cNvPr>
          <p:cNvSpPr/>
          <p:nvPr/>
        </p:nvSpPr>
        <p:spPr>
          <a:xfrm>
            <a:off x="4315563" y="3900477"/>
            <a:ext cx="790560" cy="707886"/>
          </a:xfrm>
          <a:prstGeom prst="rect">
            <a:avLst/>
          </a:prstGeom>
        </p:spPr>
        <p:txBody>
          <a:bodyPr wrap="square">
            <a:spAutoFit/>
          </a:bodyPr>
          <a:lstStyle/>
          <a:p>
            <a:pPr algn="ctr"/>
            <a:r>
              <a:rPr lang="en-US" sz="2000" b="1" dirty="0">
                <a:solidFill>
                  <a:schemeClr val="bg1"/>
                </a:solidFill>
                <a:latin typeface="Lemon" panose="02000000000000000000" pitchFamily="2" charset="0"/>
                <a:ea typeface="Adobe Fan Heiti Std B" panose="020B0700000000000000" pitchFamily="34" charset="-128"/>
                <a:cs typeface="Tahoma" panose="020B0604030504040204" pitchFamily="34" charset="0"/>
              </a:rPr>
              <a:t>TOP</a:t>
            </a:r>
          </a:p>
          <a:p>
            <a:pPr algn="ctr"/>
            <a:r>
              <a:rPr lang="en-US" sz="2000" b="1" dirty="0">
                <a:solidFill>
                  <a:schemeClr val="bg1"/>
                </a:solidFill>
                <a:latin typeface="Lemon" panose="02000000000000000000" pitchFamily="2" charset="0"/>
                <a:ea typeface="Adobe Fan Heiti Std B" panose="020B0700000000000000" pitchFamily="34" charset="-128"/>
                <a:cs typeface="Tahoma" panose="020B0604030504040204" pitchFamily="34" charset="0"/>
              </a:rPr>
              <a:t> 150</a:t>
            </a:r>
            <a:endParaRPr lang="en-MY" sz="2000" b="1" dirty="0">
              <a:solidFill>
                <a:schemeClr val="bg1"/>
              </a:solidFill>
              <a:latin typeface="Lemon" panose="02000000000000000000" pitchFamily="2" charset="0"/>
              <a:ea typeface="Adobe Fan Heiti Std B" panose="020B0700000000000000" pitchFamily="34" charset="-128"/>
              <a:cs typeface="Tahoma" panose="020B0604030504040204" pitchFamily="34" charset="0"/>
            </a:endParaRPr>
          </a:p>
        </p:txBody>
      </p:sp>
      <p:sp>
        <p:nvSpPr>
          <p:cNvPr id="23" name="Rectangle 22">
            <a:extLst>
              <a:ext uri="{FF2B5EF4-FFF2-40B4-BE49-F238E27FC236}">
                <a16:creationId xmlns:a16="http://schemas.microsoft.com/office/drawing/2014/main" xmlns="" id="{3DE703EE-9070-443F-89AC-E030B70717C6}"/>
              </a:ext>
            </a:extLst>
          </p:cNvPr>
          <p:cNvSpPr/>
          <p:nvPr/>
        </p:nvSpPr>
        <p:spPr>
          <a:xfrm>
            <a:off x="4132421" y="5279069"/>
            <a:ext cx="790560" cy="707886"/>
          </a:xfrm>
          <a:prstGeom prst="rect">
            <a:avLst/>
          </a:prstGeom>
        </p:spPr>
        <p:txBody>
          <a:bodyPr wrap="square">
            <a:spAutoFit/>
          </a:bodyPr>
          <a:lstStyle/>
          <a:p>
            <a:pPr algn="ctr"/>
            <a:r>
              <a:rPr lang="en-US" sz="2000" b="1" dirty="0">
                <a:solidFill>
                  <a:schemeClr val="bg1"/>
                </a:solidFill>
                <a:latin typeface="Lemon" panose="02000000000000000000" pitchFamily="2" charset="0"/>
                <a:ea typeface="Adobe Fan Heiti Std B" panose="020B0700000000000000" pitchFamily="34" charset="-128"/>
                <a:cs typeface="Tahoma" panose="020B0604030504040204" pitchFamily="34" charset="0"/>
              </a:rPr>
              <a:t>TOP</a:t>
            </a:r>
          </a:p>
          <a:p>
            <a:pPr algn="ctr"/>
            <a:r>
              <a:rPr lang="en-US" sz="2000" b="1" dirty="0">
                <a:solidFill>
                  <a:schemeClr val="bg1"/>
                </a:solidFill>
                <a:latin typeface="Lemon" panose="02000000000000000000" pitchFamily="2" charset="0"/>
                <a:ea typeface="Adobe Fan Heiti Std B" panose="020B0700000000000000" pitchFamily="34" charset="-128"/>
                <a:cs typeface="Tahoma" panose="020B0604030504040204" pitchFamily="34" charset="0"/>
              </a:rPr>
              <a:t>200</a:t>
            </a:r>
            <a:endParaRPr lang="en-MY" sz="2000" b="1" dirty="0">
              <a:solidFill>
                <a:schemeClr val="bg1"/>
              </a:solidFill>
              <a:latin typeface="Lemon" panose="02000000000000000000" pitchFamily="2" charset="0"/>
              <a:ea typeface="Adobe Fan Heiti Std B" panose="020B0700000000000000" pitchFamily="34" charset="-128"/>
              <a:cs typeface="Tahoma" panose="020B0604030504040204" pitchFamily="34" charset="0"/>
            </a:endParaRPr>
          </a:p>
        </p:txBody>
      </p:sp>
    </p:spTree>
    <p:extLst>
      <p:ext uri="{BB962C8B-B14F-4D97-AF65-F5344CB8AC3E}">
        <p14:creationId xmlns:p14="http://schemas.microsoft.com/office/powerpoint/2010/main" val="139130681"/>
      </p:ext>
    </p:extLst>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xmlns="" id="{559453F9-F9DB-4B74-9ECF-CEEB8769893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123"/>
          <a:stretch/>
        </p:blipFill>
        <p:spPr>
          <a:xfrm>
            <a:off x="-1" y="-457200"/>
            <a:ext cx="9144001" cy="2462213"/>
          </a:xfrm>
          <a:prstGeom prst="rect">
            <a:avLst/>
          </a:prstGeom>
        </p:spPr>
      </p:pic>
      <p:pic>
        <p:nvPicPr>
          <p:cNvPr id="19" name="Picture 18">
            <a:extLst>
              <a:ext uri="{FF2B5EF4-FFF2-40B4-BE49-F238E27FC236}">
                <a16:creationId xmlns:a16="http://schemas.microsoft.com/office/drawing/2014/main" xmlns="" id="{758B9809-8EBD-4285-B06C-33B5F188C647}"/>
              </a:ext>
            </a:extLst>
          </p:cNvPr>
          <p:cNvPicPr>
            <a:picLocks noChangeAspect="1"/>
          </p:cNvPicPr>
          <p:nvPr/>
        </p:nvPicPr>
        <p:blipFill>
          <a:blip r:embed="rId3"/>
          <a:stretch>
            <a:fillRect/>
          </a:stretch>
        </p:blipFill>
        <p:spPr>
          <a:xfrm>
            <a:off x="6021417" y="5052255"/>
            <a:ext cx="2446163" cy="14727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Content Placeholder 4" descr="Inner-UPM-Template_Option-1A.jpg"/>
          <p:cNvPicPr>
            <a:picLocks noChangeAspect="1"/>
          </p:cNvPicPr>
          <p:nvPr/>
        </p:nvPicPr>
        <p:blipFill>
          <a:blip r:embed="rId4"/>
          <a:stretch>
            <a:fillRect/>
          </a:stretch>
        </p:blipFill>
        <p:spPr>
          <a:xfrm>
            <a:off x="0" y="6420394"/>
            <a:ext cx="7315200" cy="437606"/>
          </a:xfrm>
          <a:prstGeom prst="rect">
            <a:avLst/>
          </a:prstGeom>
        </p:spPr>
      </p:pic>
      <p:pic>
        <p:nvPicPr>
          <p:cNvPr id="3" name="Picture 2">
            <a:extLst>
              <a:ext uri="{FF2B5EF4-FFF2-40B4-BE49-F238E27FC236}">
                <a16:creationId xmlns:a16="http://schemas.microsoft.com/office/drawing/2014/main" xmlns="" id="{0A8378C9-70D2-4A89-B9C4-378BE1B5C06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3200" y="1921635"/>
            <a:ext cx="3600994" cy="3600994"/>
          </a:xfrm>
          <a:prstGeom prst="rect">
            <a:avLst/>
          </a:prstGeom>
        </p:spPr>
      </p:pic>
      <p:sp>
        <p:nvSpPr>
          <p:cNvPr id="4" name="TextBox 3">
            <a:extLst>
              <a:ext uri="{FF2B5EF4-FFF2-40B4-BE49-F238E27FC236}">
                <a16:creationId xmlns:a16="http://schemas.microsoft.com/office/drawing/2014/main" xmlns="" id="{28E86F9F-C115-4F2A-AD6B-D9A3A48640A4}"/>
              </a:ext>
            </a:extLst>
          </p:cNvPr>
          <p:cNvSpPr txBox="1"/>
          <p:nvPr/>
        </p:nvSpPr>
        <p:spPr>
          <a:xfrm>
            <a:off x="3534701" y="3187978"/>
            <a:ext cx="1951699" cy="1200329"/>
          </a:xfrm>
          <a:prstGeom prst="rect">
            <a:avLst/>
          </a:prstGeom>
          <a:noFill/>
        </p:spPr>
        <p:txBody>
          <a:bodyPr wrap="square" rtlCol="0">
            <a:spAutoFit/>
          </a:bodyPr>
          <a:lstStyle/>
          <a:p>
            <a:pPr algn="ctr"/>
            <a:r>
              <a:rPr lang="en-US" b="1" dirty="0">
                <a:latin typeface="Tahoma" panose="020B0604030504040204" pitchFamily="34" charset="0"/>
                <a:ea typeface="Tahoma" panose="020B0604030504040204" pitchFamily="34" charset="0"/>
                <a:cs typeface="Tahoma" panose="020B0604030504040204" pitchFamily="34" charset="0"/>
              </a:rPr>
              <a:t>UPM-ICP: THESIS EXAMINATION</a:t>
            </a:r>
          </a:p>
          <a:p>
            <a:pPr algn="ctr"/>
            <a:endParaRPr lang="en-MY" dirty="0"/>
          </a:p>
        </p:txBody>
      </p:sp>
      <p:sp>
        <p:nvSpPr>
          <p:cNvPr id="6" name="TextBox 5">
            <a:extLst>
              <a:ext uri="{FF2B5EF4-FFF2-40B4-BE49-F238E27FC236}">
                <a16:creationId xmlns:a16="http://schemas.microsoft.com/office/drawing/2014/main" xmlns="" id="{1324084B-FC96-473E-A1AC-6BBB6327DDCC}"/>
              </a:ext>
            </a:extLst>
          </p:cNvPr>
          <p:cNvSpPr txBox="1"/>
          <p:nvPr/>
        </p:nvSpPr>
        <p:spPr>
          <a:xfrm>
            <a:off x="2046298" y="3295376"/>
            <a:ext cx="917239" cy="369332"/>
          </a:xfrm>
          <a:prstGeom prst="rect">
            <a:avLst/>
          </a:prstGeom>
          <a:noFill/>
        </p:spPr>
        <p:txBody>
          <a:bodyPr wrap="none" rtlCol="0">
            <a:spAutoFit/>
          </a:bodyPr>
          <a:lstStyle/>
          <a:p>
            <a:r>
              <a:rPr lang="en-MY" b="1" dirty="0">
                <a:solidFill>
                  <a:srgbClr val="C00000"/>
                </a:solidFill>
                <a:latin typeface="Tahoma" panose="020B0604030504040204" pitchFamily="34" charset="0"/>
                <a:ea typeface="Tahoma" panose="020B0604030504040204" pitchFamily="34" charset="0"/>
                <a:cs typeface="Tahoma" panose="020B0604030504040204" pitchFamily="34" charset="0"/>
              </a:rPr>
              <a:t>Thesis</a:t>
            </a:r>
          </a:p>
        </p:txBody>
      </p:sp>
      <p:sp>
        <p:nvSpPr>
          <p:cNvPr id="7" name="TextBox 6">
            <a:extLst>
              <a:ext uri="{FF2B5EF4-FFF2-40B4-BE49-F238E27FC236}">
                <a16:creationId xmlns:a16="http://schemas.microsoft.com/office/drawing/2014/main" xmlns="" id="{502AA872-2832-4861-BAF6-8E6617BA079C}"/>
              </a:ext>
            </a:extLst>
          </p:cNvPr>
          <p:cNvSpPr txBox="1"/>
          <p:nvPr/>
        </p:nvSpPr>
        <p:spPr>
          <a:xfrm>
            <a:off x="4102868" y="1639661"/>
            <a:ext cx="1316386" cy="369332"/>
          </a:xfrm>
          <a:prstGeom prst="rect">
            <a:avLst/>
          </a:prstGeom>
          <a:noFill/>
        </p:spPr>
        <p:txBody>
          <a:bodyPr wrap="none" rtlCol="0">
            <a:spAutoFit/>
          </a:bodyPr>
          <a:lstStyle/>
          <a:p>
            <a:r>
              <a:rPr lang="en-MY" b="1" dirty="0">
                <a:solidFill>
                  <a:srgbClr val="C00000"/>
                </a:solidFill>
                <a:latin typeface="Tahoma" panose="020B0604030504040204" pitchFamily="34" charset="0"/>
                <a:ea typeface="Tahoma" panose="020B0604030504040204" pitchFamily="34" charset="0"/>
                <a:cs typeface="Tahoma" panose="020B0604030504040204" pitchFamily="34" charset="0"/>
              </a:rPr>
              <a:t>Language</a:t>
            </a:r>
          </a:p>
        </p:txBody>
      </p:sp>
      <p:sp>
        <p:nvSpPr>
          <p:cNvPr id="8" name="TextBox 7">
            <a:extLst>
              <a:ext uri="{FF2B5EF4-FFF2-40B4-BE49-F238E27FC236}">
                <a16:creationId xmlns:a16="http://schemas.microsoft.com/office/drawing/2014/main" xmlns="" id="{B5D4C05A-FCAA-4938-8FE2-151181A8E908}"/>
              </a:ext>
            </a:extLst>
          </p:cNvPr>
          <p:cNvSpPr txBox="1"/>
          <p:nvPr/>
        </p:nvSpPr>
        <p:spPr>
          <a:xfrm>
            <a:off x="6271829" y="3491876"/>
            <a:ext cx="1015021" cy="369332"/>
          </a:xfrm>
          <a:prstGeom prst="rect">
            <a:avLst/>
          </a:prstGeom>
          <a:noFill/>
        </p:spPr>
        <p:txBody>
          <a:bodyPr wrap="none" rtlCol="0">
            <a:spAutoFit/>
          </a:bodyPr>
          <a:lstStyle/>
          <a:p>
            <a:r>
              <a:rPr lang="en-MY" b="1" dirty="0">
                <a:solidFill>
                  <a:srgbClr val="C00000"/>
                </a:solidFill>
                <a:latin typeface="Tahoma" panose="020B0604030504040204" pitchFamily="34" charset="0"/>
                <a:ea typeface="Tahoma" panose="020B0604030504040204" pitchFamily="34" charset="0"/>
                <a:cs typeface="Tahoma" panose="020B0604030504040204" pitchFamily="34" charset="0"/>
              </a:rPr>
              <a:t>Format</a:t>
            </a:r>
          </a:p>
        </p:txBody>
      </p:sp>
      <p:sp>
        <p:nvSpPr>
          <p:cNvPr id="9" name="TextBox 8">
            <a:extLst>
              <a:ext uri="{FF2B5EF4-FFF2-40B4-BE49-F238E27FC236}">
                <a16:creationId xmlns:a16="http://schemas.microsoft.com/office/drawing/2014/main" xmlns="" id="{343DE91F-3C21-4AA7-8956-58D60E25DECE}"/>
              </a:ext>
            </a:extLst>
          </p:cNvPr>
          <p:cNvSpPr txBox="1"/>
          <p:nvPr/>
        </p:nvSpPr>
        <p:spPr>
          <a:xfrm>
            <a:off x="4071411" y="5512056"/>
            <a:ext cx="1282723" cy="369332"/>
          </a:xfrm>
          <a:prstGeom prst="rect">
            <a:avLst/>
          </a:prstGeom>
          <a:noFill/>
        </p:spPr>
        <p:txBody>
          <a:bodyPr wrap="none" rtlCol="0">
            <a:spAutoFit/>
          </a:bodyPr>
          <a:lstStyle/>
          <a:p>
            <a:r>
              <a:rPr lang="en-MY" b="1" dirty="0">
                <a:solidFill>
                  <a:srgbClr val="C00000"/>
                </a:solidFill>
                <a:latin typeface="Tahoma" panose="020B0604030504040204" pitchFamily="34" charset="0"/>
                <a:ea typeface="Tahoma" panose="020B0604030504040204" pitchFamily="34" charset="0"/>
                <a:cs typeface="Tahoma" panose="020B0604030504040204" pitchFamily="34" charset="0"/>
              </a:rPr>
              <a:t>Viva voce</a:t>
            </a:r>
          </a:p>
        </p:txBody>
      </p:sp>
      <p:sp>
        <p:nvSpPr>
          <p:cNvPr id="10" name="TextBox 9">
            <a:extLst>
              <a:ext uri="{FF2B5EF4-FFF2-40B4-BE49-F238E27FC236}">
                <a16:creationId xmlns:a16="http://schemas.microsoft.com/office/drawing/2014/main" xmlns="" id="{380EE306-69BA-490D-92F6-9518D4775F21}"/>
              </a:ext>
            </a:extLst>
          </p:cNvPr>
          <p:cNvSpPr txBox="1"/>
          <p:nvPr/>
        </p:nvSpPr>
        <p:spPr>
          <a:xfrm>
            <a:off x="890632" y="3187978"/>
            <a:ext cx="1049462" cy="738664"/>
          </a:xfrm>
          <a:prstGeom prst="rect">
            <a:avLst/>
          </a:prstGeom>
          <a:noFill/>
        </p:spPr>
        <p:txBody>
          <a:bodyPr wrap="square" rtlCol="0">
            <a:spAutoFit/>
          </a:bodyPr>
          <a:lstStyle/>
          <a:p>
            <a:pPr algn="r"/>
            <a:r>
              <a:rPr lang="en-MY" sz="1400" dirty="0">
                <a:solidFill>
                  <a:prstClr val="black"/>
                </a:solidFill>
                <a:latin typeface="Calibri (Body)"/>
              </a:rPr>
              <a:t>Only one is required</a:t>
            </a:r>
            <a:endParaRPr lang="en-US" sz="1400" dirty="0">
              <a:solidFill>
                <a:prstClr val="black"/>
              </a:solidFill>
              <a:latin typeface="Calibri (Body)"/>
            </a:endParaRPr>
          </a:p>
          <a:p>
            <a:pPr algn="r"/>
            <a:endParaRPr lang="en-MY" sz="1400" dirty="0">
              <a:latin typeface="Calibri (Body)"/>
            </a:endParaRPr>
          </a:p>
        </p:txBody>
      </p:sp>
      <p:sp>
        <p:nvSpPr>
          <p:cNvPr id="11" name="TextBox 10">
            <a:extLst>
              <a:ext uri="{FF2B5EF4-FFF2-40B4-BE49-F238E27FC236}">
                <a16:creationId xmlns:a16="http://schemas.microsoft.com/office/drawing/2014/main" xmlns="" id="{D79DCE2F-B5B3-4D92-B25F-1C1B1CB1B59F}"/>
              </a:ext>
            </a:extLst>
          </p:cNvPr>
          <p:cNvSpPr txBox="1"/>
          <p:nvPr/>
        </p:nvSpPr>
        <p:spPr>
          <a:xfrm>
            <a:off x="4267200" y="1292423"/>
            <a:ext cx="700833" cy="307777"/>
          </a:xfrm>
          <a:prstGeom prst="rect">
            <a:avLst/>
          </a:prstGeom>
          <a:noFill/>
        </p:spPr>
        <p:txBody>
          <a:bodyPr wrap="none" rtlCol="0">
            <a:spAutoFit/>
          </a:bodyPr>
          <a:lstStyle/>
          <a:p>
            <a:r>
              <a:rPr lang="en-MY" sz="1400" dirty="0"/>
              <a:t>English</a:t>
            </a:r>
          </a:p>
        </p:txBody>
      </p:sp>
      <p:sp>
        <p:nvSpPr>
          <p:cNvPr id="12" name="TextBox 11">
            <a:extLst>
              <a:ext uri="{FF2B5EF4-FFF2-40B4-BE49-F238E27FC236}">
                <a16:creationId xmlns:a16="http://schemas.microsoft.com/office/drawing/2014/main" xmlns="" id="{4CAABB00-3770-4F9E-8D24-AD3BFA3AA216}"/>
              </a:ext>
            </a:extLst>
          </p:cNvPr>
          <p:cNvSpPr txBox="1"/>
          <p:nvPr/>
        </p:nvSpPr>
        <p:spPr>
          <a:xfrm>
            <a:off x="7378910" y="3352800"/>
            <a:ext cx="1440651" cy="738664"/>
          </a:xfrm>
          <a:prstGeom prst="rect">
            <a:avLst/>
          </a:prstGeom>
          <a:noFill/>
        </p:spPr>
        <p:txBody>
          <a:bodyPr wrap="none" rtlCol="0">
            <a:spAutoFit/>
          </a:bodyPr>
          <a:lstStyle/>
          <a:p>
            <a:r>
              <a:rPr lang="en-MY" sz="1400" dirty="0">
                <a:latin typeface="Calibri (Body)"/>
              </a:rPr>
              <a:t>Depends on </a:t>
            </a:r>
          </a:p>
          <a:p>
            <a:r>
              <a:rPr lang="en-MY" sz="1400" dirty="0">
                <a:latin typeface="Calibri (Body)"/>
              </a:rPr>
              <a:t>where the thesis </a:t>
            </a:r>
          </a:p>
          <a:p>
            <a:r>
              <a:rPr lang="en-MY" sz="1400" dirty="0">
                <a:latin typeface="Calibri (Body)"/>
              </a:rPr>
              <a:t>is submitted</a:t>
            </a:r>
          </a:p>
        </p:txBody>
      </p:sp>
      <p:sp>
        <p:nvSpPr>
          <p:cNvPr id="13" name="TextBox 12">
            <a:extLst>
              <a:ext uri="{FF2B5EF4-FFF2-40B4-BE49-F238E27FC236}">
                <a16:creationId xmlns:a16="http://schemas.microsoft.com/office/drawing/2014/main" xmlns="" id="{AF537F8F-8F50-442F-B268-8F3ACE4277E9}"/>
              </a:ext>
            </a:extLst>
          </p:cNvPr>
          <p:cNvSpPr txBox="1"/>
          <p:nvPr/>
        </p:nvSpPr>
        <p:spPr>
          <a:xfrm>
            <a:off x="3570154" y="5866012"/>
            <a:ext cx="3808754" cy="523220"/>
          </a:xfrm>
          <a:prstGeom prst="rect">
            <a:avLst/>
          </a:prstGeom>
          <a:noFill/>
        </p:spPr>
        <p:txBody>
          <a:bodyPr wrap="square" rtlCol="0">
            <a:spAutoFit/>
          </a:bodyPr>
          <a:lstStyle/>
          <a:p>
            <a:r>
              <a:rPr lang="en-MY" sz="1400" dirty="0"/>
              <a:t>One Examination Committee </a:t>
            </a:r>
          </a:p>
          <a:p>
            <a:r>
              <a:rPr lang="en-MY" sz="1400" dirty="0"/>
              <a:t>and External Examiner</a:t>
            </a:r>
          </a:p>
        </p:txBody>
      </p:sp>
      <p:cxnSp>
        <p:nvCxnSpPr>
          <p:cNvPr id="15" name="Straight Connector 14">
            <a:extLst>
              <a:ext uri="{FF2B5EF4-FFF2-40B4-BE49-F238E27FC236}">
                <a16:creationId xmlns:a16="http://schemas.microsoft.com/office/drawing/2014/main" xmlns="" id="{8378C51E-0463-4CF5-A490-49752186AB24}"/>
              </a:ext>
            </a:extLst>
          </p:cNvPr>
          <p:cNvCxnSpPr/>
          <p:nvPr/>
        </p:nvCxnSpPr>
        <p:spPr>
          <a:xfrm>
            <a:off x="1981200" y="3168134"/>
            <a:ext cx="0" cy="562932"/>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xmlns="" id="{B9B8D31E-2E2B-4997-B751-E4DEFE48059B}"/>
              </a:ext>
            </a:extLst>
          </p:cNvPr>
          <p:cNvCxnSpPr/>
          <p:nvPr/>
        </p:nvCxnSpPr>
        <p:spPr>
          <a:xfrm>
            <a:off x="7296694" y="3427364"/>
            <a:ext cx="0" cy="562932"/>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xmlns="" id="{422EDC25-9B50-4503-B17A-41EAB8C89E41}"/>
              </a:ext>
            </a:extLst>
          </p:cNvPr>
          <p:cNvCxnSpPr>
            <a:cxnSpLocks/>
          </p:cNvCxnSpPr>
          <p:nvPr/>
        </p:nvCxnSpPr>
        <p:spPr>
          <a:xfrm>
            <a:off x="4256204" y="1639661"/>
            <a:ext cx="756079" cy="0"/>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xmlns="" id="{2C53D78E-DCCC-48DB-9CA5-E5F5F6F46BB0}"/>
              </a:ext>
            </a:extLst>
          </p:cNvPr>
          <p:cNvCxnSpPr>
            <a:cxnSpLocks/>
          </p:cNvCxnSpPr>
          <p:nvPr/>
        </p:nvCxnSpPr>
        <p:spPr>
          <a:xfrm>
            <a:off x="4193962" y="5886594"/>
            <a:ext cx="756079" cy="0"/>
          </a:xfrm>
          <a:prstGeom prst="line">
            <a:avLst/>
          </a:prstGeom>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xmlns="" id="{064F7AE6-BB52-4DCB-8ED4-EA66C0423D86}"/>
              </a:ext>
            </a:extLst>
          </p:cNvPr>
          <p:cNvSpPr txBox="1"/>
          <p:nvPr/>
        </p:nvSpPr>
        <p:spPr>
          <a:xfrm>
            <a:off x="152400" y="65038"/>
            <a:ext cx="6248398" cy="1154162"/>
          </a:xfrm>
          <a:prstGeom prst="rect">
            <a:avLst/>
          </a:prstGeom>
          <a:noFill/>
        </p:spPr>
        <p:txBody>
          <a:bodyPr wrap="square" rtlCol="0">
            <a:spAutoFit/>
          </a:bodyPr>
          <a:lstStyle/>
          <a:p>
            <a:pPr algn="ctr"/>
            <a:r>
              <a:rPr lang="en-US" sz="2300" b="1" i="1" dirty="0">
                <a:latin typeface="Tahoma" panose="020B0604030504040204" pitchFamily="34" charset="0"/>
                <a:ea typeface="Tahoma" panose="020B0604030504040204" pitchFamily="34" charset="0"/>
                <a:cs typeface="Tahoma" panose="020B0604030504040204" pitchFamily="34" charset="0"/>
              </a:rPr>
              <a:t>UPM-ICP: </a:t>
            </a:r>
          </a:p>
          <a:p>
            <a:pPr algn="ctr"/>
            <a:r>
              <a:rPr lang="en-US" sz="2300" b="1" i="1" dirty="0">
                <a:latin typeface="Tahoma" panose="020B0604030504040204" pitchFamily="34" charset="0"/>
                <a:ea typeface="Tahoma" panose="020B0604030504040204" pitchFamily="34" charset="0"/>
                <a:cs typeface="Tahoma" panose="020B0604030504040204" pitchFamily="34" charset="0"/>
              </a:rPr>
              <a:t>THESIS EXAMINATION</a:t>
            </a:r>
          </a:p>
          <a:p>
            <a:pPr algn="ctr"/>
            <a:endParaRPr lang="en-MY" sz="2300" i="1" u="sng" dirty="0"/>
          </a:p>
        </p:txBody>
      </p:sp>
      <p:pic>
        <p:nvPicPr>
          <p:cNvPr id="17" name="Picture 16">
            <a:extLst>
              <a:ext uri="{FF2B5EF4-FFF2-40B4-BE49-F238E27FC236}">
                <a16:creationId xmlns:a16="http://schemas.microsoft.com/office/drawing/2014/main" xmlns="" id="{F1CA9272-550C-43C8-9E60-8260ED67118E}"/>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53527" y="3899750"/>
            <a:ext cx="1485580" cy="1988874"/>
          </a:xfrm>
          <a:prstGeom prst="rect">
            <a:avLst/>
          </a:prstGeom>
        </p:spPr>
      </p:pic>
      <p:pic>
        <p:nvPicPr>
          <p:cNvPr id="26" name="Picture 25">
            <a:extLst>
              <a:ext uri="{FF2B5EF4-FFF2-40B4-BE49-F238E27FC236}">
                <a16:creationId xmlns:a16="http://schemas.microsoft.com/office/drawing/2014/main" xmlns="" id="{D98AA764-3D8D-488F-8DD8-DFE21FA5011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90035" y="1704642"/>
            <a:ext cx="1729515" cy="1729515"/>
          </a:xfrm>
          <a:prstGeom prst="rect">
            <a:avLst/>
          </a:prstGeom>
        </p:spPr>
      </p:pic>
    </p:spTree>
    <p:extLst>
      <p:ext uri="{BB962C8B-B14F-4D97-AF65-F5344CB8AC3E}">
        <p14:creationId xmlns:p14="http://schemas.microsoft.com/office/powerpoint/2010/main" val="173125402"/>
      </p:ext>
    </p:extLst>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BDE11911-8E96-4A69-90F3-D777F3C579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123"/>
          <a:stretch/>
        </p:blipFill>
        <p:spPr>
          <a:xfrm>
            <a:off x="-1" y="-457200"/>
            <a:ext cx="9144001" cy="2462213"/>
          </a:xfrm>
          <a:prstGeom prst="rect">
            <a:avLst/>
          </a:prstGeom>
        </p:spPr>
      </p:pic>
      <p:pic>
        <p:nvPicPr>
          <p:cNvPr id="62" name="Content Placeholder 4" descr="Inner-UPM-Template_Option-1A.jpg">
            <a:extLst>
              <a:ext uri="{FF2B5EF4-FFF2-40B4-BE49-F238E27FC236}">
                <a16:creationId xmlns:a16="http://schemas.microsoft.com/office/drawing/2014/main" xmlns="" id="{999DF58F-9972-4B37-B938-38A0DE257F40}"/>
              </a:ext>
            </a:extLst>
          </p:cNvPr>
          <p:cNvPicPr>
            <a:picLocks noChangeAspect="1"/>
          </p:cNvPicPr>
          <p:nvPr/>
        </p:nvPicPr>
        <p:blipFill>
          <a:blip r:embed="rId4" cstate="print"/>
          <a:stretch>
            <a:fillRect/>
          </a:stretch>
        </p:blipFill>
        <p:spPr>
          <a:xfrm>
            <a:off x="0" y="6420394"/>
            <a:ext cx="7315200" cy="437606"/>
          </a:xfrm>
          <a:prstGeom prst="rect">
            <a:avLst/>
          </a:prstGeom>
        </p:spPr>
      </p:pic>
      <p:sp>
        <p:nvSpPr>
          <p:cNvPr id="7" name="Content Placeholder 2"/>
          <p:cNvSpPr>
            <a:spLocks noGrp="1"/>
          </p:cNvSpPr>
          <p:nvPr>
            <p:ph idx="1"/>
          </p:nvPr>
        </p:nvSpPr>
        <p:spPr>
          <a:xfrm>
            <a:off x="1219200" y="2110438"/>
            <a:ext cx="7086600" cy="4525963"/>
          </a:xfrm>
        </p:spPr>
        <p:txBody>
          <a:bodyPr>
            <a:normAutofit/>
          </a:bodyPr>
          <a:lstStyle/>
          <a:p>
            <a:pPr marL="0" indent="0" algn="ctr">
              <a:buNone/>
            </a:pPr>
            <a:r>
              <a:rPr lang="en-US" sz="6600" b="1" dirty="0">
                <a:latin typeface="Adobe Caslon Pro Bold" panose="0205070206050A020403" pitchFamily="18" charset="0"/>
                <a:ea typeface="Tahoma" panose="020B0604030504040204" pitchFamily="34" charset="0"/>
                <a:cs typeface="Tahoma" panose="020B0604030504040204" pitchFamily="34" charset="0"/>
              </a:rPr>
              <a:t>MOBILITY (INBOUND &amp; OUTBOUND)</a:t>
            </a:r>
          </a:p>
        </p:txBody>
      </p:sp>
    </p:spTree>
    <p:extLst>
      <p:ext uri="{BB962C8B-B14F-4D97-AF65-F5344CB8AC3E}">
        <p14:creationId xmlns:p14="http://schemas.microsoft.com/office/powerpoint/2010/main" val="555399199"/>
      </p:ext>
    </p:extLst>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xmlns="" id="{CC5CBD65-5EAE-4046-8DEE-8E5996A7F2FB}"/>
              </a:ext>
            </a:extLst>
          </p:cNvPr>
          <p:cNvCxnSpPr>
            <a:cxnSpLocks/>
          </p:cNvCxnSpPr>
          <p:nvPr/>
        </p:nvCxnSpPr>
        <p:spPr>
          <a:xfrm>
            <a:off x="1143000" y="3520561"/>
            <a:ext cx="718969" cy="0"/>
          </a:xfrm>
          <a:prstGeom prst="line">
            <a:avLst/>
          </a:prstGeom>
        </p:spPr>
        <p:style>
          <a:lnRef idx="2">
            <a:schemeClr val="accent6"/>
          </a:lnRef>
          <a:fillRef idx="0">
            <a:schemeClr val="accent6"/>
          </a:fillRef>
          <a:effectRef idx="1">
            <a:schemeClr val="accent6"/>
          </a:effectRef>
          <a:fontRef idx="minor">
            <a:schemeClr val="tx1"/>
          </a:fontRef>
        </p:style>
      </p:cxnSp>
      <p:sp>
        <p:nvSpPr>
          <p:cNvPr id="19" name="Rectangle: Rounded Corners 18">
            <a:extLst>
              <a:ext uri="{FF2B5EF4-FFF2-40B4-BE49-F238E27FC236}">
                <a16:creationId xmlns:a16="http://schemas.microsoft.com/office/drawing/2014/main" xmlns="" id="{312E50D8-1783-4F1D-B63A-A317D4FD46C1}"/>
              </a:ext>
            </a:extLst>
          </p:cNvPr>
          <p:cNvSpPr/>
          <p:nvPr/>
        </p:nvSpPr>
        <p:spPr>
          <a:xfrm>
            <a:off x="228600" y="3275207"/>
            <a:ext cx="1404358" cy="53479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r"/>
            <a:endParaRPr lang="en-MY" sz="1400" dirty="0"/>
          </a:p>
        </p:txBody>
      </p:sp>
      <p:pic>
        <p:nvPicPr>
          <p:cNvPr id="26" name="Picture 25">
            <a:extLst>
              <a:ext uri="{FF2B5EF4-FFF2-40B4-BE49-F238E27FC236}">
                <a16:creationId xmlns:a16="http://schemas.microsoft.com/office/drawing/2014/main" xmlns="" id="{C70602D2-9167-4C52-964B-7CF0F618430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123"/>
          <a:stretch/>
        </p:blipFill>
        <p:spPr>
          <a:xfrm>
            <a:off x="-1" y="-457200"/>
            <a:ext cx="9144001" cy="2462213"/>
          </a:xfrm>
          <a:prstGeom prst="rect">
            <a:avLst/>
          </a:prstGeom>
        </p:spPr>
      </p:pic>
      <p:pic>
        <p:nvPicPr>
          <p:cNvPr id="2048" name="Picture 2047">
            <a:extLst>
              <a:ext uri="{FF2B5EF4-FFF2-40B4-BE49-F238E27FC236}">
                <a16:creationId xmlns:a16="http://schemas.microsoft.com/office/drawing/2014/main" xmlns="" id="{00454895-3977-4AAF-8B33-6A80ABC59B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121" y="1731408"/>
            <a:ext cx="1222098" cy="1222098"/>
          </a:xfrm>
          <a:prstGeom prst="rect">
            <a:avLst/>
          </a:prstGeom>
        </p:spPr>
      </p:pic>
      <p:pic>
        <p:nvPicPr>
          <p:cNvPr id="25" name="Picture 24">
            <a:extLst>
              <a:ext uri="{FF2B5EF4-FFF2-40B4-BE49-F238E27FC236}">
                <a16:creationId xmlns:a16="http://schemas.microsoft.com/office/drawing/2014/main" xmlns="" id="{517CB8CD-C39F-48A6-9ED6-0F97056C6D1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085" t="13339" r="3917" b="16453"/>
          <a:stretch/>
        </p:blipFill>
        <p:spPr>
          <a:xfrm>
            <a:off x="6711452" y="5006179"/>
            <a:ext cx="1752587" cy="1332726"/>
          </a:xfrm>
          <a:prstGeom prst="rect">
            <a:avLst/>
          </a:prstGeom>
        </p:spPr>
      </p:pic>
      <p:pic>
        <p:nvPicPr>
          <p:cNvPr id="20" name="Picture 19">
            <a:extLst>
              <a:ext uri="{FF2B5EF4-FFF2-40B4-BE49-F238E27FC236}">
                <a16:creationId xmlns:a16="http://schemas.microsoft.com/office/drawing/2014/main" xmlns="" id="{1C61B85E-7BD2-4E9D-B89D-917B5F318C3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756" t="15446" r="8325"/>
          <a:stretch/>
        </p:blipFill>
        <p:spPr>
          <a:xfrm>
            <a:off x="5619254" y="1497431"/>
            <a:ext cx="1239697" cy="1279570"/>
          </a:xfrm>
          <a:prstGeom prst="rect">
            <a:avLst/>
          </a:prstGeom>
        </p:spPr>
      </p:pic>
      <p:pic>
        <p:nvPicPr>
          <p:cNvPr id="2050" name="Picture 2" descr="Related image">
            <a:extLst>
              <a:ext uri="{FF2B5EF4-FFF2-40B4-BE49-F238E27FC236}">
                <a16:creationId xmlns:a16="http://schemas.microsoft.com/office/drawing/2014/main" xmlns="" id="{460EAEB7-21D8-481E-A488-071C53014A58}"/>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728" t="17128" r="8497" b="16523"/>
          <a:stretch/>
        </p:blipFill>
        <p:spPr bwMode="auto">
          <a:xfrm>
            <a:off x="7274967" y="3520561"/>
            <a:ext cx="1752599" cy="1295251"/>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 descr="Inner-UPM-Template_Option-1A.jpg"/>
          <p:cNvPicPr>
            <a:picLocks noChangeAspect="1"/>
          </p:cNvPicPr>
          <p:nvPr/>
        </p:nvPicPr>
        <p:blipFill>
          <a:blip r:embed="rId7"/>
          <a:stretch>
            <a:fillRect/>
          </a:stretch>
        </p:blipFill>
        <p:spPr>
          <a:xfrm>
            <a:off x="0" y="6420394"/>
            <a:ext cx="7315200" cy="437606"/>
          </a:xfrm>
          <a:prstGeom prst="rect">
            <a:avLst/>
          </a:prstGeom>
        </p:spPr>
      </p:pic>
      <p:pic>
        <p:nvPicPr>
          <p:cNvPr id="4" name="Picture 3">
            <a:extLst>
              <a:ext uri="{FF2B5EF4-FFF2-40B4-BE49-F238E27FC236}">
                <a16:creationId xmlns:a16="http://schemas.microsoft.com/office/drawing/2014/main" xmlns="" id="{7F6BF096-5942-467B-83BC-7E81EB784B6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61969" y="1282573"/>
            <a:ext cx="5791200" cy="5187707"/>
          </a:xfrm>
          <a:prstGeom prst="rect">
            <a:avLst/>
          </a:prstGeom>
        </p:spPr>
      </p:pic>
      <p:sp>
        <p:nvSpPr>
          <p:cNvPr id="3" name="TextBox 2">
            <a:extLst>
              <a:ext uri="{FF2B5EF4-FFF2-40B4-BE49-F238E27FC236}">
                <a16:creationId xmlns:a16="http://schemas.microsoft.com/office/drawing/2014/main" xmlns="" id="{58BCB3E0-3419-4B3A-93A0-E8886AA3CA3B}"/>
              </a:ext>
            </a:extLst>
          </p:cNvPr>
          <p:cNvSpPr txBox="1"/>
          <p:nvPr/>
        </p:nvSpPr>
        <p:spPr>
          <a:xfrm>
            <a:off x="3916384" y="3739406"/>
            <a:ext cx="1665727" cy="584775"/>
          </a:xfrm>
          <a:prstGeom prst="rect">
            <a:avLst/>
          </a:prstGeom>
          <a:noFill/>
        </p:spPr>
        <p:txBody>
          <a:bodyPr wrap="square" rtlCol="0">
            <a:spAutoFit/>
          </a:bodyPr>
          <a:lstStyle/>
          <a:p>
            <a:pPr algn="ctr"/>
            <a:r>
              <a:rPr lang="en-MY" sz="1600" b="1" dirty="0">
                <a:latin typeface="Tahoma" panose="020B0604030504040204" pitchFamily="34" charset="0"/>
                <a:ea typeface="Tahoma" panose="020B0604030504040204" pitchFamily="34" charset="0"/>
                <a:cs typeface="Tahoma" panose="020B0604030504040204" pitchFamily="34" charset="0"/>
              </a:rPr>
              <a:t>INBOUND</a:t>
            </a:r>
          </a:p>
          <a:p>
            <a:pPr algn="ctr"/>
            <a:r>
              <a:rPr lang="en-US" sz="1600" b="1" dirty="0">
                <a:latin typeface="Tahoma" panose="020B0604030504040204" pitchFamily="34" charset="0"/>
                <a:ea typeface="Tahoma" panose="020B0604030504040204" pitchFamily="34" charset="0"/>
                <a:cs typeface="Tahoma" panose="020B0604030504040204" pitchFamily="34" charset="0"/>
              </a:rPr>
              <a:t>M</a:t>
            </a:r>
            <a:r>
              <a:rPr lang="en-MY" sz="1600" b="1" dirty="0">
                <a:latin typeface="Tahoma" panose="020B0604030504040204" pitchFamily="34" charset="0"/>
                <a:ea typeface="Tahoma" panose="020B0604030504040204" pitchFamily="34" charset="0"/>
                <a:cs typeface="Tahoma" panose="020B0604030504040204" pitchFamily="34" charset="0"/>
              </a:rPr>
              <a:t>OBILITY</a:t>
            </a:r>
          </a:p>
        </p:txBody>
      </p:sp>
      <p:sp>
        <p:nvSpPr>
          <p:cNvPr id="6" name="TextBox 5">
            <a:extLst>
              <a:ext uri="{FF2B5EF4-FFF2-40B4-BE49-F238E27FC236}">
                <a16:creationId xmlns:a16="http://schemas.microsoft.com/office/drawing/2014/main" xmlns="" id="{4282C227-21E0-40B8-8B80-E4BEC3B97E1C}"/>
              </a:ext>
            </a:extLst>
          </p:cNvPr>
          <p:cNvSpPr txBox="1"/>
          <p:nvPr/>
        </p:nvSpPr>
        <p:spPr>
          <a:xfrm>
            <a:off x="2048954" y="3108208"/>
            <a:ext cx="1214370" cy="738664"/>
          </a:xfrm>
          <a:prstGeom prst="rect">
            <a:avLst/>
          </a:prstGeom>
          <a:noFill/>
        </p:spPr>
        <p:txBody>
          <a:bodyPr wrap="none" rtlCol="0">
            <a:spAutoFit/>
          </a:bodyPr>
          <a:lstStyle/>
          <a:p>
            <a:pPr algn="ctr"/>
            <a:r>
              <a:rPr lang="en-US" sz="1400" dirty="0">
                <a:latin typeface="Tahoma" panose="020B0604030504040204" pitchFamily="34" charset="0"/>
                <a:ea typeface="Tahoma" panose="020B0604030504040204" pitchFamily="34" charset="0"/>
                <a:cs typeface="Tahoma" panose="020B0604030504040204" pitchFamily="34" charset="0"/>
              </a:rPr>
              <a:t>Research </a:t>
            </a:r>
          </a:p>
          <a:p>
            <a:pPr algn="ctr"/>
            <a:r>
              <a:rPr lang="en-US" sz="1400" dirty="0">
                <a:latin typeface="Tahoma" panose="020B0604030504040204" pitchFamily="34" charset="0"/>
                <a:ea typeface="Tahoma" panose="020B0604030504040204" pitchFamily="34" charset="0"/>
                <a:cs typeface="Tahoma" panose="020B0604030504040204" pitchFamily="34" charset="0"/>
              </a:rPr>
              <a:t>Attachment/ </a:t>
            </a:r>
          </a:p>
          <a:p>
            <a:pPr algn="ctr"/>
            <a:r>
              <a:rPr lang="en-US" sz="1400" dirty="0">
                <a:latin typeface="Tahoma" panose="020B0604030504040204" pitchFamily="34" charset="0"/>
                <a:ea typeface="Tahoma" panose="020B0604030504040204" pitchFamily="34" charset="0"/>
                <a:cs typeface="Tahoma" panose="020B0604030504040204" pitchFamily="34" charset="0"/>
              </a:rPr>
              <a:t>Coursework</a:t>
            </a:r>
            <a:endParaRPr lang="en-MY" sz="14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xmlns="" id="{CDB2B2BC-5EFD-46E4-AEE6-B3F87DCA30CA}"/>
              </a:ext>
            </a:extLst>
          </p:cNvPr>
          <p:cNvSpPr txBox="1"/>
          <p:nvPr/>
        </p:nvSpPr>
        <p:spPr>
          <a:xfrm>
            <a:off x="3007559" y="5457551"/>
            <a:ext cx="991297" cy="307777"/>
          </a:xfrm>
          <a:prstGeom prst="rect">
            <a:avLst/>
          </a:prstGeom>
          <a:noFill/>
        </p:spPr>
        <p:txBody>
          <a:bodyPr wrap="none" rtlCol="0">
            <a:spAutoFit/>
          </a:bodyPr>
          <a:lstStyle/>
          <a:p>
            <a:r>
              <a:rPr lang="en-US" sz="1400" dirty="0">
                <a:latin typeface="Tahoma" panose="020B0604030504040204" pitchFamily="34" charset="0"/>
                <a:ea typeface="Tahoma" panose="020B0604030504040204" pitchFamily="34" charset="0"/>
                <a:cs typeface="Tahoma" panose="020B0604030504040204" pitchFamily="34" charset="0"/>
              </a:rPr>
              <a:t>Short Visit</a:t>
            </a:r>
            <a:endParaRPr lang="en-MY" sz="1400"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xmlns="" id="{EF9CBC95-1F17-4322-B575-2B91DF92AA51}"/>
              </a:ext>
            </a:extLst>
          </p:cNvPr>
          <p:cNvSpPr txBox="1"/>
          <p:nvPr/>
        </p:nvSpPr>
        <p:spPr>
          <a:xfrm>
            <a:off x="5490543" y="5514740"/>
            <a:ext cx="988476" cy="307777"/>
          </a:xfrm>
          <a:prstGeom prst="rect">
            <a:avLst/>
          </a:prstGeom>
          <a:noFill/>
        </p:spPr>
        <p:txBody>
          <a:bodyPr wrap="none" rtlCol="0">
            <a:spAutoFit/>
          </a:bodyPr>
          <a:lstStyle/>
          <a:p>
            <a:r>
              <a:rPr lang="en-US" sz="1400" dirty="0">
                <a:latin typeface="Tahoma" panose="020B0604030504040204" pitchFamily="34" charset="0"/>
                <a:ea typeface="Tahoma" panose="020B0604030504040204" pitchFamily="34" charset="0"/>
                <a:cs typeface="Tahoma" panose="020B0604030504040204" pitchFamily="34" charset="0"/>
              </a:rPr>
              <a:t>Internship</a:t>
            </a:r>
            <a:endParaRPr lang="en-MY" sz="1400" dirty="0">
              <a:latin typeface="Tahoma" panose="020B0604030504040204" pitchFamily="34" charset="0"/>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xmlns="" id="{19A73F98-BD96-4057-A62A-3F4E969ECF2B}"/>
              </a:ext>
            </a:extLst>
          </p:cNvPr>
          <p:cNvSpPr txBox="1"/>
          <p:nvPr/>
        </p:nvSpPr>
        <p:spPr>
          <a:xfrm>
            <a:off x="6419768" y="3359431"/>
            <a:ext cx="809324" cy="307777"/>
          </a:xfrm>
          <a:prstGeom prst="rect">
            <a:avLst/>
          </a:prstGeom>
          <a:noFill/>
        </p:spPr>
        <p:txBody>
          <a:bodyPr wrap="none" rtlCol="0">
            <a:spAutoFit/>
          </a:bodyPr>
          <a:lstStyle/>
          <a:p>
            <a:r>
              <a:rPr lang="en-US" sz="1400" dirty="0">
                <a:latin typeface="Tahoma" panose="020B0604030504040204" pitchFamily="34" charset="0"/>
                <a:ea typeface="Tahoma" panose="020B0604030504040204" pitchFamily="34" charset="0"/>
                <a:cs typeface="Tahoma" panose="020B0604030504040204" pitchFamily="34" charset="0"/>
              </a:rPr>
              <a:t>Training</a:t>
            </a:r>
            <a:endParaRPr lang="en-MY" sz="1400" dirty="0">
              <a:latin typeface="Tahoma" panose="020B0604030504040204" pitchFamily="34"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xmlns="" id="{A651B8B8-D7B1-4F1A-8BE4-AE721EB2907E}"/>
              </a:ext>
            </a:extLst>
          </p:cNvPr>
          <p:cNvSpPr txBox="1"/>
          <p:nvPr/>
        </p:nvSpPr>
        <p:spPr>
          <a:xfrm>
            <a:off x="4258585" y="1839593"/>
            <a:ext cx="997967" cy="523220"/>
          </a:xfrm>
          <a:prstGeom prst="rect">
            <a:avLst/>
          </a:prstGeom>
          <a:noFill/>
        </p:spPr>
        <p:txBody>
          <a:bodyPr wrap="none" rtlCol="0">
            <a:spAutoFit/>
          </a:bodyPr>
          <a:lstStyle/>
          <a:p>
            <a:pPr algn="ctr"/>
            <a:r>
              <a:rPr lang="en-US" sz="1400" dirty="0">
                <a:latin typeface="Tahoma" panose="020B0604030504040204" pitchFamily="34" charset="0"/>
                <a:ea typeface="Tahoma" panose="020B0604030504040204" pitchFamily="34" charset="0"/>
                <a:cs typeface="Tahoma" panose="020B0604030504040204" pitchFamily="34" charset="0"/>
              </a:rPr>
              <a:t>Attending </a:t>
            </a:r>
          </a:p>
          <a:p>
            <a:pPr algn="ctr"/>
            <a:r>
              <a:rPr lang="en-US" sz="1400" dirty="0">
                <a:latin typeface="Tahoma" panose="020B0604030504040204" pitchFamily="34" charset="0"/>
                <a:ea typeface="Tahoma" panose="020B0604030504040204" pitchFamily="34" charset="0"/>
                <a:cs typeface="Tahoma" panose="020B0604030504040204" pitchFamily="34" charset="0"/>
              </a:rPr>
              <a:t>Seminar</a:t>
            </a:r>
            <a:endParaRPr lang="en-MY" sz="1400" dirty="0">
              <a:latin typeface="Tahoma" panose="020B0604030504040204" pitchFamily="34" charset="0"/>
              <a:ea typeface="Tahoma" panose="020B0604030504040204" pitchFamily="34" charset="0"/>
              <a:cs typeface="Tahoma" panose="020B0604030504040204" pitchFamily="34" charset="0"/>
            </a:endParaRPr>
          </a:p>
        </p:txBody>
      </p:sp>
      <p:pic>
        <p:nvPicPr>
          <p:cNvPr id="29" name="Picture 28">
            <a:extLst>
              <a:ext uri="{FF2B5EF4-FFF2-40B4-BE49-F238E27FC236}">
                <a16:creationId xmlns:a16="http://schemas.microsoft.com/office/drawing/2014/main" xmlns="" id="{32302E4C-5BA1-4BBE-BA45-B8FEAB35E67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9648" y="4083060"/>
            <a:ext cx="1422473" cy="1201989"/>
          </a:xfrm>
          <a:prstGeom prst="rect">
            <a:avLst/>
          </a:prstGeom>
        </p:spPr>
      </p:pic>
      <p:sp>
        <p:nvSpPr>
          <p:cNvPr id="23" name="TextBox 22">
            <a:extLst>
              <a:ext uri="{FF2B5EF4-FFF2-40B4-BE49-F238E27FC236}">
                <a16:creationId xmlns:a16="http://schemas.microsoft.com/office/drawing/2014/main" xmlns="" id="{5B5E4FFB-E109-49AF-9012-D91CAC29DB53}"/>
              </a:ext>
            </a:extLst>
          </p:cNvPr>
          <p:cNvSpPr txBox="1"/>
          <p:nvPr/>
        </p:nvSpPr>
        <p:spPr>
          <a:xfrm>
            <a:off x="246070" y="3276600"/>
            <a:ext cx="1359218" cy="738664"/>
          </a:xfrm>
          <a:prstGeom prst="rect">
            <a:avLst/>
          </a:prstGeom>
          <a:noFill/>
        </p:spPr>
        <p:txBody>
          <a:bodyPr wrap="none" rtlCol="0">
            <a:spAutoFit/>
          </a:bodyPr>
          <a:lstStyle/>
          <a:p>
            <a:pPr algn="r"/>
            <a:r>
              <a:rPr lang="en-MY" sz="1400" dirty="0"/>
              <a:t>Non-Graduating</a:t>
            </a:r>
          </a:p>
          <a:p>
            <a:pPr algn="r"/>
            <a:r>
              <a:rPr lang="en-MY" sz="1400" dirty="0"/>
              <a:t>programme</a:t>
            </a:r>
          </a:p>
          <a:p>
            <a:pPr algn="r"/>
            <a:endParaRPr lang="en-MY" sz="1400" dirty="0"/>
          </a:p>
        </p:txBody>
      </p:sp>
    </p:spTree>
    <p:extLst>
      <p:ext uri="{BB962C8B-B14F-4D97-AF65-F5344CB8AC3E}">
        <p14:creationId xmlns:p14="http://schemas.microsoft.com/office/powerpoint/2010/main" val="527199043"/>
      </p:ext>
    </p:extLst>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46163AE4-C05F-4D6E-AB2C-26774D9498F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123"/>
          <a:stretch/>
        </p:blipFill>
        <p:spPr>
          <a:xfrm>
            <a:off x="-1" y="-457200"/>
            <a:ext cx="9144001" cy="2462213"/>
          </a:xfrm>
          <a:prstGeom prst="rect">
            <a:avLst/>
          </a:prstGeom>
        </p:spPr>
      </p:pic>
      <p:pic>
        <p:nvPicPr>
          <p:cNvPr id="8" name="Picture 7">
            <a:extLst>
              <a:ext uri="{FF2B5EF4-FFF2-40B4-BE49-F238E27FC236}">
                <a16:creationId xmlns:a16="http://schemas.microsoft.com/office/drawing/2014/main" xmlns="" id="{859160A0-ADD2-4F40-AD18-C2D9770763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6308" y="1600200"/>
            <a:ext cx="6641879" cy="2727291"/>
          </a:xfrm>
          <a:prstGeom prst="rect">
            <a:avLst/>
          </a:prstGeom>
        </p:spPr>
      </p:pic>
      <p:pic>
        <p:nvPicPr>
          <p:cNvPr id="5" name="Content Placeholder 4" descr="Inner-UPM-Template_Option-1A.jpg"/>
          <p:cNvPicPr>
            <a:picLocks noChangeAspect="1"/>
          </p:cNvPicPr>
          <p:nvPr/>
        </p:nvPicPr>
        <p:blipFill>
          <a:blip r:embed="rId4"/>
          <a:stretch>
            <a:fillRect/>
          </a:stretch>
        </p:blipFill>
        <p:spPr>
          <a:xfrm>
            <a:off x="0" y="6420394"/>
            <a:ext cx="7315200" cy="437606"/>
          </a:xfrm>
          <a:prstGeom prst="rect">
            <a:avLst/>
          </a:prstGeom>
        </p:spPr>
      </p:pic>
      <p:sp>
        <p:nvSpPr>
          <p:cNvPr id="2" name="TextBox 1">
            <a:extLst>
              <a:ext uri="{FF2B5EF4-FFF2-40B4-BE49-F238E27FC236}">
                <a16:creationId xmlns:a16="http://schemas.microsoft.com/office/drawing/2014/main" xmlns="" id="{181007A3-680F-4108-BFC1-A1C866105832}"/>
              </a:ext>
            </a:extLst>
          </p:cNvPr>
          <p:cNvSpPr txBox="1"/>
          <p:nvPr/>
        </p:nvSpPr>
        <p:spPr>
          <a:xfrm>
            <a:off x="3932039" y="2580624"/>
            <a:ext cx="1521570" cy="1138773"/>
          </a:xfrm>
          <a:prstGeom prst="rect">
            <a:avLst/>
          </a:prstGeom>
          <a:noFill/>
        </p:spPr>
        <p:txBody>
          <a:bodyPr wrap="none" rtlCol="0">
            <a:spAutoFit/>
          </a:bodyPr>
          <a:lstStyle/>
          <a:p>
            <a:pPr algn="ctr"/>
            <a:r>
              <a:rPr lang="en-MY" sz="1700" b="1" dirty="0">
                <a:latin typeface="Tahoma" panose="020B0604030504040204" pitchFamily="34" charset="0"/>
                <a:ea typeface="Tahoma" panose="020B0604030504040204" pitchFamily="34" charset="0"/>
                <a:cs typeface="Tahoma" panose="020B0604030504040204" pitchFamily="34" charset="0"/>
              </a:rPr>
              <a:t>FINANCIAL </a:t>
            </a:r>
          </a:p>
          <a:p>
            <a:pPr algn="ctr"/>
            <a:r>
              <a:rPr lang="en-MY" sz="1700" b="1" dirty="0">
                <a:latin typeface="Tahoma" panose="020B0604030504040204" pitchFamily="34" charset="0"/>
                <a:ea typeface="Tahoma" panose="020B0604030504040204" pitchFamily="34" charset="0"/>
                <a:cs typeface="Tahoma" panose="020B0604030504040204" pitchFamily="34" charset="0"/>
              </a:rPr>
              <a:t>AID FOR </a:t>
            </a:r>
          </a:p>
          <a:p>
            <a:pPr algn="ctr"/>
            <a:r>
              <a:rPr lang="en-MY" sz="1700" b="1" dirty="0">
                <a:latin typeface="Tahoma" panose="020B0604030504040204" pitchFamily="34" charset="0"/>
                <a:ea typeface="Tahoma" panose="020B0604030504040204" pitchFamily="34" charset="0"/>
                <a:cs typeface="Tahoma" panose="020B0604030504040204" pitchFamily="34" charset="0"/>
              </a:rPr>
              <a:t>OUTBOUND </a:t>
            </a:r>
          </a:p>
          <a:p>
            <a:pPr algn="ctr"/>
            <a:r>
              <a:rPr lang="en-MY" sz="1700" b="1" dirty="0">
                <a:latin typeface="Tahoma" panose="020B0604030504040204" pitchFamily="34" charset="0"/>
                <a:ea typeface="Tahoma" panose="020B0604030504040204" pitchFamily="34" charset="0"/>
                <a:cs typeface="Tahoma" panose="020B0604030504040204" pitchFamily="34" charset="0"/>
              </a:rPr>
              <a:t>MOBILITY</a:t>
            </a:r>
          </a:p>
        </p:txBody>
      </p:sp>
      <p:sp>
        <p:nvSpPr>
          <p:cNvPr id="4" name="TextBox 3">
            <a:extLst>
              <a:ext uri="{FF2B5EF4-FFF2-40B4-BE49-F238E27FC236}">
                <a16:creationId xmlns:a16="http://schemas.microsoft.com/office/drawing/2014/main" xmlns="" id="{43AFBCC7-1CB1-4363-942B-A62A1533D260}"/>
              </a:ext>
            </a:extLst>
          </p:cNvPr>
          <p:cNvSpPr txBox="1"/>
          <p:nvPr/>
        </p:nvSpPr>
        <p:spPr>
          <a:xfrm>
            <a:off x="1552722" y="2242791"/>
            <a:ext cx="1318118" cy="800219"/>
          </a:xfrm>
          <a:prstGeom prst="rect">
            <a:avLst/>
          </a:prstGeom>
          <a:noFill/>
        </p:spPr>
        <p:txBody>
          <a:bodyPr wrap="none" rtlCol="0">
            <a:spAutoFit/>
          </a:bodyPr>
          <a:lstStyle/>
          <a:p>
            <a:pPr algn="ctr"/>
            <a:r>
              <a:rPr lang="en-US" sz="1600" b="1" dirty="0"/>
              <a:t>CONFERENCE</a:t>
            </a:r>
          </a:p>
          <a:p>
            <a:pPr algn="ctr"/>
            <a:r>
              <a:rPr lang="en-US" sz="1600" b="1" dirty="0"/>
              <a:t>ABROAD</a:t>
            </a:r>
            <a:endParaRPr lang="en-MY" sz="1600" b="1" dirty="0"/>
          </a:p>
          <a:p>
            <a:pPr algn="ctr"/>
            <a:endParaRPr lang="en-MY" sz="1400" dirty="0"/>
          </a:p>
        </p:txBody>
      </p:sp>
      <p:sp>
        <p:nvSpPr>
          <p:cNvPr id="6" name="TextBox 5">
            <a:extLst>
              <a:ext uri="{FF2B5EF4-FFF2-40B4-BE49-F238E27FC236}">
                <a16:creationId xmlns:a16="http://schemas.microsoft.com/office/drawing/2014/main" xmlns="" id="{F6958444-A62A-476D-AC07-58109AB30D84}"/>
              </a:ext>
            </a:extLst>
          </p:cNvPr>
          <p:cNvSpPr txBox="1"/>
          <p:nvPr/>
        </p:nvSpPr>
        <p:spPr>
          <a:xfrm>
            <a:off x="6490160" y="2097357"/>
            <a:ext cx="1211357" cy="954107"/>
          </a:xfrm>
          <a:prstGeom prst="rect">
            <a:avLst/>
          </a:prstGeom>
          <a:noFill/>
        </p:spPr>
        <p:txBody>
          <a:bodyPr wrap="none" rtlCol="0">
            <a:spAutoFit/>
          </a:bodyPr>
          <a:lstStyle/>
          <a:p>
            <a:pPr algn="ctr"/>
            <a:r>
              <a:rPr lang="en-MY" sz="1400" b="1" dirty="0"/>
              <a:t>RESEARCH </a:t>
            </a:r>
          </a:p>
          <a:p>
            <a:pPr algn="ctr"/>
            <a:r>
              <a:rPr lang="en-MY" sz="1400" b="1" dirty="0"/>
              <a:t>ATTACHMENT</a:t>
            </a:r>
          </a:p>
          <a:p>
            <a:pPr algn="ctr"/>
            <a:r>
              <a:rPr lang="en-US" sz="1400" b="1" dirty="0"/>
              <a:t>A</a:t>
            </a:r>
            <a:r>
              <a:rPr lang="en-MY" sz="1400" b="1" dirty="0"/>
              <a:t>BROAD</a:t>
            </a:r>
          </a:p>
          <a:p>
            <a:pPr algn="ctr"/>
            <a:endParaRPr lang="en-MY" sz="1400" dirty="0"/>
          </a:p>
        </p:txBody>
      </p:sp>
      <p:sp>
        <p:nvSpPr>
          <p:cNvPr id="9" name="TextBox 8">
            <a:extLst>
              <a:ext uri="{FF2B5EF4-FFF2-40B4-BE49-F238E27FC236}">
                <a16:creationId xmlns:a16="http://schemas.microsoft.com/office/drawing/2014/main" xmlns="" id="{13AB1585-681B-4217-B1DA-6EAFA50E4687}"/>
              </a:ext>
            </a:extLst>
          </p:cNvPr>
          <p:cNvSpPr txBox="1"/>
          <p:nvPr/>
        </p:nvSpPr>
        <p:spPr>
          <a:xfrm>
            <a:off x="844192" y="3382277"/>
            <a:ext cx="2223324" cy="1058303"/>
          </a:xfrm>
          <a:prstGeom prst="rect">
            <a:avLst/>
          </a:prstGeom>
          <a:noFill/>
        </p:spPr>
        <p:txBody>
          <a:bodyPr wrap="square" rtlCol="0">
            <a:spAutoFit/>
          </a:bodyPr>
          <a:lstStyle/>
          <a:p>
            <a:pPr marL="342900" indent="-342900">
              <a:lnSpc>
                <a:spcPct val="115000"/>
              </a:lnSpc>
              <a:buFont typeface="Wingdings" panose="05000000000000000000" pitchFamily="2" charset="2"/>
              <a:buChar char="§"/>
            </a:pPr>
            <a:r>
              <a:rPr lang="en-MY" sz="1400" dirty="0">
                <a:latin typeface="Tahoma" panose="020B0604030504040204" pitchFamily="34" charset="0"/>
                <a:ea typeface="Tahoma" panose="020B0604030504040204" pitchFamily="34" charset="0"/>
                <a:cs typeface="Tahoma" panose="020B0604030504040204" pitchFamily="34" charset="0"/>
              </a:rPr>
              <a:t>PhD students only</a:t>
            </a:r>
          </a:p>
          <a:p>
            <a:pPr marL="342900" indent="-342900">
              <a:lnSpc>
                <a:spcPct val="115000"/>
              </a:lnSpc>
              <a:buFont typeface="Wingdings" panose="05000000000000000000" pitchFamily="2" charset="2"/>
              <a:buChar char="§"/>
            </a:pPr>
            <a:r>
              <a:rPr lang="en-MY" sz="1400" dirty="0">
                <a:latin typeface="Tahoma" panose="020B0604030504040204" pitchFamily="34" charset="0"/>
                <a:ea typeface="Tahoma" panose="020B0604030504040204" pitchFamily="34" charset="0"/>
                <a:cs typeface="Tahoma" panose="020B0604030504040204" pitchFamily="34" charset="0"/>
              </a:rPr>
              <a:t>Invited as an </a:t>
            </a:r>
            <a:r>
              <a:rPr lang="en-MY" sz="1400" i="1" dirty="0">
                <a:latin typeface="Tahoma" panose="020B0604030504040204" pitchFamily="34" charset="0"/>
                <a:ea typeface="Tahoma" panose="020B0604030504040204" pitchFamily="34" charset="0"/>
                <a:cs typeface="Tahoma" panose="020B0604030504040204" pitchFamily="34" charset="0"/>
              </a:rPr>
              <a:t>oral presenter</a:t>
            </a:r>
          </a:p>
          <a:p>
            <a:pPr marL="285750" indent="-285750">
              <a:buFont typeface="Wingdings" panose="05000000000000000000" pitchFamily="2" charset="2"/>
              <a:buChar char="§"/>
            </a:pPr>
            <a:endParaRPr lang="en-MY" sz="1400" dirty="0"/>
          </a:p>
        </p:txBody>
      </p:sp>
      <p:sp>
        <p:nvSpPr>
          <p:cNvPr id="10" name="TextBox 9">
            <a:extLst>
              <a:ext uri="{FF2B5EF4-FFF2-40B4-BE49-F238E27FC236}">
                <a16:creationId xmlns:a16="http://schemas.microsoft.com/office/drawing/2014/main" xmlns="" id="{191B63DB-9166-41C0-88B3-F4CDD3030025}"/>
              </a:ext>
            </a:extLst>
          </p:cNvPr>
          <p:cNvSpPr txBox="1"/>
          <p:nvPr/>
        </p:nvSpPr>
        <p:spPr>
          <a:xfrm>
            <a:off x="6077184" y="3326591"/>
            <a:ext cx="2509020" cy="1083374"/>
          </a:xfrm>
          <a:prstGeom prst="rect">
            <a:avLst/>
          </a:prstGeom>
          <a:noFill/>
        </p:spPr>
        <p:txBody>
          <a:bodyPr wrap="none" rtlCol="0">
            <a:spAutoFit/>
          </a:bodyPr>
          <a:lstStyle/>
          <a:p>
            <a:pPr marL="342900" indent="-342900">
              <a:lnSpc>
                <a:spcPct val="115000"/>
              </a:lnSpc>
              <a:buFont typeface="Wingdings" panose="05000000000000000000" pitchFamily="2" charset="2"/>
              <a:buChar char="§"/>
            </a:pPr>
            <a:r>
              <a:rPr lang="en-MY" sz="1400" dirty="0">
                <a:latin typeface="Tahoma" panose="020B0604030504040204" pitchFamily="34" charset="0"/>
                <a:ea typeface="Tahoma" panose="020B0604030504040204" pitchFamily="34" charset="0"/>
                <a:cs typeface="Tahoma" panose="020B0604030504040204" pitchFamily="34" charset="0"/>
              </a:rPr>
              <a:t>Local  students only </a:t>
            </a:r>
          </a:p>
          <a:p>
            <a:pPr>
              <a:lnSpc>
                <a:spcPct val="115000"/>
              </a:lnSpc>
            </a:pPr>
            <a:r>
              <a:rPr lang="en-MY" sz="1400" dirty="0">
                <a:latin typeface="Tahoma" panose="020B0604030504040204" pitchFamily="34" charset="0"/>
                <a:ea typeface="Tahoma" panose="020B0604030504040204" pitchFamily="34" charset="0"/>
                <a:cs typeface="Tahoma" panose="020B0604030504040204" pitchFamily="34" charset="0"/>
              </a:rPr>
              <a:t>         (MS and PhD);</a:t>
            </a:r>
          </a:p>
          <a:p>
            <a:pPr marL="342900" indent="-342900">
              <a:lnSpc>
                <a:spcPct val="115000"/>
              </a:lnSpc>
              <a:buFont typeface="Wingdings" panose="05000000000000000000" pitchFamily="2" charset="2"/>
              <a:buChar char="§"/>
            </a:pPr>
            <a:r>
              <a:rPr lang="en-MY" sz="1400" dirty="0">
                <a:latin typeface="Tahoma" panose="020B0604030504040204" pitchFamily="34" charset="0"/>
                <a:ea typeface="Tahoma" panose="020B0604030504040204" pitchFamily="34" charset="0"/>
                <a:cs typeface="Tahoma" panose="020B0604030504040204" pitchFamily="34" charset="0"/>
              </a:rPr>
              <a:t>Minimum attachment </a:t>
            </a:r>
          </a:p>
          <a:p>
            <a:pPr>
              <a:lnSpc>
                <a:spcPct val="115000"/>
              </a:lnSpc>
            </a:pPr>
            <a:r>
              <a:rPr lang="en-MY" sz="1400" dirty="0">
                <a:latin typeface="Tahoma" panose="020B0604030504040204" pitchFamily="34" charset="0"/>
                <a:ea typeface="Tahoma" panose="020B0604030504040204" pitchFamily="34" charset="0"/>
                <a:cs typeface="Tahoma" panose="020B0604030504040204" pitchFamily="34" charset="0"/>
              </a:rPr>
              <a:t>       period is one (1) month.</a:t>
            </a:r>
          </a:p>
        </p:txBody>
      </p:sp>
      <p:pic>
        <p:nvPicPr>
          <p:cNvPr id="1026" name="Picture 2" descr="Image result for CONFERENCE">
            <a:extLst>
              <a:ext uri="{FF2B5EF4-FFF2-40B4-BE49-F238E27FC236}">
                <a16:creationId xmlns:a16="http://schemas.microsoft.com/office/drawing/2014/main" xmlns="" id="{486D2457-F967-4F12-BB2A-B26F31F068B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4653000"/>
            <a:ext cx="2905229" cy="1632678"/>
          </a:xfrm>
          <a:prstGeom prst="round2DiagRect">
            <a:avLst>
              <a:gd name="adj1" fmla="val 16667"/>
              <a:gd name="adj2" fmla="val 0"/>
            </a:avLst>
          </a:prstGeom>
          <a:ln w="4445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Picture 6" descr="Two people sitting at a desk&#10;&#10;Description generated with very high confidence">
            <a:extLst>
              <a:ext uri="{FF2B5EF4-FFF2-40B4-BE49-F238E27FC236}">
                <a16:creationId xmlns:a16="http://schemas.microsoft.com/office/drawing/2014/main" xmlns="" id="{5C47F8A7-8B12-4730-9234-B574E1E5AC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92077" y="4610330"/>
            <a:ext cx="2995036" cy="1675348"/>
          </a:xfrm>
          <a:prstGeom prst="snip2DiagRect">
            <a:avLst/>
          </a:prstGeom>
          <a:solidFill>
            <a:srgbClr val="FFFFFF">
              <a:shade val="85000"/>
            </a:srgbClr>
          </a:solidFill>
          <a:ln w="4445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51928170"/>
      </p:ext>
    </p:extLst>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9956F565-F398-4557-825A-56AE9E262FB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474" r="1123" b="32595"/>
          <a:stretch/>
        </p:blipFill>
        <p:spPr>
          <a:xfrm>
            <a:off x="-1" y="-76201"/>
            <a:ext cx="9144001" cy="877163"/>
          </a:xfrm>
          <a:prstGeom prst="rect">
            <a:avLst/>
          </a:prstGeom>
        </p:spPr>
      </p:pic>
      <p:pic>
        <p:nvPicPr>
          <p:cNvPr id="17410" name="Content Placeholder 4" descr="Inner-UPM-Template_Option-1A.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19850"/>
            <a:ext cx="73152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Content Placeholder 4"/>
          <p:cNvGraphicFramePr>
            <a:graphicFrameLocks noGrp="1"/>
          </p:cNvGraphicFramePr>
          <p:nvPr>
            <p:ph idx="1"/>
            <p:extLst/>
          </p:nvPr>
        </p:nvGraphicFramePr>
        <p:xfrm>
          <a:off x="457198" y="4984783"/>
          <a:ext cx="8382001" cy="1416017"/>
        </p:xfrm>
        <a:graphic>
          <a:graphicData uri="http://schemas.openxmlformats.org/drawingml/2006/table">
            <a:tbl>
              <a:tblPr>
                <a:tableStyleId>{E8B1032C-EA38-4F05-BA0D-38AFFFC7BED3}</a:tableStyleId>
              </a:tblPr>
              <a:tblGrid>
                <a:gridCol w="3773887">
                  <a:extLst>
                    <a:ext uri="{9D8B030D-6E8A-4147-A177-3AD203B41FA5}">
                      <a16:colId xmlns:a16="http://schemas.microsoft.com/office/drawing/2014/main" xmlns="" val="20000"/>
                    </a:ext>
                  </a:extLst>
                </a:gridCol>
                <a:gridCol w="2383507">
                  <a:extLst>
                    <a:ext uri="{9D8B030D-6E8A-4147-A177-3AD203B41FA5}">
                      <a16:colId xmlns:a16="http://schemas.microsoft.com/office/drawing/2014/main" xmlns="" val="20001"/>
                    </a:ext>
                  </a:extLst>
                </a:gridCol>
                <a:gridCol w="2224607">
                  <a:extLst>
                    <a:ext uri="{9D8B030D-6E8A-4147-A177-3AD203B41FA5}">
                      <a16:colId xmlns:a16="http://schemas.microsoft.com/office/drawing/2014/main" xmlns="" val="1966533458"/>
                    </a:ext>
                  </a:extLst>
                </a:gridCol>
              </a:tblGrid>
              <a:tr h="479612">
                <a:tc>
                  <a:txBody>
                    <a:bodyPr/>
                    <a:lstStyle/>
                    <a:p>
                      <a:pPr algn="ctr"/>
                      <a:r>
                        <a:rPr lang="en-US" sz="13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Country</a:t>
                      </a:r>
                      <a:endParaRPr lang="en-US" sz="1300" b="1" i="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chemeClr val="accent2">
                        <a:lumMod val="75000"/>
                      </a:schemeClr>
                    </a:solidFill>
                  </a:tcPr>
                </a:tc>
                <a:tc>
                  <a:txBody>
                    <a:bodyPr/>
                    <a:lstStyle/>
                    <a:p>
                      <a:pPr algn="ctr"/>
                      <a:r>
                        <a:rPr lang="en-US" sz="13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Conference </a:t>
                      </a:r>
                    </a:p>
                    <a:p>
                      <a:pPr algn="ctr"/>
                      <a:r>
                        <a:rPr lang="en-US" sz="13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(RM)</a:t>
                      </a:r>
                      <a:endParaRPr lang="en-US" sz="1300" b="1" i="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chemeClr val="accent2">
                        <a:lumMod val="75000"/>
                      </a:schemeClr>
                    </a:solidFill>
                  </a:tcPr>
                </a:tc>
                <a:tc>
                  <a:txBody>
                    <a:bodyPr/>
                    <a:lstStyle/>
                    <a:p>
                      <a:pPr algn="ctr"/>
                      <a:r>
                        <a:rPr lang="en-US" sz="13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Research</a:t>
                      </a:r>
                      <a:r>
                        <a:rPr lang="en-US" sz="1300" b="1" i="0" baseline="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Attachment</a:t>
                      </a:r>
                    </a:p>
                    <a:p>
                      <a:pPr algn="ctr"/>
                      <a:r>
                        <a:rPr lang="en-US" sz="1300" b="1" i="0" baseline="0" dirty="0">
                          <a:solidFill>
                            <a:schemeClr val="bg1"/>
                          </a:solidFill>
                          <a:effectLst/>
                          <a:latin typeface="Tahoma" panose="020B0604030504040204" pitchFamily="34" charset="0"/>
                          <a:ea typeface="Tahoma" panose="020B0604030504040204" pitchFamily="34" charset="0"/>
                          <a:cs typeface="Tahoma" panose="020B0604030504040204" pitchFamily="34" charset="0"/>
                        </a:rPr>
                        <a:t>(RM)</a:t>
                      </a:r>
                      <a:endParaRPr lang="en-US" sz="1300" b="1" i="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chemeClr val="accent2">
                        <a:lumMod val="75000"/>
                      </a:schemeClr>
                    </a:solidFill>
                  </a:tcPr>
                </a:tc>
                <a:extLst>
                  <a:ext uri="{0D108BD9-81ED-4DB2-BD59-A6C34878D82A}">
                    <a16:rowId xmlns:a16="http://schemas.microsoft.com/office/drawing/2014/main" xmlns="" val="10000"/>
                  </a:ext>
                </a:extLst>
              </a:tr>
              <a:tr h="282389">
                <a:tc>
                  <a:txBody>
                    <a:bodyPr/>
                    <a:lstStyle/>
                    <a:p>
                      <a:pPr algn="ctr"/>
                      <a:r>
                        <a:rPr lang="en-US" sz="1300" dirty="0">
                          <a:effectLst/>
                          <a:latin typeface="Tahoma" panose="020B0604030504040204" pitchFamily="34" charset="0"/>
                          <a:ea typeface="Tahoma" panose="020B0604030504040204" pitchFamily="34" charset="0"/>
                          <a:cs typeface="Tahoma" panose="020B0604030504040204" pitchFamily="34" charset="0"/>
                        </a:rPr>
                        <a:t>Southeast Asia (except Singapore and Brunei)</a:t>
                      </a:r>
                      <a:endParaRPr lang="en-US" sz="1300" b="0" i="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tc>
                  <a:txBody>
                    <a:bodyPr/>
                    <a:lstStyle/>
                    <a:p>
                      <a:pPr algn="ctr"/>
                      <a:r>
                        <a:rPr lang="en-US" sz="1300" dirty="0">
                          <a:effectLst/>
                          <a:latin typeface="Tahoma" panose="020B0604030504040204" pitchFamily="34" charset="0"/>
                          <a:ea typeface="Tahoma" panose="020B0604030504040204" pitchFamily="34" charset="0"/>
                          <a:cs typeface="Tahoma" panose="020B0604030504040204" pitchFamily="34" charset="0"/>
                        </a:rPr>
                        <a:t>1,000.00</a:t>
                      </a:r>
                      <a:endParaRPr lang="en-US" sz="1300" b="0" i="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tc>
                  <a:txBody>
                    <a:bodyPr/>
                    <a:lstStyle/>
                    <a:p>
                      <a:pPr algn="ctr"/>
                      <a:r>
                        <a:rPr lang="en-US" sz="1300" b="0" i="0" dirty="0">
                          <a:effectLst/>
                          <a:latin typeface="Tahoma" panose="020B0604030504040204" pitchFamily="34" charset="0"/>
                          <a:ea typeface="Tahoma" panose="020B0604030504040204" pitchFamily="34" charset="0"/>
                          <a:cs typeface="Tahoma" panose="020B0604030504040204" pitchFamily="34" charset="0"/>
                        </a:rPr>
                        <a:t>3,000.00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extLst>
                  <a:ext uri="{0D108BD9-81ED-4DB2-BD59-A6C34878D82A}">
                    <a16:rowId xmlns:a16="http://schemas.microsoft.com/office/drawing/2014/main" xmlns="" val="10001"/>
                  </a:ext>
                </a:extLst>
              </a:tr>
              <a:tr h="327008">
                <a:tc>
                  <a:txBody>
                    <a:bodyPr/>
                    <a:lstStyle/>
                    <a:p>
                      <a:pPr algn="ctr"/>
                      <a:r>
                        <a:rPr lang="en-US" sz="1300" dirty="0">
                          <a:effectLst/>
                          <a:latin typeface="Tahoma" panose="020B0604030504040204" pitchFamily="34" charset="0"/>
                          <a:ea typeface="Tahoma" panose="020B0604030504040204" pitchFamily="34" charset="0"/>
                          <a:cs typeface="Tahoma" panose="020B0604030504040204" pitchFamily="34" charset="0"/>
                        </a:rPr>
                        <a:t>Asia (including Singapore and Brunei)</a:t>
                      </a:r>
                      <a:endParaRPr lang="en-US" sz="1300" b="0" i="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tc>
                  <a:txBody>
                    <a:bodyPr/>
                    <a:lstStyle/>
                    <a:p>
                      <a:pPr algn="ctr"/>
                      <a:r>
                        <a:rPr lang="en-US" sz="1300" dirty="0">
                          <a:effectLst/>
                          <a:latin typeface="Tahoma" panose="020B0604030504040204" pitchFamily="34" charset="0"/>
                          <a:ea typeface="Tahoma" panose="020B0604030504040204" pitchFamily="34" charset="0"/>
                          <a:cs typeface="Tahoma" panose="020B0604030504040204" pitchFamily="34" charset="0"/>
                        </a:rPr>
                        <a:t>1,500.00</a:t>
                      </a:r>
                      <a:endParaRPr lang="en-US" sz="1300" b="0" i="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tc>
                  <a:txBody>
                    <a:bodyPr/>
                    <a:lstStyle/>
                    <a:p>
                      <a:pPr algn="ctr"/>
                      <a:r>
                        <a:rPr lang="en-US" sz="1300" b="0" i="0" dirty="0">
                          <a:effectLst/>
                          <a:latin typeface="Tahoma" panose="020B0604030504040204" pitchFamily="34" charset="0"/>
                          <a:ea typeface="Tahoma" panose="020B0604030504040204" pitchFamily="34" charset="0"/>
                          <a:cs typeface="Tahoma" panose="020B0604030504040204" pitchFamily="34" charset="0"/>
                        </a:rPr>
                        <a:t>4,000.00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extLst>
                  <a:ext uri="{0D108BD9-81ED-4DB2-BD59-A6C34878D82A}">
                    <a16:rowId xmlns:a16="http://schemas.microsoft.com/office/drawing/2014/main" xmlns="" val="10002"/>
                  </a:ext>
                </a:extLst>
              </a:tr>
              <a:tr h="327008">
                <a:tc>
                  <a:txBody>
                    <a:bodyPr/>
                    <a:lstStyle/>
                    <a:p>
                      <a:pPr algn="ctr"/>
                      <a:r>
                        <a:rPr lang="en-US" sz="1300" dirty="0">
                          <a:effectLst/>
                          <a:latin typeface="Tahoma" panose="020B0604030504040204" pitchFamily="34" charset="0"/>
                          <a:ea typeface="Tahoma" panose="020B0604030504040204" pitchFamily="34" charset="0"/>
                          <a:cs typeface="Tahoma" panose="020B0604030504040204" pitchFamily="34" charset="0"/>
                        </a:rPr>
                        <a:t>Other countries</a:t>
                      </a:r>
                      <a:endParaRPr lang="en-US" sz="1300" b="0" i="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tc>
                  <a:txBody>
                    <a:bodyPr/>
                    <a:lstStyle/>
                    <a:p>
                      <a:pPr algn="ctr"/>
                      <a:r>
                        <a:rPr lang="en-US" sz="1300" dirty="0">
                          <a:effectLst/>
                          <a:latin typeface="Tahoma" panose="020B0604030504040204" pitchFamily="34" charset="0"/>
                          <a:ea typeface="Tahoma" panose="020B0604030504040204" pitchFamily="34" charset="0"/>
                          <a:cs typeface="Tahoma" panose="020B0604030504040204" pitchFamily="34" charset="0"/>
                        </a:rPr>
                        <a:t>2,000.00</a:t>
                      </a:r>
                      <a:endParaRPr lang="en-US" sz="1300" b="0" i="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tc>
                  <a:txBody>
                    <a:bodyPr/>
                    <a:lstStyle/>
                    <a:p>
                      <a:pPr algn="ctr"/>
                      <a:r>
                        <a:rPr lang="en-US" sz="1300" b="0" i="0" dirty="0">
                          <a:effectLst/>
                          <a:latin typeface="Tahoma" panose="020B0604030504040204" pitchFamily="34" charset="0"/>
                          <a:ea typeface="Tahoma" panose="020B0604030504040204" pitchFamily="34" charset="0"/>
                          <a:cs typeface="Tahoma" panose="020B0604030504040204" pitchFamily="34" charset="0"/>
                        </a:rPr>
                        <a:t>5,000.00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extLst>
                  <a:ext uri="{0D108BD9-81ED-4DB2-BD59-A6C34878D82A}">
                    <a16:rowId xmlns:a16="http://schemas.microsoft.com/office/drawing/2014/main" xmlns="" val="10003"/>
                  </a:ext>
                </a:extLst>
              </a:tr>
            </a:tbl>
          </a:graphicData>
        </a:graphic>
      </p:graphicFrame>
      <p:sp>
        <p:nvSpPr>
          <p:cNvPr id="7" name="Content Placeholder 2"/>
          <p:cNvSpPr txBox="1">
            <a:spLocks/>
          </p:cNvSpPr>
          <p:nvPr/>
        </p:nvSpPr>
        <p:spPr bwMode="auto">
          <a:xfrm>
            <a:off x="457199" y="1288323"/>
            <a:ext cx="4114800" cy="3542438"/>
          </a:xfrm>
          <a:prstGeom prst="flowChartPunchedCard">
            <a:avLst/>
          </a:prstGeom>
          <a:solidFill>
            <a:srgbClr val="FADA66"/>
          </a:solidFill>
          <a:ln w="19050">
            <a:solidFill>
              <a:schemeClr val="accent5">
                <a:lumMod val="50000"/>
              </a:schemeClr>
            </a:solidFill>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5888" indent="-115888" algn="just">
              <a:spcBef>
                <a:spcPts val="0"/>
              </a:spcBef>
              <a:spcAft>
                <a:spcPts val="600"/>
              </a:spcAft>
            </a:pPr>
            <a:r>
              <a:rPr lang="en-US" sz="12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Open to </a:t>
            </a:r>
            <a:r>
              <a:rPr lang="en-US" sz="1200" dirty="0">
                <a:solidFill>
                  <a:srgbClr val="FF0000"/>
                </a:solidFill>
                <a:latin typeface="Tahoma" panose="020B0604030504040204" pitchFamily="34" charset="0"/>
                <a:ea typeface="Tahoma" panose="020B0604030504040204" pitchFamily="34" charset="0"/>
                <a:cs typeface="Tahoma" panose="020B0604030504040204" pitchFamily="34" charset="0"/>
              </a:rPr>
              <a:t>LOCAL</a:t>
            </a:r>
            <a:r>
              <a:rPr lang="en-US" sz="12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and </a:t>
            </a:r>
            <a:r>
              <a:rPr lang="en-US" sz="1200" dirty="0">
                <a:solidFill>
                  <a:srgbClr val="FF0000"/>
                </a:solidFill>
                <a:latin typeface="Tahoma" panose="020B0604030504040204" pitchFamily="34" charset="0"/>
                <a:ea typeface="Tahoma" panose="020B0604030504040204" pitchFamily="34" charset="0"/>
                <a:cs typeface="Tahoma" panose="020B0604030504040204" pitchFamily="34" charset="0"/>
              </a:rPr>
              <a:t>INTERNATIONAL</a:t>
            </a:r>
            <a:r>
              <a:rPr lang="en-US" sz="12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students.</a:t>
            </a:r>
          </a:p>
          <a:p>
            <a:pPr marL="115888" indent="-115888" algn="just">
              <a:spcBef>
                <a:spcPts val="0"/>
              </a:spcBef>
              <a:spcAft>
                <a:spcPts val="600"/>
              </a:spcAft>
            </a:pPr>
            <a:r>
              <a:rPr lang="en-US" sz="12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Registered as a </a:t>
            </a:r>
            <a:r>
              <a:rPr lang="en-US" sz="1200" dirty="0">
                <a:solidFill>
                  <a:srgbClr val="FF0000"/>
                </a:solidFill>
                <a:latin typeface="Tahoma" panose="020B0604030504040204" pitchFamily="34" charset="0"/>
                <a:ea typeface="Tahoma" panose="020B0604030504040204" pitchFamily="34" charset="0"/>
                <a:cs typeface="Tahoma" panose="020B0604030504040204" pitchFamily="34" charset="0"/>
              </a:rPr>
              <a:t>PhD</a:t>
            </a:r>
            <a:r>
              <a:rPr lang="en-US" sz="12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student.</a:t>
            </a:r>
          </a:p>
          <a:p>
            <a:pPr marL="115888" indent="-115888" algn="just">
              <a:spcBef>
                <a:spcPts val="0"/>
              </a:spcBef>
              <a:spcAft>
                <a:spcPts val="600"/>
              </a:spcAft>
            </a:pPr>
            <a:r>
              <a:rPr lang="en-US" sz="12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Current status is “</a:t>
            </a:r>
            <a:r>
              <a:rPr lang="en-US" sz="1200" dirty="0">
                <a:solidFill>
                  <a:srgbClr val="FF0000"/>
                </a:solidFill>
                <a:latin typeface="Tahoma" panose="020B0604030504040204" pitchFamily="34" charset="0"/>
                <a:ea typeface="Tahoma" panose="020B0604030504040204" pitchFamily="34" charset="0"/>
                <a:cs typeface="Tahoma" panose="020B0604030504040204" pitchFamily="34" charset="0"/>
              </a:rPr>
              <a:t>Good Standing</a:t>
            </a:r>
            <a:r>
              <a:rPr lang="en-US" sz="12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a:t>
            </a:r>
          </a:p>
          <a:p>
            <a:pPr marL="115888" indent="-115888" algn="just">
              <a:spcBef>
                <a:spcPts val="0"/>
              </a:spcBef>
              <a:spcAft>
                <a:spcPts val="600"/>
              </a:spcAft>
            </a:pPr>
            <a:r>
              <a:rPr lang="en-US" sz="12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Never received assistantship under this scheme.</a:t>
            </a:r>
          </a:p>
          <a:p>
            <a:pPr marL="115888" indent="-115888" algn="just">
              <a:spcBef>
                <a:spcPts val="0"/>
              </a:spcBef>
              <a:spcAft>
                <a:spcPts val="600"/>
              </a:spcAft>
            </a:pPr>
            <a:r>
              <a:rPr lang="en-US" sz="12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Not exceeded 7 semesters of study.</a:t>
            </a:r>
          </a:p>
          <a:p>
            <a:pPr marL="115888" indent="-115888" algn="just">
              <a:spcBef>
                <a:spcPts val="0"/>
              </a:spcBef>
              <a:spcAft>
                <a:spcPts val="600"/>
              </a:spcAft>
            </a:pPr>
            <a:r>
              <a:rPr lang="en-US" sz="12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Invited as an </a:t>
            </a:r>
            <a:r>
              <a:rPr lang="en-US" sz="1200" dirty="0">
                <a:solidFill>
                  <a:srgbClr val="FF0000"/>
                </a:solidFill>
                <a:latin typeface="Tahoma" panose="020B0604030504040204" pitchFamily="34" charset="0"/>
                <a:ea typeface="Tahoma" panose="020B0604030504040204" pitchFamily="34" charset="0"/>
                <a:cs typeface="Tahoma" panose="020B0604030504040204" pitchFamily="34" charset="0"/>
              </a:rPr>
              <a:t>ORAL PRESENTER</a:t>
            </a:r>
            <a:r>
              <a:rPr lang="en-US" sz="12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a:t>
            </a:r>
          </a:p>
          <a:p>
            <a:pPr marL="115888" indent="-115888" algn="just">
              <a:spcBef>
                <a:spcPts val="0"/>
              </a:spcBef>
              <a:spcAft>
                <a:spcPts val="600"/>
              </a:spcAft>
            </a:pPr>
            <a:r>
              <a:rPr lang="en-US" sz="12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The presentation related to PhD research work.</a:t>
            </a:r>
          </a:p>
          <a:p>
            <a:pPr marL="115888" indent="-115888" algn="just">
              <a:spcBef>
                <a:spcPts val="0"/>
              </a:spcBef>
              <a:spcAft>
                <a:spcPts val="600"/>
              </a:spcAft>
            </a:pPr>
            <a:r>
              <a:rPr lang="en-US" sz="12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Application is submitted at least 30 days before the date of the seminar/conference;</a:t>
            </a:r>
          </a:p>
          <a:p>
            <a:pPr marL="115888" indent="-115888" algn="just">
              <a:spcBef>
                <a:spcPts val="0"/>
              </a:spcBef>
              <a:spcAft>
                <a:spcPts val="600"/>
              </a:spcAft>
            </a:pPr>
            <a:r>
              <a:rPr lang="en-US" sz="12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A presentation slides for the seminar is attached when application is submitted (in English / approved by SV).</a:t>
            </a:r>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p:txBody>
      </p:sp>
      <p:sp>
        <p:nvSpPr>
          <p:cNvPr id="8" name="Flowchart: Card 7"/>
          <p:cNvSpPr/>
          <p:nvPr/>
        </p:nvSpPr>
        <p:spPr>
          <a:xfrm>
            <a:off x="4724400" y="1566991"/>
            <a:ext cx="4114800" cy="3044785"/>
          </a:xfrm>
          <a:prstGeom prst="flowChartPunchedCard">
            <a:avLst/>
          </a:prstGeom>
          <a:solidFill>
            <a:schemeClr val="accent5">
              <a:lumMod val="40000"/>
              <a:lumOff val="60000"/>
            </a:schemeClr>
          </a:solidFill>
          <a:ln w="19050">
            <a:solidFill>
              <a:schemeClr val="accent3">
                <a:lumMod val="50000"/>
              </a:schemeClr>
            </a:solidFill>
          </a:ln>
        </p:spPr>
        <p:txBody>
          <a:bodyPr wrap="square">
            <a:spAutoFit/>
          </a:bodyPr>
          <a:lstStyle/>
          <a:p>
            <a:pPr marL="115888" indent="-115888" algn="just">
              <a:spcAft>
                <a:spcPts val="800"/>
              </a:spcAft>
              <a:buFont typeface="Arial" panose="020B0604020202020204" pitchFamily="34" charset="0"/>
              <a:buChar char="•"/>
            </a:pPr>
            <a:r>
              <a:rPr lang="en-US" sz="1200" dirty="0">
                <a:solidFill>
                  <a:srgbClr val="FF0000"/>
                </a:solidFill>
                <a:latin typeface="Tahoma" panose="020B0604030504040204" pitchFamily="34" charset="0"/>
                <a:ea typeface="Tahoma" panose="020B0604030504040204" pitchFamily="34" charset="0"/>
                <a:cs typeface="Tahoma" panose="020B0604030504040204" pitchFamily="34" charset="0"/>
              </a:rPr>
              <a:t>LOCAL students </a:t>
            </a:r>
            <a:r>
              <a:rPr lang="en-US" sz="1200" dirty="0">
                <a:latin typeface="Tahoma" panose="020B0604030504040204" pitchFamily="34" charset="0"/>
                <a:ea typeface="Tahoma" panose="020B0604030504040204" pitchFamily="34" charset="0"/>
                <a:cs typeface="Tahoma" panose="020B0604030504040204" pitchFamily="34" charset="0"/>
              </a:rPr>
              <a:t>only.</a:t>
            </a:r>
          </a:p>
          <a:p>
            <a:pPr marL="115888" indent="-115888" algn="just">
              <a:spcAft>
                <a:spcPts val="800"/>
              </a:spcAft>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Registered in Masters (by research) or PhD </a:t>
            </a:r>
            <a:r>
              <a:rPr lang="en-US" sz="1200" dirty="0" err="1">
                <a:latin typeface="Tahoma" panose="020B0604030504040204" pitchFamily="34" charset="0"/>
                <a:ea typeface="Tahoma" panose="020B0604030504040204" pitchFamily="34" charset="0"/>
                <a:cs typeface="Tahoma" panose="020B0604030504040204" pitchFamily="34" charset="0"/>
              </a:rPr>
              <a:t>programme</a:t>
            </a:r>
            <a:r>
              <a:rPr lang="en-US" sz="1200" dirty="0">
                <a:latin typeface="Tahoma" panose="020B0604030504040204" pitchFamily="34" charset="0"/>
                <a:ea typeface="Tahoma" panose="020B0604030504040204" pitchFamily="34" charset="0"/>
                <a:cs typeface="Tahoma" panose="020B0604030504040204" pitchFamily="34" charset="0"/>
              </a:rPr>
              <a:t>.</a:t>
            </a:r>
          </a:p>
          <a:p>
            <a:pPr marL="115888" indent="-115888" algn="just">
              <a:spcAft>
                <a:spcPts val="800"/>
              </a:spcAft>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Current study status is </a:t>
            </a:r>
            <a:r>
              <a:rPr lang="en-US" sz="1200" dirty="0">
                <a:solidFill>
                  <a:srgbClr val="FF0000"/>
                </a:solidFill>
                <a:latin typeface="Tahoma" panose="020B0604030504040204" pitchFamily="34" charset="0"/>
                <a:ea typeface="Tahoma" panose="020B0604030504040204" pitchFamily="34" charset="0"/>
                <a:cs typeface="Tahoma" panose="020B0604030504040204" pitchFamily="34" charset="0"/>
              </a:rPr>
              <a:t>“Good Standing”.</a:t>
            </a:r>
          </a:p>
          <a:p>
            <a:pPr marL="115888" indent="-115888" algn="just">
              <a:spcAft>
                <a:spcPts val="800"/>
              </a:spcAft>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Length of attachment is between 1-3 months (justification is needed if the duration exceeded three months).</a:t>
            </a:r>
          </a:p>
          <a:p>
            <a:pPr marL="115888" indent="-115888" algn="just">
              <a:spcAft>
                <a:spcPts val="800"/>
              </a:spcAft>
              <a:buFont typeface="Arial" panose="020B0604020202020204" pitchFamily="34" charset="0"/>
              <a:buChar char="•"/>
            </a:pPr>
            <a:r>
              <a:rPr lang="en-US" sz="1200" dirty="0">
                <a:latin typeface="Tahoma" panose="020B0604030504040204" pitchFamily="34" charset="0"/>
                <a:ea typeface="Tahoma" panose="020B0604030504040204" pitchFamily="34" charset="0"/>
                <a:cs typeface="Tahoma" panose="020B0604030504040204" pitchFamily="34" charset="0"/>
              </a:rPr>
              <a:t>The offer letter from the host institution must be provided when application is submitted to SGS.</a:t>
            </a:r>
          </a:p>
          <a:p>
            <a:pPr marL="115888" indent="-115888" algn="just">
              <a:spcAft>
                <a:spcPts val="800"/>
              </a:spcAft>
              <a:buFont typeface="Arial" panose="020B0604020202020204" pitchFamily="34" charset="0"/>
              <a:buChar char="•"/>
            </a:pPr>
            <a:r>
              <a:rPr lang="en-US" sz="12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Application form </a:t>
            </a:r>
            <a:r>
              <a:rPr lang="en-US" sz="1200" dirty="0">
                <a:solidFill>
                  <a:srgbClr val="FF0000"/>
                </a:solidFill>
                <a:latin typeface="Tahoma" panose="020B0604030504040204" pitchFamily="34" charset="0"/>
                <a:ea typeface="Tahoma" panose="020B0604030504040204" pitchFamily="34" charset="0"/>
                <a:cs typeface="Tahoma" panose="020B0604030504040204" pitchFamily="34" charset="0"/>
              </a:rPr>
              <a:t>(GS-42) </a:t>
            </a:r>
            <a:r>
              <a:rPr lang="en-US" sz="12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can be downloaded from SGS website.</a:t>
            </a:r>
          </a:p>
        </p:txBody>
      </p:sp>
      <p:sp>
        <p:nvSpPr>
          <p:cNvPr id="3" name="Arrow: Pentagon 2"/>
          <p:cNvSpPr/>
          <p:nvPr/>
        </p:nvSpPr>
        <p:spPr>
          <a:xfrm>
            <a:off x="457200" y="878724"/>
            <a:ext cx="4114800" cy="830997"/>
          </a:xfrm>
          <a:prstGeom prst="homePlate">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10800000" scaled="1"/>
            <a:tileRect/>
          </a:gradFill>
        </p:spPr>
        <p:txBody>
          <a:bodyPr wrap="square">
            <a:spAutoFit/>
          </a:bodyPr>
          <a:lstStyle/>
          <a:p>
            <a:pPr algn="ctr"/>
            <a:r>
              <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rPr>
              <a:t>FINANCIAL AID TO ATTEND INTERNATIONAL SEMINAR / CONFERENCE</a:t>
            </a:r>
          </a:p>
        </p:txBody>
      </p:sp>
      <p:sp>
        <p:nvSpPr>
          <p:cNvPr id="6" name="Arrow: Pentagon 5"/>
          <p:cNvSpPr/>
          <p:nvPr/>
        </p:nvSpPr>
        <p:spPr>
          <a:xfrm>
            <a:off x="4724400" y="878724"/>
            <a:ext cx="4114800" cy="877163"/>
          </a:xfrm>
          <a:prstGeom prst="homePlate">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0800000" scaled="1"/>
            <a:tileRect/>
          </a:gradFill>
        </p:spPr>
        <p:txBody>
          <a:bodyPr wrap="square">
            <a:spAutoFit/>
          </a:bodyPr>
          <a:lstStyle/>
          <a:p>
            <a:pPr algn="ctr"/>
            <a:r>
              <a:rPr lang="en-US" sz="1700" b="1" dirty="0">
                <a:solidFill>
                  <a:schemeClr val="bg1"/>
                </a:solidFill>
              </a:rPr>
              <a:t>FINANCIAL AID TO ATTEND RESEARCH ATTACHMENT (OUTBOUND)</a:t>
            </a:r>
          </a:p>
          <a:p>
            <a:pPr algn="ctr"/>
            <a:endParaRPr lang="en-US" sz="1700" b="1" dirty="0">
              <a:solidFill>
                <a:schemeClr val="bg1"/>
              </a:solidFill>
            </a:endParaRPr>
          </a:p>
        </p:txBody>
      </p:sp>
      <p:sp>
        <p:nvSpPr>
          <p:cNvPr id="10" name="TextBox 9">
            <a:extLst>
              <a:ext uri="{FF2B5EF4-FFF2-40B4-BE49-F238E27FC236}">
                <a16:creationId xmlns:a16="http://schemas.microsoft.com/office/drawing/2014/main" xmlns="" id="{E585EDD8-AF76-4165-AB90-2419E66FCE3B}"/>
              </a:ext>
            </a:extLst>
          </p:cNvPr>
          <p:cNvSpPr txBox="1"/>
          <p:nvPr/>
        </p:nvSpPr>
        <p:spPr>
          <a:xfrm>
            <a:off x="533400" y="76200"/>
            <a:ext cx="5216782" cy="800219"/>
          </a:xfrm>
          <a:prstGeom prst="rect">
            <a:avLst/>
          </a:prstGeom>
          <a:noFill/>
        </p:spPr>
        <p:txBody>
          <a:bodyPr wrap="square" rtlCol="0">
            <a:spAutoFit/>
          </a:bodyPr>
          <a:lstStyle/>
          <a:p>
            <a:pPr algn="ctr"/>
            <a:r>
              <a:rPr lang="en-US" sz="2300" b="1" i="1" dirty="0">
                <a:latin typeface="Tahoma" panose="020B0604030504040204" pitchFamily="34" charset="0"/>
                <a:ea typeface="Tahoma" panose="020B0604030504040204" pitchFamily="34" charset="0"/>
                <a:cs typeface="Tahoma" panose="020B0604030504040204" pitchFamily="34" charset="0"/>
              </a:rPr>
              <a:t>FINANCIAL AID</a:t>
            </a:r>
          </a:p>
          <a:p>
            <a:pPr algn="ctr"/>
            <a:endParaRPr lang="en-MY" sz="2300" u="sng" dirty="0"/>
          </a:p>
        </p:txBody>
      </p:sp>
    </p:spTree>
    <p:extLst>
      <p:ext uri="{BB962C8B-B14F-4D97-AF65-F5344CB8AC3E}">
        <p14:creationId xmlns:p14="http://schemas.microsoft.com/office/powerpoint/2010/main" val="1410781883"/>
      </p:ext>
    </p:extLst>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BDE11911-8E96-4A69-90F3-D777F3C579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123"/>
          <a:stretch/>
        </p:blipFill>
        <p:spPr>
          <a:xfrm>
            <a:off x="-1" y="-457200"/>
            <a:ext cx="9144001" cy="2462213"/>
          </a:xfrm>
          <a:prstGeom prst="rect">
            <a:avLst/>
          </a:prstGeom>
        </p:spPr>
      </p:pic>
      <p:pic>
        <p:nvPicPr>
          <p:cNvPr id="62" name="Content Placeholder 4" descr="Inner-UPM-Template_Option-1A.jpg">
            <a:extLst>
              <a:ext uri="{FF2B5EF4-FFF2-40B4-BE49-F238E27FC236}">
                <a16:creationId xmlns:a16="http://schemas.microsoft.com/office/drawing/2014/main" xmlns="" id="{999DF58F-9972-4B37-B938-38A0DE257F40}"/>
              </a:ext>
            </a:extLst>
          </p:cNvPr>
          <p:cNvPicPr>
            <a:picLocks noChangeAspect="1"/>
          </p:cNvPicPr>
          <p:nvPr/>
        </p:nvPicPr>
        <p:blipFill>
          <a:blip r:embed="rId4" cstate="print"/>
          <a:stretch>
            <a:fillRect/>
          </a:stretch>
        </p:blipFill>
        <p:spPr>
          <a:xfrm>
            <a:off x="0" y="6420394"/>
            <a:ext cx="7315200" cy="437606"/>
          </a:xfrm>
          <a:prstGeom prst="rect">
            <a:avLst/>
          </a:prstGeom>
        </p:spPr>
      </p:pic>
      <p:sp>
        <p:nvSpPr>
          <p:cNvPr id="7" name="Content Placeholder 2"/>
          <p:cNvSpPr>
            <a:spLocks noGrp="1"/>
          </p:cNvSpPr>
          <p:nvPr>
            <p:ph idx="1"/>
          </p:nvPr>
        </p:nvSpPr>
        <p:spPr>
          <a:xfrm>
            <a:off x="1219200" y="2346019"/>
            <a:ext cx="7086600" cy="4525963"/>
          </a:xfrm>
        </p:spPr>
        <p:txBody>
          <a:bodyPr>
            <a:normAutofit/>
          </a:bodyPr>
          <a:lstStyle/>
          <a:p>
            <a:pPr marL="0" indent="0" algn="ctr">
              <a:buNone/>
            </a:pPr>
            <a:r>
              <a:rPr lang="en-US" sz="6600" b="1" dirty="0">
                <a:latin typeface="Adobe Caslon Pro Bold" panose="0205070206050A020403" pitchFamily="18" charset="0"/>
                <a:ea typeface="Tahoma" panose="020B0604030504040204" pitchFamily="34" charset="0"/>
                <a:cs typeface="Tahoma" panose="020B0604030504040204" pitchFamily="34" charset="0"/>
              </a:rPr>
              <a:t>GRADUATION REQUIREMENT</a:t>
            </a:r>
          </a:p>
        </p:txBody>
      </p:sp>
    </p:spTree>
    <p:extLst>
      <p:ext uri="{BB962C8B-B14F-4D97-AF65-F5344CB8AC3E}">
        <p14:creationId xmlns:p14="http://schemas.microsoft.com/office/powerpoint/2010/main" val="1430422753"/>
      </p:ext>
    </p:extLst>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3">
            <a:extLst>
              <a:ext uri="{FF2B5EF4-FFF2-40B4-BE49-F238E27FC236}">
                <a16:creationId xmlns:a16="http://schemas.microsoft.com/office/drawing/2014/main" xmlns="" id="{B09AC0E9-99E5-453B-A573-0B86467801F4}"/>
              </a:ext>
            </a:extLst>
          </p:cNvPr>
          <p:cNvGraphicFramePr/>
          <p:nvPr>
            <p:extLst>
              <p:ext uri="{D42A27DB-BD31-4B8C-83A1-F6EECF244321}">
                <p14:modId xmlns:p14="http://schemas.microsoft.com/office/powerpoint/2010/main" val="141966001"/>
              </p:ext>
            </p:extLst>
          </p:nvPr>
        </p:nvGraphicFramePr>
        <p:xfrm>
          <a:off x="1600198" y="1147232"/>
          <a:ext cx="7162801" cy="5173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xmlns="" id="{A3F70EB8-E1B6-49B0-9CD4-9561C67BA08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5473" r="1123" b="31915"/>
          <a:stretch/>
        </p:blipFill>
        <p:spPr>
          <a:xfrm>
            <a:off x="-1" y="-76201"/>
            <a:ext cx="9144001" cy="1295401"/>
          </a:xfrm>
          <a:prstGeom prst="rect">
            <a:avLst/>
          </a:prstGeom>
        </p:spPr>
      </p:pic>
      <p:pic>
        <p:nvPicPr>
          <p:cNvPr id="5" name="Content Placeholder 4" descr="Inner-UPM-Template_Option-1A.jpg">
            <a:extLst>
              <a:ext uri="{FF2B5EF4-FFF2-40B4-BE49-F238E27FC236}">
                <a16:creationId xmlns:a16="http://schemas.microsoft.com/office/drawing/2014/main" xmlns="" id="{D25B8CB1-8400-435F-96B8-14BE1E4F0557}"/>
              </a:ext>
            </a:extLst>
          </p:cNvPr>
          <p:cNvPicPr>
            <a:picLocks noChangeAspect="1"/>
          </p:cNvPicPr>
          <p:nvPr/>
        </p:nvPicPr>
        <p:blipFill>
          <a:blip r:embed="rId8" cstate="print"/>
          <a:stretch>
            <a:fillRect/>
          </a:stretch>
        </p:blipFill>
        <p:spPr>
          <a:xfrm>
            <a:off x="0" y="6420394"/>
            <a:ext cx="7315200" cy="437606"/>
          </a:xfrm>
          <a:prstGeom prst="rect">
            <a:avLst/>
          </a:prstGeom>
        </p:spPr>
      </p:pic>
      <p:sp>
        <p:nvSpPr>
          <p:cNvPr id="6" name="Rectangle: Diagonal Corners Rounded 5">
            <a:extLst>
              <a:ext uri="{FF2B5EF4-FFF2-40B4-BE49-F238E27FC236}">
                <a16:creationId xmlns:a16="http://schemas.microsoft.com/office/drawing/2014/main" xmlns="" id="{C1F1C37B-BAE6-4CD0-BA7B-0BA6BDF78CFC}"/>
              </a:ext>
            </a:extLst>
          </p:cNvPr>
          <p:cNvSpPr/>
          <p:nvPr/>
        </p:nvSpPr>
        <p:spPr>
          <a:xfrm>
            <a:off x="0" y="1298058"/>
            <a:ext cx="9144000" cy="759342"/>
          </a:xfrm>
          <a:prstGeom prst="round2DiagRect">
            <a:avLst/>
          </a:prstGeom>
          <a:blipFill>
            <a:blip r:embed="rId9" cstate="print"/>
            <a:tile tx="0" ty="0" sx="100000" sy="100000" flip="none" algn="tl"/>
          </a:blipFill>
          <a:ln w="28575">
            <a:solidFill>
              <a:schemeClr val="bg1">
                <a:lumMod val="85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v"/>
            </a:pPr>
            <a:endParaRPr lang="en-MY"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v"/>
            </a:pPr>
            <a:r>
              <a:rPr lang="en-MY" sz="1400" dirty="0">
                <a:solidFill>
                  <a:schemeClr val="tx1"/>
                </a:solidFill>
                <a:latin typeface="Tahoma" panose="020B0604030504040204" pitchFamily="34" charset="0"/>
                <a:ea typeface="Tahoma" panose="020B0604030504040204" pitchFamily="34" charset="0"/>
                <a:cs typeface="Tahoma" panose="020B0604030504040204" pitchFamily="34" charset="0"/>
              </a:rPr>
              <a:t>A student is eligible for conferral of a degree only if he has achieved a minimum CGPA of 3.000, and fulfilled the requirements for courses as certified by the Faculty/Institute/School, and: </a:t>
            </a:r>
          </a:p>
          <a:p>
            <a:pPr marL="285750" indent="-285750">
              <a:buFont typeface="Wingdings" panose="05000000000000000000" pitchFamily="2" charset="2"/>
              <a:buChar char="v"/>
            </a:pPr>
            <a:endParaRPr lang="en-MY" dirty="0">
              <a:latin typeface="Tahoma" panose="020B0604030504040204" pitchFamily="34" charset="0"/>
              <a:ea typeface="Tahoma" panose="020B0604030504040204" pitchFamily="34" charset="0"/>
              <a:cs typeface="Tahoma" panose="020B0604030504040204" pitchFamily="34" charset="0"/>
            </a:endParaRPr>
          </a:p>
        </p:txBody>
      </p:sp>
      <p:sp>
        <p:nvSpPr>
          <p:cNvPr id="15" name="Rectangle 14">
            <a:extLst>
              <a:ext uri="{FF2B5EF4-FFF2-40B4-BE49-F238E27FC236}">
                <a16:creationId xmlns:a16="http://schemas.microsoft.com/office/drawing/2014/main" xmlns="" id="{2D83FB63-54E4-4DEF-92E8-CFC67F0341F9}"/>
              </a:ext>
            </a:extLst>
          </p:cNvPr>
          <p:cNvSpPr/>
          <p:nvPr/>
        </p:nvSpPr>
        <p:spPr>
          <a:xfrm>
            <a:off x="4427718" y="2442633"/>
            <a:ext cx="511679" cy="523220"/>
          </a:xfrm>
          <a:prstGeom prst="rect">
            <a:avLst/>
          </a:prstGeom>
          <a:noFill/>
        </p:spPr>
        <p:txBody>
          <a:bodyPr wrap="none" lIns="91440" tIns="45720" rIns="91440" bIns="45720">
            <a:spAutoFit/>
          </a:bodyPr>
          <a:lstStyle/>
          <a:p>
            <a:pPr algn="ctr"/>
            <a:r>
              <a:rPr lang="en-US" sz="2800" dirty="0">
                <a:ln w="0"/>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a)</a:t>
            </a:r>
            <a:endParaRPr lang="en-US" sz="2800" b="0" cap="none" spc="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6" name="Rectangle 15">
            <a:extLst>
              <a:ext uri="{FF2B5EF4-FFF2-40B4-BE49-F238E27FC236}">
                <a16:creationId xmlns:a16="http://schemas.microsoft.com/office/drawing/2014/main" xmlns="" id="{6C0338CA-884E-4E7F-AAD7-8183ADDB4D4C}"/>
              </a:ext>
            </a:extLst>
          </p:cNvPr>
          <p:cNvSpPr/>
          <p:nvPr/>
        </p:nvSpPr>
        <p:spPr>
          <a:xfrm>
            <a:off x="2057400" y="3425764"/>
            <a:ext cx="521298" cy="523220"/>
          </a:xfrm>
          <a:prstGeom prst="rect">
            <a:avLst/>
          </a:prstGeom>
          <a:noFill/>
        </p:spPr>
        <p:txBody>
          <a:bodyPr wrap="none" lIns="91440" tIns="45720" rIns="91440" bIns="45720">
            <a:spAutoFit/>
          </a:bodyPr>
          <a:lstStyle/>
          <a:p>
            <a:pPr algn="ctr"/>
            <a:r>
              <a:rPr lang="en-US" sz="2800" dirty="0">
                <a:ln w="0"/>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b)</a:t>
            </a:r>
            <a:endParaRPr lang="en-US" sz="2800" b="0" cap="none" spc="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7" name="Rectangle 16">
            <a:extLst>
              <a:ext uri="{FF2B5EF4-FFF2-40B4-BE49-F238E27FC236}">
                <a16:creationId xmlns:a16="http://schemas.microsoft.com/office/drawing/2014/main" xmlns="" id="{EB16DD06-B309-4135-9D2F-D2C8FBA66344}"/>
              </a:ext>
            </a:extLst>
          </p:cNvPr>
          <p:cNvSpPr/>
          <p:nvPr/>
        </p:nvSpPr>
        <p:spPr>
          <a:xfrm>
            <a:off x="5257800" y="4277381"/>
            <a:ext cx="487634" cy="523220"/>
          </a:xfrm>
          <a:prstGeom prst="rect">
            <a:avLst/>
          </a:prstGeom>
          <a:noFill/>
        </p:spPr>
        <p:txBody>
          <a:bodyPr wrap="none" lIns="91440" tIns="45720" rIns="91440" bIns="45720">
            <a:spAutoFit/>
          </a:bodyPr>
          <a:lstStyle/>
          <a:p>
            <a:pPr algn="ctr"/>
            <a:r>
              <a:rPr lang="en-US" sz="2800" dirty="0">
                <a:ln w="0"/>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c)</a:t>
            </a:r>
            <a:endParaRPr lang="en-US" sz="2800" b="0" cap="none" spc="0"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8" name="Rectangle: Diagonal Corners Rounded 17">
            <a:extLst>
              <a:ext uri="{FF2B5EF4-FFF2-40B4-BE49-F238E27FC236}">
                <a16:creationId xmlns:a16="http://schemas.microsoft.com/office/drawing/2014/main" xmlns="" id="{FFEE8912-6583-4207-92AC-C039CA8E9E25}"/>
              </a:ext>
            </a:extLst>
          </p:cNvPr>
          <p:cNvSpPr/>
          <p:nvPr/>
        </p:nvSpPr>
        <p:spPr>
          <a:xfrm>
            <a:off x="0" y="5730948"/>
            <a:ext cx="9143999" cy="610587"/>
          </a:xfrm>
          <a:prstGeom prst="round2DiagRect">
            <a:avLst/>
          </a:prstGeom>
          <a:blipFill>
            <a:blip r:embed="rId9" cstate="print"/>
            <a:tile tx="0" ty="0" sx="100000" sy="100000" flip="none" algn="tl"/>
          </a:blipFill>
          <a:ln w="28575">
            <a:solidFill>
              <a:schemeClr val="bg1">
                <a:lumMod val="85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1312" lvl="1" indent="-285750">
              <a:buFont typeface="Wingdings" panose="05000000000000000000" pitchFamily="2" charset="2"/>
              <a:buChar char="v"/>
              <a:defRPr/>
            </a:pPr>
            <a:r>
              <a:rPr lang="en-MY" sz="1400" dirty="0">
                <a:solidFill>
                  <a:schemeClr val="tx1"/>
                </a:solidFill>
                <a:latin typeface="Tahoma" panose="020B0604030504040204" pitchFamily="34" charset="0"/>
                <a:ea typeface="Tahoma" panose="020B0604030504040204" pitchFamily="34" charset="0"/>
                <a:cs typeface="Tahoma" panose="020B0604030504040204" pitchFamily="34" charset="0"/>
              </a:rPr>
              <a:t>All international students (except for students from Indonesia and Brunei) must have obtained a grade ‘M’ for the Malay Language course (BBM 1401 or its equivalent).</a:t>
            </a:r>
          </a:p>
        </p:txBody>
      </p:sp>
      <p:sp>
        <p:nvSpPr>
          <p:cNvPr id="19" name="TextBox 18">
            <a:extLst>
              <a:ext uri="{FF2B5EF4-FFF2-40B4-BE49-F238E27FC236}">
                <a16:creationId xmlns:a16="http://schemas.microsoft.com/office/drawing/2014/main" xmlns="" id="{FC69D67A-ACBC-4E46-A5EB-7729F848FC25}"/>
              </a:ext>
            </a:extLst>
          </p:cNvPr>
          <p:cNvSpPr txBox="1"/>
          <p:nvPr/>
        </p:nvSpPr>
        <p:spPr>
          <a:xfrm>
            <a:off x="152400" y="65037"/>
            <a:ext cx="6248398" cy="1154162"/>
          </a:xfrm>
          <a:prstGeom prst="rect">
            <a:avLst/>
          </a:prstGeom>
          <a:noFill/>
        </p:spPr>
        <p:txBody>
          <a:bodyPr wrap="square" rtlCol="0">
            <a:spAutoFit/>
          </a:bodyPr>
          <a:lstStyle/>
          <a:p>
            <a:pPr algn="ctr"/>
            <a:r>
              <a:rPr lang="en-US" sz="2300" b="1" i="1" dirty="0">
                <a:latin typeface="Tahoma" panose="020B0604030504040204" pitchFamily="34" charset="0"/>
                <a:ea typeface="Tahoma" panose="020B0604030504040204" pitchFamily="34" charset="0"/>
                <a:cs typeface="Tahoma" panose="020B0604030504040204" pitchFamily="34" charset="0"/>
              </a:rPr>
              <a:t>GRADUATION</a:t>
            </a:r>
          </a:p>
          <a:p>
            <a:pPr algn="ctr"/>
            <a:r>
              <a:rPr lang="en-US" sz="2300" b="1" i="1" dirty="0">
                <a:latin typeface="Tahoma" panose="020B0604030504040204" pitchFamily="34" charset="0"/>
                <a:ea typeface="Tahoma" panose="020B0604030504040204" pitchFamily="34" charset="0"/>
                <a:cs typeface="Tahoma" panose="020B0604030504040204" pitchFamily="34" charset="0"/>
              </a:rPr>
              <a:t>REQUIREMENT</a:t>
            </a:r>
          </a:p>
          <a:p>
            <a:pPr algn="ctr"/>
            <a:endParaRPr lang="en-MY" sz="2300" u="sng" dirty="0"/>
          </a:p>
        </p:txBody>
      </p:sp>
    </p:spTree>
    <p:extLst>
      <p:ext uri="{BB962C8B-B14F-4D97-AF65-F5344CB8AC3E}">
        <p14:creationId xmlns:p14="http://schemas.microsoft.com/office/powerpoint/2010/main" val="227349557"/>
      </p:ext>
    </p:extLst>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BDE11911-8E96-4A69-90F3-D777F3C579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123"/>
          <a:stretch/>
        </p:blipFill>
        <p:spPr>
          <a:xfrm>
            <a:off x="-1" y="-457200"/>
            <a:ext cx="9144001" cy="2462213"/>
          </a:xfrm>
          <a:prstGeom prst="rect">
            <a:avLst/>
          </a:prstGeom>
        </p:spPr>
      </p:pic>
      <p:pic>
        <p:nvPicPr>
          <p:cNvPr id="62" name="Content Placeholder 4" descr="Inner-UPM-Template_Option-1A.jpg">
            <a:extLst>
              <a:ext uri="{FF2B5EF4-FFF2-40B4-BE49-F238E27FC236}">
                <a16:creationId xmlns:a16="http://schemas.microsoft.com/office/drawing/2014/main" xmlns="" id="{999DF58F-9972-4B37-B938-38A0DE257F40}"/>
              </a:ext>
            </a:extLst>
          </p:cNvPr>
          <p:cNvPicPr>
            <a:picLocks noChangeAspect="1"/>
          </p:cNvPicPr>
          <p:nvPr/>
        </p:nvPicPr>
        <p:blipFill>
          <a:blip r:embed="rId4" cstate="print"/>
          <a:stretch>
            <a:fillRect/>
          </a:stretch>
        </p:blipFill>
        <p:spPr>
          <a:xfrm>
            <a:off x="0" y="6420394"/>
            <a:ext cx="7315200" cy="437606"/>
          </a:xfrm>
          <a:prstGeom prst="rect">
            <a:avLst/>
          </a:prstGeom>
        </p:spPr>
      </p:pic>
      <p:sp>
        <p:nvSpPr>
          <p:cNvPr id="2" name="Content Placeholder 1"/>
          <p:cNvSpPr>
            <a:spLocks noGrp="1"/>
          </p:cNvSpPr>
          <p:nvPr>
            <p:ph idx="1"/>
          </p:nvPr>
        </p:nvSpPr>
        <p:spPr>
          <a:xfrm>
            <a:off x="457200" y="1433514"/>
            <a:ext cx="8229600" cy="1142998"/>
          </a:xfrm>
        </p:spPr>
        <p:txBody>
          <a:bodyPr>
            <a:normAutofit/>
          </a:bodyPr>
          <a:lstStyle/>
          <a:p>
            <a:pPr marL="401638" indent="-401638">
              <a:buFont typeface="Wingdings" panose="05000000000000000000" pitchFamily="2" charset="2"/>
              <a:buChar char="q"/>
            </a:pPr>
            <a:r>
              <a:rPr lang="en-MY" sz="1800" dirty="0"/>
              <a:t>All students in degree programmes by research must show proof of having published or accepted journal articles based on research conducted during their candidature prior to graduation as follows:</a:t>
            </a:r>
            <a:endParaRPr lang="en-US" sz="1800" dirty="0"/>
          </a:p>
        </p:txBody>
      </p:sp>
      <p:graphicFrame>
        <p:nvGraphicFramePr>
          <p:cNvPr id="9" name="Table 8"/>
          <p:cNvGraphicFramePr>
            <a:graphicFrameLocks noGrp="1"/>
          </p:cNvGraphicFramePr>
          <p:nvPr>
            <p:extLst/>
          </p:nvPr>
        </p:nvGraphicFramePr>
        <p:xfrm>
          <a:off x="457200" y="2438400"/>
          <a:ext cx="8458200" cy="2234121"/>
        </p:xfrm>
        <a:graphic>
          <a:graphicData uri="http://schemas.openxmlformats.org/drawingml/2006/table">
            <a:tbl>
              <a:tblPr firstRow="1" firstCol="1" bandRow="1" bandCol="1">
                <a:tableStyleId>{5A111915-BE36-4E01-A7E5-04B1672EAD32}</a:tableStyleId>
              </a:tblPr>
              <a:tblGrid>
                <a:gridCol w="1219200">
                  <a:extLst>
                    <a:ext uri="{9D8B030D-6E8A-4147-A177-3AD203B41FA5}">
                      <a16:colId xmlns:a16="http://schemas.microsoft.com/office/drawing/2014/main" xmlns="" val="808459361"/>
                    </a:ext>
                  </a:extLst>
                </a:gridCol>
                <a:gridCol w="2895600">
                  <a:extLst>
                    <a:ext uri="{9D8B030D-6E8A-4147-A177-3AD203B41FA5}">
                      <a16:colId xmlns:a16="http://schemas.microsoft.com/office/drawing/2014/main" xmlns="" val="386139483"/>
                    </a:ext>
                  </a:extLst>
                </a:gridCol>
                <a:gridCol w="685800">
                  <a:extLst>
                    <a:ext uri="{9D8B030D-6E8A-4147-A177-3AD203B41FA5}">
                      <a16:colId xmlns:a16="http://schemas.microsoft.com/office/drawing/2014/main" xmlns="" val="4078872408"/>
                    </a:ext>
                  </a:extLst>
                </a:gridCol>
                <a:gridCol w="3657600">
                  <a:extLst>
                    <a:ext uri="{9D8B030D-6E8A-4147-A177-3AD203B41FA5}">
                      <a16:colId xmlns:a16="http://schemas.microsoft.com/office/drawing/2014/main" xmlns="" val="625066937"/>
                    </a:ext>
                  </a:extLst>
                </a:gridCol>
              </a:tblGrid>
              <a:tr h="223520">
                <a:tc rowSpan="2">
                  <a:txBody>
                    <a:bodyPr/>
                    <a:lstStyle/>
                    <a:p>
                      <a:pPr marL="0" marR="0">
                        <a:lnSpc>
                          <a:spcPct val="107000"/>
                        </a:lnSpc>
                        <a:spcBef>
                          <a:spcPts val="0"/>
                        </a:spcBef>
                        <a:spcAft>
                          <a:spcPts val="800"/>
                        </a:spcAft>
                      </a:pPr>
                      <a:r>
                        <a:rPr lang="en-US" sz="1600" dirty="0">
                          <a:effectLst/>
                        </a:rPr>
                        <a:t>Programme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gridSpan="3">
                  <a:txBody>
                    <a:bodyPr/>
                    <a:lstStyle/>
                    <a:p>
                      <a:pPr marL="0" marR="0" algn="ctr">
                        <a:lnSpc>
                          <a:spcPct val="107000"/>
                        </a:lnSpc>
                        <a:spcBef>
                          <a:spcPts val="0"/>
                        </a:spcBef>
                        <a:spcAft>
                          <a:spcPts val="0"/>
                        </a:spcAft>
                      </a:pPr>
                      <a:r>
                        <a:rPr lang="en-US" sz="1600" dirty="0">
                          <a:effectLst/>
                        </a:rPr>
                        <a:t>Minimum Publication Requirement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800667253"/>
                  </a:ext>
                </a:extLst>
              </a:tr>
              <a:tr h="379095">
                <a:tc vMerge="1">
                  <a:txBody>
                    <a:bodyPr/>
                    <a:lstStyle/>
                    <a:p>
                      <a:endParaRPr lang="en-US"/>
                    </a:p>
                  </a:txBody>
                  <a:tcPr/>
                </a:tc>
                <a:tc>
                  <a:txBody>
                    <a:bodyPr/>
                    <a:lstStyle/>
                    <a:p>
                      <a:pPr marL="0" marR="0">
                        <a:lnSpc>
                          <a:spcPct val="107000"/>
                        </a:lnSpc>
                        <a:spcBef>
                          <a:spcPts val="0"/>
                        </a:spcBef>
                        <a:spcAft>
                          <a:spcPts val="0"/>
                        </a:spcAft>
                      </a:pPr>
                      <a:r>
                        <a:rPr lang="en-US" sz="1600" dirty="0">
                          <a:effectLst/>
                        </a:rPr>
                        <a:t> Without</a:t>
                      </a:r>
                      <a:r>
                        <a:rPr lang="en-US" sz="1600" baseline="0" dirty="0">
                          <a:effectLst/>
                        </a:rPr>
                        <a:t> GRF</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2">
                  <a:txBody>
                    <a:bodyPr/>
                    <a:lstStyle/>
                    <a:p>
                      <a:pPr marL="0" marR="0">
                        <a:lnSpc>
                          <a:spcPct val="107000"/>
                        </a:lnSpc>
                        <a:spcBef>
                          <a:spcPts val="0"/>
                        </a:spcBef>
                        <a:spcAft>
                          <a:spcPts val="0"/>
                        </a:spcAft>
                      </a:pPr>
                      <a:r>
                        <a:rPr lang="en-US" sz="1600" u="none" dirty="0"/>
                        <a:t>Graduate Research Fellowship (GRF) Recipient</a:t>
                      </a:r>
                      <a:endParaRPr lang="en-US" sz="1600" b="1" u="none"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hMerge="1">
                  <a:txBody>
                    <a:bodyPr/>
                    <a:lstStyle/>
                    <a:p>
                      <a:pPr marL="0" marR="0">
                        <a:lnSpc>
                          <a:spcPct val="107000"/>
                        </a:lnSpc>
                        <a:spcBef>
                          <a:spcPts val="0"/>
                        </a:spcBef>
                        <a:spcAft>
                          <a:spcPts val="0"/>
                        </a:spcAft>
                      </a:pPr>
                      <a:endParaRPr lang="en-US" sz="1600" b="1" u="none"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solidFill>
                      <a:schemeClr val="tx2">
                        <a:lumMod val="40000"/>
                        <a:lumOff val="60000"/>
                      </a:schemeClr>
                    </a:solidFill>
                  </a:tcPr>
                </a:tc>
                <a:extLst>
                  <a:ext uri="{0D108BD9-81ED-4DB2-BD59-A6C34878D82A}">
                    <a16:rowId xmlns:a16="http://schemas.microsoft.com/office/drawing/2014/main" xmlns="" val="4188786822"/>
                  </a:ext>
                </a:extLst>
              </a:tr>
              <a:tr h="392430">
                <a:tc rowSpan="2">
                  <a:txBody>
                    <a:bodyPr/>
                    <a:lstStyle/>
                    <a:p>
                      <a:pPr marL="0" marR="0">
                        <a:lnSpc>
                          <a:spcPct val="107000"/>
                        </a:lnSpc>
                        <a:spcBef>
                          <a:spcPts val="0"/>
                        </a:spcBef>
                        <a:spcAft>
                          <a:spcPts val="800"/>
                        </a:spcAft>
                      </a:pPr>
                      <a:r>
                        <a:rPr lang="en-US" sz="1600">
                          <a:effectLst/>
                        </a:rPr>
                        <a:t>PhD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rowSpan="2">
                  <a:txBody>
                    <a:bodyPr/>
                    <a:lstStyle/>
                    <a:p>
                      <a:pPr marL="0" marR="0">
                        <a:lnSpc>
                          <a:spcPct val="107000"/>
                        </a:lnSpc>
                        <a:spcBef>
                          <a:spcPts val="0"/>
                        </a:spcBef>
                        <a:spcAft>
                          <a:spcPts val="0"/>
                        </a:spcAft>
                      </a:pPr>
                      <a:r>
                        <a:rPr lang="en-US" sz="1600" dirty="0">
                          <a:effectLst/>
                        </a:rPr>
                        <a:t>Two journal articles published or accepted (in CIJ)</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600" dirty="0">
                          <a:effectLst/>
                        </a:rPr>
                        <a:t>GRF</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nSpc>
                          <a:spcPct val="107000"/>
                        </a:lnSpc>
                        <a:spcBef>
                          <a:spcPts val="0"/>
                        </a:spcBef>
                        <a:spcAft>
                          <a:spcPts val="0"/>
                        </a:spcAft>
                      </a:pPr>
                      <a:r>
                        <a:rPr lang="en-US" sz="1600" dirty="0">
                          <a:effectLst/>
                        </a:rPr>
                        <a:t>Two journal articles published or accepted </a:t>
                      </a:r>
                    </a:p>
                    <a:p>
                      <a:pPr marL="0" marR="0">
                        <a:lnSpc>
                          <a:spcPct val="107000"/>
                        </a:lnSpc>
                        <a:spcBef>
                          <a:spcPts val="0"/>
                        </a:spcBef>
                        <a:spcAft>
                          <a:spcPts val="0"/>
                        </a:spcAft>
                      </a:pPr>
                      <a:r>
                        <a:rPr lang="en-US" sz="1600" dirty="0">
                          <a:effectLst/>
                        </a:rPr>
                        <a:t>(at least one in Q1 or Q2 journal)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xmlns="" val="1617827857"/>
                  </a:ext>
                </a:extLst>
              </a:tr>
              <a:tr h="394335">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600" dirty="0" err="1">
                          <a:effectLst/>
                        </a:rPr>
                        <a:t>iGRF</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nSpc>
                          <a:spcPct val="107000"/>
                        </a:lnSpc>
                        <a:spcBef>
                          <a:spcPts val="0"/>
                        </a:spcBef>
                        <a:spcAft>
                          <a:spcPts val="0"/>
                        </a:spcAft>
                      </a:pPr>
                      <a:r>
                        <a:rPr lang="en-US" sz="1600" dirty="0">
                          <a:effectLst/>
                        </a:rPr>
                        <a:t>Two journal articles published or accepted </a:t>
                      </a:r>
                    </a:p>
                    <a:p>
                      <a:pPr marL="0" marR="0">
                        <a:lnSpc>
                          <a:spcPct val="107000"/>
                        </a:lnSpc>
                        <a:spcBef>
                          <a:spcPts val="0"/>
                        </a:spcBef>
                        <a:spcAft>
                          <a:spcPts val="0"/>
                        </a:spcAft>
                      </a:pPr>
                      <a:r>
                        <a:rPr lang="en-US" sz="1600" dirty="0">
                          <a:effectLst/>
                        </a:rPr>
                        <a:t>(in Q1 or Q2 journal)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xmlns="" val="2984485388"/>
                  </a:ext>
                </a:extLst>
              </a:tr>
              <a:tr h="349250">
                <a:tc>
                  <a:txBody>
                    <a:bodyPr/>
                    <a:lstStyle/>
                    <a:p>
                      <a:pPr marL="0" marR="0">
                        <a:lnSpc>
                          <a:spcPct val="107000"/>
                        </a:lnSpc>
                        <a:spcBef>
                          <a:spcPts val="0"/>
                        </a:spcBef>
                        <a:spcAft>
                          <a:spcPts val="800"/>
                        </a:spcAft>
                      </a:pPr>
                      <a:r>
                        <a:rPr lang="en-US" sz="1600" dirty="0">
                          <a:effectLst/>
                        </a:rPr>
                        <a:t>Master’s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nSpc>
                          <a:spcPct val="107000"/>
                        </a:lnSpc>
                        <a:spcBef>
                          <a:spcPts val="0"/>
                        </a:spcBef>
                        <a:spcAft>
                          <a:spcPts val="0"/>
                        </a:spcAft>
                      </a:pPr>
                      <a:r>
                        <a:rPr lang="en-US" sz="1600" dirty="0">
                          <a:effectLst/>
                        </a:rPr>
                        <a:t>One journal article published or accepted (in CIJ)</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600" dirty="0">
                          <a:effectLst/>
                        </a:rPr>
                        <a:t>GRF</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marL="0" marR="0">
                        <a:lnSpc>
                          <a:spcPct val="107000"/>
                        </a:lnSpc>
                        <a:spcBef>
                          <a:spcPts val="0"/>
                        </a:spcBef>
                        <a:spcAft>
                          <a:spcPts val="0"/>
                        </a:spcAft>
                      </a:pPr>
                      <a:r>
                        <a:rPr lang="en-US" sz="1600" dirty="0">
                          <a:effectLst/>
                        </a:rPr>
                        <a:t>One journal article published or accepted  (in JCR)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xmlns="" val="1732714353"/>
                  </a:ext>
                </a:extLst>
              </a:tr>
            </a:tbl>
          </a:graphicData>
        </a:graphic>
      </p:graphicFrame>
      <p:sp>
        <p:nvSpPr>
          <p:cNvPr id="4" name="Rectangle 3"/>
          <p:cNvSpPr/>
          <p:nvPr/>
        </p:nvSpPr>
        <p:spPr>
          <a:xfrm>
            <a:off x="457200" y="4724400"/>
            <a:ext cx="8458200" cy="1354217"/>
          </a:xfrm>
          <a:prstGeom prst="rect">
            <a:avLst/>
          </a:prstGeom>
        </p:spPr>
        <p:txBody>
          <a:bodyPr wrap="square">
            <a:spAutoFit/>
          </a:bodyPr>
          <a:lstStyle/>
          <a:p>
            <a:pPr marL="404813" lvl="1" indent="-396875">
              <a:buFont typeface="Wingdings" panose="05000000000000000000" pitchFamily="2" charset="2"/>
              <a:buChar char="q"/>
              <a:defRPr/>
            </a:pPr>
            <a:r>
              <a:rPr lang="en-US" dirty="0"/>
              <a:t>A book chapter is considered as being equivalent to one CIJ journal article.</a:t>
            </a:r>
          </a:p>
          <a:p>
            <a:pPr marL="404813" lvl="1" indent="-396875">
              <a:buFont typeface="Wingdings" panose="05000000000000000000" pitchFamily="2" charset="2"/>
              <a:buChar char="q"/>
              <a:defRPr/>
            </a:pPr>
            <a:endParaRPr lang="en-US" sz="1000" dirty="0">
              <a:solidFill>
                <a:schemeClr val="bg1"/>
              </a:solidFill>
              <a:ea typeface="Verdana" pitchFamily="34" charset="0"/>
              <a:cs typeface="Arial" pitchFamily="34" charset="0"/>
            </a:endParaRPr>
          </a:p>
          <a:p>
            <a:pPr marL="404813" lvl="1" indent="-396875">
              <a:buFont typeface="Wingdings" panose="05000000000000000000" pitchFamily="2" charset="2"/>
              <a:buChar char="q"/>
              <a:defRPr/>
            </a:pPr>
            <a:r>
              <a:rPr lang="en-US" dirty="0"/>
              <a:t>A student who has filed for a patent based on research conducted during his candidature may apply in writing to the Dean of School of Graduate Studies for exemption. </a:t>
            </a:r>
            <a:r>
              <a:rPr lang="en-US" b="1" dirty="0">
                <a:solidFill>
                  <a:srgbClr val="FF0000"/>
                </a:solidFill>
              </a:rPr>
              <a:t>One patent is equivalent to one journal article</a:t>
            </a:r>
            <a:r>
              <a:rPr lang="en-US" dirty="0"/>
              <a:t>.</a:t>
            </a:r>
            <a:endParaRPr lang="en-US" sz="2000" dirty="0">
              <a:solidFill>
                <a:schemeClr val="bg1"/>
              </a:solidFill>
              <a:ea typeface="Verdana" pitchFamily="34" charset="0"/>
              <a:cs typeface="Arial" pitchFamily="34" charset="0"/>
            </a:endParaRPr>
          </a:p>
        </p:txBody>
      </p:sp>
      <p:sp>
        <p:nvSpPr>
          <p:cNvPr id="7" name="TextBox 6">
            <a:extLst>
              <a:ext uri="{FF2B5EF4-FFF2-40B4-BE49-F238E27FC236}">
                <a16:creationId xmlns:a16="http://schemas.microsoft.com/office/drawing/2014/main" xmlns="" id="{FC69D67A-ACBC-4E46-A5EB-7729F848FC25}"/>
              </a:ext>
            </a:extLst>
          </p:cNvPr>
          <p:cNvSpPr txBox="1"/>
          <p:nvPr/>
        </p:nvSpPr>
        <p:spPr>
          <a:xfrm>
            <a:off x="76200" y="76200"/>
            <a:ext cx="6248398" cy="1154162"/>
          </a:xfrm>
          <a:prstGeom prst="rect">
            <a:avLst/>
          </a:prstGeom>
          <a:noFill/>
        </p:spPr>
        <p:txBody>
          <a:bodyPr wrap="square" rtlCol="0">
            <a:spAutoFit/>
          </a:bodyPr>
          <a:lstStyle/>
          <a:p>
            <a:pPr algn="ctr"/>
            <a:r>
              <a:rPr lang="en-US" sz="2300" b="1" i="1" dirty="0">
                <a:latin typeface="Tahoma" panose="020B0604030504040204" pitchFamily="34" charset="0"/>
                <a:ea typeface="Tahoma" panose="020B0604030504040204" pitchFamily="34" charset="0"/>
                <a:cs typeface="Tahoma" panose="020B0604030504040204" pitchFamily="34" charset="0"/>
              </a:rPr>
              <a:t>GRADUATION</a:t>
            </a:r>
          </a:p>
          <a:p>
            <a:pPr algn="ctr"/>
            <a:r>
              <a:rPr lang="en-US" sz="2300" b="1" i="1" dirty="0">
                <a:latin typeface="Tahoma" panose="020B0604030504040204" pitchFamily="34" charset="0"/>
                <a:ea typeface="Tahoma" panose="020B0604030504040204" pitchFamily="34" charset="0"/>
                <a:cs typeface="Tahoma" panose="020B0604030504040204" pitchFamily="34" charset="0"/>
              </a:rPr>
              <a:t>REQUIREMENT</a:t>
            </a:r>
          </a:p>
          <a:p>
            <a:pPr algn="ctr"/>
            <a:endParaRPr lang="en-MY" sz="2300" u="sng" dirty="0"/>
          </a:p>
        </p:txBody>
      </p:sp>
    </p:spTree>
    <p:extLst>
      <p:ext uri="{BB962C8B-B14F-4D97-AF65-F5344CB8AC3E}">
        <p14:creationId xmlns:p14="http://schemas.microsoft.com/office/powerpoint/2010/main" val="3031379441"/>
      </p:ext>
    </p:extLst>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BDE11911-8E96-4A69-90F3-D777F3C579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123"/>
          <a:stretch/>
        </p:blipFill>
        <p:spPr>
          <a:xfrm>
            <a:off x="-1" y="-457200"/>
            <a:ext cx="9144001" cy="2462213"/>
          </a:xfrm>
          <a:prstGeom prst="rect">
            <a:avLst/>
          </a:prstGeom>
        </p:spPr>
      </p:pic>
      <p:pic>
        <p:nvPicPr>
          <p:cNvPr id="62" name="Content Placeholder 4" descr="Inner-UPM-Template_Option-1A.jpg">
            <a:extLst>
              <a:ext uri="{FF2B5EF4-FFF2-40B4-BE49-F238E27FC236}">
                <a16:creationId xmlns:a16="http://schemas.microsoft.com/office/drawing/2014/main" xmlns="" id="{999DF58F-9972-4B37-B938-38A0DE257F40}"/>
              </a:ext>
            </a:extLst>
          </p:cNvPr>
          <p:cNvPicPr>
            <a:picLocks noChangeAspect="1"/>
          </p:cNvPicPr>
          <p:nvPr/>
        </p:nvPicPr>
        <p:blipFill>
          <a:blip r:embed="rId4" cstate="print"/>
          <a:stretch>
            <a:fillRect/>
          </a:stretch>
        </p:blipFill>
        <p:spPr>
          <a:xfrm>
            <a:off x="0" y="6420394"/>
            <a:ext cx="7315200" cy="437606"/>
          </a:xfrm>
          <a:prstGeom prst="rect">
            <a:avLst/>
          </a:prstGeom>
        </p:spPr>
      </p:pic>
      <p:sp>
        <p:nvSpPr>
          <p:cNvPr id="7" name="Content Placeholder 2"/>
          <p:cNvSpPr>
            <a:spLocks noGrp="1"/>
          </p:cNvSpPr>
          <p:nvPr>
            <p:ph idx="1"/>
          </p:nvPr>
        </p:nvSpPr>
        <p:spPr>
          <a:xfrm>
            <a:off x="-152401" y="2190206"/>
            <a:ext cx="9525001" cy="4820194"/>
          </a:xfrm>
        </p:spPr>
        <p:txBody>
          <a:bodyPr>
            <a:noAutofit/>
          </a:bodyPr>
          <a:lstStyle/>
          <a:p>
            <a:pPr marL="0" indent="0" algn="ctr">
              <a:buNone/>
            </a:pPr>
            <a:r>
              <a:rPr lang="en-US" sz="5500" b="1" dirty="0">
                <a:latin typeface="Adobe Caslon Pro Bold" panose="0205070206050A020403" pitchFamily="18" charset="0"/>
                <a:ea typeface="Tahoma" panose="020B0604030504040204" pitchFamily="34" charset="0"/>
                <a:cs typeface="Tahoma" panose="020B0604030504040204" pitchFamily="34" charset="0"/>
              </a:rPr>
              <a:t>STUDENT AFFAIRS </a:t>
            </a:r>
          </a:p>
          <a:p>
            <a:pPr marL="0" indent="0" algn="ctr">
              <a:buNone/>
            </a:pPr>
            <a:r>
              <a:rPr lang="en-US" sz="5500" b="1" dirty="0">
                <a:latin typeface="Adobe Caslon Pro Bold" panose="0205070206050A020403" pitchFamily="18" charset="0"/>
                <a:ea typeface="Tahoma" panose="020B0604030504040204" pitchFamily="34" charset="0"/>
                <a:cs typeface="Tahoma" panose="020B0604030504040204" pitchFamily="34" charset="0"/>
              </a:rPr>
              <a:t>&amp; </a:t>
            </a:r>
          </a:p>
          <a:p>
            <a:pPr marL="0" indent="0" algn="ctr">
              <a:buNone/>
            </a:pPr>
            <a:r>
              <a:rPr lang="en-US" sz="5500" b="1" dirty="0">
                <a:latin typeface="Adobe Caslon Pro Bold" panose="0205070206050A020403" pitchFamily="18" charset="0"/>
                <a:ea typeface="Tahoma" panose="020B0604030504040204" pitchFamily="34" charset="0"/>
                <a:cs typeface="Tahoma" panose="020B0604030504040204" pitchFamily="34" charset="0"/>
              </a:rPr>
              <a:t>LEARNING SUPPORT</a:t>
            </a:r>
          </a:p>
        </p:txBody>
      </p:sp>
    </p:spTree>
    <p:extLst>
      <p:ext uri="{BB962C8B-B14F-4D97-AF65-F5344CB8AC3E}">
        <p14:creationId xmlns:p14="http://schemas.microsoft.com/office/powerpoint/2010/main" val="3834016819"/>
      </p:ext>
    </p:extLst>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xmlns="" id="{F63BF3A0-9502-4A15-B9C7-1A6AA6BBD25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123"/>
          <a:stretch/>
        </p:blipFill>
        <p:spPr>
          <a:xfrm>
            <a:off x="-1" y="-457200"/>
            <a:ext cx="9144001" cy="2462213"/>
          </a:xfrm>
          <a:prstGeom prst="rect">
            <a:avLst/>
          </a:prstGeom>
        </p:spPr>
      </p:pic>
      <p:pic>
        <p:nvPicPr>
          <p:cNvPr id="5" name="Content Placeholder 4" descr="Inner-UPM-Template_Option-1A.jpg"/>
          <p:cNvPicPr>
            <a:picLocks noChangeAspect="1"/>
          </p:cNvPicPr>
          <p:nvPr/>
        </p:nvPicPr>
        <p:blipFill>
          <a:blip r:embed="rId3" cstate="print"/>
          <a:stretch>
            <a:fillRect/>
          </a:stretch>
        </p:blipFill>
        <p:spPr>
          <a:xfrm>
            <a:off x="0" y="6420394"/>
            <a:ext cx="7315200" cy="437606"/>
          </a:xfrm>
          <a:prstGeom prst="rect">
            <a:avLst/>
          </a:prstGeom>
        </p:spPr>
      </p:pic>
      <p:sp>
        <p:nvSpPr>
          <p:cNvPr id="22" name="TextBox 21">
            <a:extLst>
              <a:ext uri="{FF2B5EF4-FFF2-40B4-BE49-F238E27FC236}">
                <a16:creationId xmlns:a16="http://schemas.microsoft.com/office/drawing/2014/main" xmlns="" id="{56715B41-75ED-463B-8216-C8291EF040C8}"/>
              </a:ext>
            </a:extLst>
          </p:cNvPr>
          <p:cNvSpPr txBox="1"/>
          <p:nvPr/>
        </p:nvSpPr>
        <p:spPr>
          <a:xfrm>
            <a:off x="1828800" y="224135"/>
            <a:ext cx="2765501" cy="461665"/>
          </a:xfrm>
          <a:prstGeom prst="rect">
            <a:avLst/>
          </a:prstGeom>
          <a:noFill/>
        </p:spPr>
        <p:txBody>
          <a:bodyPr wrap="none" rtlCol="0">
            <a:spAutoFit/>
          </a:bodyPr>
          <a:lstStyle/>
          <a:p>
            <a:pPr algn="ctr"/>
            <a:r>
              <a:rPr lang="en-US" sz="2300" b="1" i="1" dirty="0">
                <a:latin typeface="Tahoma" panose="020B0604030504040204" pitchFamily="34" charset="0"/>
                <a:ea typeface="Tahoma" panose="020B0604030504040204" pitchFamily="34" charset="0"/>
                <a:cs typeface="Tahoma" panose="020B0604030504040204" pitchFamily="34" charset="0"/>
              </a:rPr>
              <a:t>PUTRA</a:t>
            </a:r>
            <a:r>
              <a:rPr lang="en-US" sz="2400" b="1" i="1" dirty="0">
                <a:latin typeface="Tahoma" panose="020B0604030504040204" pitchFamily="34" charset="0"/>
                <a:ea typeface="Tahoma" panose="020B0604030504040204" pitchFamily="34" charset="0"/>
                <a:cs typeface="Tahoma" panose="020B0604030504040204" pitchFamily="34" charset="0"/>
              </a:rPr>
              <a:t> SARJANA</a:t>
            </a:r>
            <a:endParaRPr lang="en-MY" sz="2400" b="1" i="1" dirty="0">
              <a:latin typeface="Tahoma" panose="020B0604030504040204" pitchFamily="34" charset="0"/>
              <a:ea typeface="Tahoma" panose="020B0604030504040204" pitchFamily="34" charset="0"/>
              <a:cs typeface="Tahoma" panose="020B0604030504040204" pitchFamily="34" charset="0"/>
            </a:endParaRPr>
          </a:p>
        </p:txBody>
      </p:sp>
      <p:sp>
        <p:nvSpPr>
          <p:cNvPr id="62" name="Freeform: Shape 42"/>
          <p:cNvSpPr>
            <a:spLocks/>
          </p:cNvSpPr>
          <p:nvPr/>
        </p:nvSpPr>
        <p:spPr bwMode="auto">
          <a:xfrm>
            <a:off x="4571564" y="3326097"/>
            <a:ext cx="1771957" cy="1771957"/>
          </a:xfrm>
          <a:custGeom>
            <a:avLst/>
            <a:gdLst>
              <a:gd name="connsiteX0" fmla="*/ 1068751 w 2031336"/>
              <a:gd name="connsiteY0" fmla="*/ 0 h 2031336"/>
              <a:gd name="connsiteX1" fmla="*/ 2031336 w 2031336"/>
              <a:gd name="connsiteY1" fmla="*/ 0 h 2031336"/>
              <a:gd name="connsiteX2" fmla="*/ 2031336 w 2031336"/>
              <a:gd name="connsiteY2" fmla="*/ 1 h 2031336"/>
              <a:gd name="connsiteX3" fmla="*/ 2031336 w 2031336"/>
              <a:gd name="connsiteY3" fmla="*/ 1 h 2031336"/>
              <a:gd name="connsiteX4" fmla="*/ 2030138 w 2031336"/>
              <a:gd name="connsiteY4" fmla="*/ 52763 h 2031336"/>
              <a:gd name="connsiteX5" fmla="*/ 2025344 w 2031336"/>
              <a:gd name="connsiteY5" fmla="*/ 157088 h 2031336"/>
              <a:gd name="connsiteX6" fmla="*/ 2014558 w 2031336"/>
              <a:gd name="connsiteY6" fmla="*/ 259014 h 2031336"/>
              <a:gd name="connsiteX7" fmla="*/ 1998979 w 2031336"/>
              <a:gd name="connsiteY7" fmla="*/ 359742 h 2031336"/>
              <a:gd name="connsiteX8" fmla="*/ 1978605 w 2031336"/>
              <a:gd name="connsiteY8" fmla="*/ 459270 h 2031336"/>
              <a:gd name="connsiteX9" fmla="*/ 1953438 w 2031336"/>
              <a:gd name="connsiteY9" fmla="*/ 556400 h 2031336"/>
              <a:gd name="connsiteX10" fmla="*/ 1924077 w 2031336"/>
              <a:gd name="connsiteY10" fmla="*/ 652331 h 2031336"/>
              <a:gd name="connsiteX11" fmla="*/ 1889922 w 2031336"/>
              <a:gd name="connsiteY11" fmla="*/ 745264 h 2031336"/>
              <a:gd name="connsiteX12" fmla="*/ 1851572 w 2031336"/>
              <a:gd name="connsiteY12" fmla="*/ 836998 h 2031336"/>
              <a:gd name="connsiteX13" fmla="*/ 1808429 w 2031336"/>
              <a:gd name="connsiteY13" fmla="*/ 925734 h 2031336"/>
              <a:gd name="connsiteX14" fmla="*/ 1762289 w 2031336"/>
              <a:gd name="connsiteY14" fmla="*/ 1012072 h 2031336"/>
              <a:gd name="connsiteX15" fmla="*/ 1711356 w 2031336"/>
              <a:gd name="connsiteY15" fmla="*/ 1095412 h 2031336"/>
              <a:gd name="connsiteX16" fmla="*/ 1656228 w 2031336"/>
              <a:gd name="connsiteY16" fmla="*/ 1176953 h 2031336"/>
              <a:gd name="connsiteX17" fmla="*/ 1597505 w 2031336"/>
              <a:gd name="connsiteY17" fmla="*/ 1254297 h 2031336"/>
              <a:gd name="connsiteX18" fmla="*/ 1535187 w 2031336"/>
              <a:gd name="connsiteY18" fmla="*/ 1330442 h 2031336"/>
              <a:gd name="connsiteX19" fmla="*/ 1469873 w 2031336"/>
              <a:gd name="connsiteY19" fmla="*/ 1401791 h 2031336"/>
              <a:gd name="connsiteX20" fmla="*/ 1401562 w 2031336"/>
              <a:gd name="connsiteY20" fmla="*/ 1470741 h 2031336"/>
              <a:gd name="connsiteX21" fmla="*/ 1329057 w 2031336"/>
              <a:gd name="connsiteY21" fmla="*/ 1536694 h 2031336"/>
              <a:gd name="connsiteX22" fmla="*/ 1254155 w 2031336"/>
              <a:gd name="connsiteY22" fmla="*/ 1598449 h 2031336"/>
              <a:gd name="connsiteX23" fmla="*/ 1175658 w 2031336"/>
              <a:gd name="connsiteY23" fmla="*/ 1657207 h 2031336"/>
              <a:gd name="connsiteX24" fmla="*/ 1094165 w 2031336"/>
              <a:gd name="connsiteY24" fmla="*/ 1711768 h 2031336"/>
              <a:gd name="connsiteX25" fmla="*/ 1054332 w 2031336"/>
              <a:gd name="connsiteY25" fmla="*/ 1736141 h 2031336"/>
              <a:gd name="connsiteX26" fmla="*/ 1054056 w 2031336"/>
              <a:gd name="connsiteY26" fmla="*/ 1736309 h 2031336"/>
              <a:gd name="connsiteX27" fmla="*/ 1010875 w 2031336"/>
              <a:gd name="connsiteY27" fmla="*/ 1762730 h 2031336"/>
              <a:gd name="connsiteX28" fmla="*/ 1007664 w 2031336"/>
              <a:gd name="connsiteY28" fmla="*/ 1764493 h 2031336"/>
              <a:gd name="connsiteX29" fmla="*/ 1007642 w 2031336"/>
              <a:gd name="connsiteY29" fmla="*/ 1764506 h 2031336"/>
              <a:gd name="connsiteX30" fmla="*/ 945782 w 2031336"/>
              <a:gd name="connsiteY30" fmla="*/ 1798463 h 2031336"/>
              <a:gd name="connsiteX31" fmla="*/ 945765 w 2031336"/>
              <a:gd name="connsiteY31" fmla="*/ 1798471 h 2031336"/>
              <a:gd name="connsiteX32" fmla="*/ 924588 w 2031336"/>
              <a:gd name="connsiteY32" fmla="*/ 1810096 h 2031336"/>
              <a:gd name="connsiteX33" fmla="*/ 835904 w 2031336"/>
              <a:gd name="connsiteY33" fmla="*/ 1852065 h 2031336"/>
              <a:gd name="connsiteX34" fmla="*/ 824064 w 2031336"/>
              <a:gd name="connsiteY34" fmla="*/ 1857098 h 2031336"/>
              <a:gd name="connsiteX35" fmla="*/ 824037 w 2031336"/>
              <a:gd name="connsiteY35" fmla="*/ 1857111 h 2031336"/>
              <a:gd name="connsiteX36" fmla="*/ 771433 w 2031336"/>
              <a:gd name="connsiteY36" fmla="*/ 1879472 h 2031336"/>
              <a:gd name="connsiteX37" fmla="*/ 771413 w 2031336"/>
              <a:gd name="connsiteY37" fmla="*/ 1879480 h 2031336"/>
              <a:gd name="connsiteX38" fmla="*/ 744224 w 2031336"/>
              <a:gd name="connsiteY38" fmla="*/ 1891037 h 2031336"/>
              <a:gd name="connsiteX39" fmla="*/ 650747 w 2031336"/>
              <a:gd name="connsiteY39" fmla="*/ 1925213 h 2031336"/>
              <a:gd name="connsiteX40" fmla="*/ 623523 w 2031336"/>
              <a:gd name="connsiteY40" fmla="*/ 1933608 h 2031336"/>
              <a:gd name="connsiteX41" fmla="*/ 623508 w 2031336"/>
              <a:gd name="connsiteY41" fmla="*/ 1933613 h 2031336"/>
              <a:gd name="connsiteX42" fmla="*/ 596313 w 2031336"/>
              <a:gd name="connsiteY42" fmla="*/ 1941999 h 2031336"/>
              <a:gd name="connsiteX43" fmla="*/ 596288 w 2031336"/>
              <a:gd name="connsiteY43" fmla="*/ 1942006 h 2031336"/>
              <a:gd name="connsiteX44" fmla="*/ 555472 w 2031336"/>
              <a:gd name="connsiteY44" fmla="*/ 1954591 h 2031336"/>
              <a:gd name="connsiteX45" fmla="*/ 458399 w 2031336"/>
              <a:gd name="connsiteY45" fmla="*/ 1979773 h 2031336"/>
              <a:gd name="connsiteX46" fmla="*/ 359529 w 2031336"/>
              <a:gd name="connsiteY46" fmla="*/ 2000758 h 2031336"/>
              <a:gd name="connsiteX47" fmla="*/ 258861 w 2031336"/>
              <a:gd name="connsiteY47" fmla="*/ 2016347 h 2031336"/>
              <a:gd name="connsiteX48" fmla="*/ 155796 w 2031336"/>
              <a:gd name="connsiteY48" fmla="*/ 2026540 h 2031336"/>
              <a:gd name="connsiteX49" fmla="*/ 51533 w 2031336"/>
              <a:gd name="connsiteY49" fmla="*/ 2031336 h 2031336"/>
              <a:gd name="connsiteX50" fmla="*/ 0 w 2031336"/>
              <a:gd name="connsiteY50" fmla="*/ 2031336 h 2031336"/>
              <a:gd name="connsiteX51" fmla="*/ 0 w 2031336"/>
              <a:gd name="connsiteY51" fmla="*/ 2029177 h 2031336"/>
              <a:gd name="connsiteX52" fmla="*/ 0 w 2031336"/>
              <a:gd name="connsiteY52" fmla="*/ 1671694 h 2031336"/>
              <a:gd name="connsiteX53" fmla="*/ 0 w 2031336"/>
              <a:gd name="connsiteY53" fmla="*/ 1022493 h 2031336"/>
              <a:gd name="connsiteX54" fmla="*/ 109524 w 2031336"/>
              <a:gd name="connsiteY54" fmla="*/ 1016963 h 2031336"/>
              <a:gd name="connsiteX55" fmla="*/ 1065681 w 2031336"/>
              <a:gd name="connsiteY55" fmla="*/ 60806 h 20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031336" h="2031336">
                <a:moveTo>
                  <a:pt x="1068751" y="0"/>
                </a:moveTo>
                <a:lnTo>
                  <a:pt x="2031336" y="0"/>
                </a:lnTo>
                <a:lnTo>
                  <a:pt x="2031336" y="1"/>
                </a:lnTo>
                <a:lnTo>
                  <a:pt x="2031336" y="1"/>
                </a:lnTo>
                <a:lnTo>
                  <a:pt x="2030138" y="52763"/>
                </a:lnTo>
                <a:lnTo>
                  <a:pt x="2025344" y="157088"/>
                </a:lnTo>
                <a:lnTo>
                  <a:pt x="2014558" y="259014"/>
                </a:lnTo>
                <a:lnTo>
                  <a:pt x="1998979" y="359742"/>
                </a:lnTo>
                <a:lnTo>
                  <a:pt x="1978605" y="459270"/>
                </a:lnTo>
                <a:lnTo>
                  <a:pt x="1953438" y="556400"/>
                </a:lnTo>
                <a:lnTo>
                  <a:pt x="1924077" y="652331"/>
                </a:lnTo>
                <a:lnTo>
                  <a:pt x="1889922" y="745264"/>
                </a:lnTo>
                <a:lnTo>
                  <a:pt x="1851572" y="836998"/>
                </a:lnTo>
                <a:lnTo>
                  <a:pt x="1808429" y="925734"/>
                </a:lnTo>
                <a:lnTo>
                  <a:pt x="1762289" y="1012072"/>
                </a:lnTo>
                <a:lnTo>
                  <a:pt x="1711356" y="1095412"/>
                </a:lnTo>
                <a:lnTo>
                  <a:pt x="1656228" y="1176953"/>
                </a:lnTo>
                <a:lnTo>
                  <a:pt x="1597505" y="1254297"/>
                </a:lnTo>
                <a:lnTo>
                  <a:pt x="1535187" y="1330442"/>
                </a:lnTo>
                <a:lnTo>
                  <a:pt x="1469873" y="1401791"/>
                </a:lnTo>
                <a:lnTo>
                  <a:pt x="1401562" y="1470741"/>
                </a:lnTo>
                <a:lnTo>
                  <a:pt x="1329057" y="1536694"/>
                </a:lnTo>
                <a:lnTo>
                  <a:pt x="1254155" y="1598449"/>
                </a:lnTo>
                <a:lnTo>
                  <a:pt x="1175658" y="1657207"/>
                </a:lnTo>
                <a:lnTo>
                  <a:pt x="1094165" y="1711768"/>
                </a:lnTo>
                <a:lnTo>
                  <a:pt x="1054332" y="1736141"/>
                </a:lnTo>
                <a:lnTo>
                  <a:pt x="1054056" y="1736309"/>
                </a:lnTo>
                <a:lnTo>
                  <a:pt x="1010875" y="1762730"/>
                </a:lnTo>
                <a:lnTo>
                  <a:pt x="1007664" y="1764493"/>
                </a:lnTo>
                <a:lnTo>
                  <a:pt x="1007642" y="1764506"/>
                </a:lnTo>
                <a:lnTo>
                  <a:pt x="945782" y="1798463"/>
                </a:lnTo>
                <a:lnTo>
                  <a:pt x="945765" y="1798471"/>
                </a:lnTo>
                <a:lnTo>
                  <a:pt x="924588" y="1810096"/>
                </a:lnTo>
                <a:lnTo>
                  <a:pt x="835904" y="1852065"/>
                </a:lnTo>
                <a:lnTo>
                  <a:pt x="824064" y="1857098"/>
                </a:lnTo>
                <a:lnTo>
                  <a:pt x="824037" y="1857111"/>
                </a:lnTo>
                <a:lnTo>
                  <a:pt x="771433" y="1879472"/>
                </a:lnTo>
                <a:lnTo>
                  <a:pt x="771413" y="1879480"/>
                </a:lnTo>
                <a:lnTo>
                  <a:pt x="744224" y="1891037"/>
                </a:lnTo>
                <a:lnTo>
                  <a:pt x="650747" y="1925213"/>
                </a:lnTo>
                <a:lnTo>
                  <a:pt x="623523" y="1933608"/>
                </a:lnTo>
                <a:lnTo>
                  <a:pt x="623508" y="1933613"/>
                </a:lnTo>
                <a:lnTo>
                  <a:pt x="596313" y="1941999"/>
                </a:lnTo>
                <a:lnTo>
                  <a:pt x="596288" y="1942006"/>
                </a:lnTo>
                <a:lnTo>
                  <a:pt x="555472" y="1954591"/>
                </a:lnTo>
                <a:lnTo>
                  <a:pt x="458399" y="1979773"/>
                </a:lnTo>
                <a:lnTo>
                  <a:pt x="359529" y="2000758"/>
                </a:lnTo>
                <a:lnTo>
                  <a:pt x="258861" y="2016347"/>
                </a:lnTo>
                <a:lnTo>
                  <a:pt x="155796" y="2026540"/>
                </a:lnTo>
                <a:lnTo>
                  <a:pt x="51533" y="2031336"/>
                </a:lnTo>
                <a:lnTo>
                  <a:pt x="0" y="2031336"/>
                </a:lnTo>
                <a:lnTo>
                  <a:pt x="0" y="2029177"/>
                </a:lnTo>
                <a:lnTo>
                  <a:pt x="0" y="1671694"/>
                </a:lnTo>
                <a:lnTo>
                  <a:pt x="0" y="1022493"/>
                </a:lnTo>
                <a:lnTo>
                  <a:pt x="109524" y="1016963"/>
                </a:lnTo>
                <a:cubicBezTo>
                  <a:pt x="613679" y="965763"/>
                  <a:pt x="1014481" y="564961"/>
                  <a:pt x="1065681" y="60806"/>
                </a:cubicBezTo>
                <a:close/>
              </a:path>
            </a:pathLst>
          </a:custGeom>
          <a:solidFill>
            <a:schemeClr val="accent5"/>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63" name="Freeform: Shape 41"/>
          <p:cNvSpPr>
            <a:spLocks/>
          </p:cNvSpPr>
          <p:nvPr/>
        </p:nvSpPr>
        <p:spPr bwMode="auto">
          <a:xfrm>
            <a:off x="4571564" y="1555708"/>
            <a:ext cx="1771957" cy="1770391"/>
          </a:xfrm>
          <a:custGeom>
            <a:avLst/>
            <a:gdLst>
              <a:gd name="connsiteX0" fmla="*/ 0 w 2031336"/>
              <a:gd name="connsiteY0" fmla="*/ 0 h 2029540"/>
              <a:gd name="connsiteX1" fmla="*/ 51533 w 2031336"/>
              <a:gd name="connsiteY1" fmla="*/ 599 h 2029540"/>
              <a:gd name="connsiteX2" fmla="*/ 155796 w 2031336"/>
              <a:gd name="connsiteY2" fmla="*/ 5990 h 2029540"/>
              <a:gd name="connsiteX3" fmla="*/ 258861 w 2031336"/>
              <a:gd name="connsiteY3" fmla="*/ 16174 h 2029540"/>
              <a:gd name="connsiteX4" fmla="*/ 359529 w 2031336"/>
              <a:gd name="connsiteY4" fmla="*/ 31749 h 2029540"/>
              <a:gd name="connsiteX5" fmla="*/ 458399 w 2031336"/>
              <a:gd name="connsiteY5" fmla="*/ 51517 h 2029540"/>
              <a:gd name="connsiteX6" fmla="*/ 555472 w 2031336"/>
              <a:gd name="connsiteY6" fmla="*/ 76677 h 2029540"/>
              <a:gd name="connsiteX7" fmla="*/ 650747 w 2031336"/>
              <a:gd name="connsiteY7" fmla="*/ 106629 h 2029540"/>
              <a:gd name="connsiteX8" fmla="*/ 744224 w 2031336"/>
              <a:gd name="connsiteY8" fmla="*/ 141373 h 2029540"/>
              <a:gd name="connsiteX9" fmla="*/ 835904 w 2031336"/>
              <a:gd name="connsiteY9" fmla="*/ 179112 h 2029540"/>
              <a:gd name="connsiteX10" fmla="*/ 924588 w 2031336"/>
              <a:gd name="connsiteY10" fmla="*/ 222243 h 2029540"/>
              <a:gd name="connsiteX11" fmla="*/ 1010875 w 2031336"/>
              <a:gd name="connsiteY11" fmla="*/ 268968 h 2029540"/>
              <a:gd name="connsiteX12" fmla="*/ 1094165 w 2031336"/>
              <a:gd name="connsiteY12" fmla="*/ 319886 h 2029540"/>
              <a:gd name="connsiteX13" fmla="*/ 1175658 w 2031336"/>
              <a:gd name="connsiteY13" fmla="*/ 374998 h 2029540"/>
              <a:gd name="connsiteX14" fmla="*/ 1254155 w 2031336"/>
              <a:gd name="connsiteY14" fmla="*/ 432505 h 2029540"/>
              <a:gd name="connsiteX15" fmla="*/ 1329057 w 2031336"/>
              <a:gd name="connsiteY15" fmla="*/ 494805 h 2029540"/>
              <a:gd name="connsiteX16" fmla="*/ 1401562 w 2031336"/>
              <a:gd name="connsiteY16" fmla="*/ 560100 h 2029540"/>
              <a:gd name="connsiteX17" fmla="*/ 1469873 w 2031336"/>
              <a:gd name="connsiteY17" fmla="*/ 628990 h 2029540"/>
              <a:gd name="connsiteX18" fmla="*/ 1535187 w 2031336"/>
              <a:gd name="connsiteY18" fmla="*/ 701473 h 2029540"/>
              <a:gd name="connsiteX19" fmla="*/ 1597505 w 2031336"/>
              <a:gd name="connsiteY19" fmla="*/ 776353 h 2029540"/>
              <a:gd name="connsiteX20" fmla="*/ 1656228 w 2031336"/>
              <a:gd name="connsiteY20" fmla="*/ 854827 h 2029540"/>
              <a:gd name="connsiteX21" fmla="*/ 1711356 w 2031336"/>
              <a:gd name="connsiteY21" fmla="*/ 935697 h 2029540"/>
              <a:gd name="connsiteX22" fmla="*/ 1762289 w 2031336"/>
              <a:gd name="connsiteY22" fmla="*/ 1019562 h 2029540"/>
              <a:gd name="connsiteX23" fmla="*/ 1808429 w 2031336"/>
              <a:gd name="connsiteY23" fmla="*/ 1105823 h 2029540"/>
              <a:gd name="connsiteX24" fmla="*/ 1851572 w 2031336"/>
              <a:gd name="connsiteY24" fmla="*/ 1194481 h 2029540"/>
              <a:gd name="connsiteX25" fmla="*/ 1889922 w 2031336"/>
              <a:gd name="connsiteY25" fmla="*/ 1285535 h 2029540"/>
              <a:gd name="connsiteX26" fmla="*/ 1924077 w 2031336"/>
              <a:gd name="connsiteY26" fmla="*/ 1378984 h 2029540"/>
              <a:gd name="connsiteX27" fmla="*/ 1953438 w 2031336"/>
              <a:gd name="connsiteY27" fmla="*/ 1474231 h 2029540"/>
              <a:gd name="connsiteX28" fmla="*/ 1978605 w 2031336"/>
              <a:gd name="connsiteY28" fmla="*/ 1571276 h 2029540"/>
              <a:gd name="connsiteX29" fmla="*/ 1998979 w 2031336"/>
              <a:gd name="connsiteY29" fmla="*/ 1670117 h 2029540"/>
              <a:gd name="connsiteX30" fmla="*/ 2014558 w 2031336"/>
              <a:gd name="connsiteY30" fmla="*/ 1770755 h 2029540"/>
              <a:gd name="connsiteX31" fmla="*/ 2025344 w 2031336"/>
              <a:gd name="connsiteY31" fmla="*/ 1873789 h 2029540"/>
              <a:gd name="connsiteX32" fmla="*/ 2030138 w 2031336"/>
              <a:gd name="connsiteY32" fmla="*/ 1976824 h 2029540"/>
              <a:gd name="connsiteX33" fmla="*/ 2031336 w 2031336"/>
              <a:gd name="connsiteY33" fmla="*/ 2029539 h 2029540"/>
              <a:gd name="connsiteX34" fmla="*/ 2031336 w 2031336"/>
              <a:gd name="connsiteY34" fmla="*/ 2029539 h 2029540"/>
              <a:gd name="connsiteX35" fmla="*/ 2031336 w 2031336"/>
              <a:gd name="connsiteY35" fmla="*/ 2029540 h 2029540"/>
              <a:gd name="connsiteX36" fmla="*/ 1679247 w 2031336"/>
              <a:gd name="connsiteY36" fmla="*/ 2029540 h 2029540"/>
              <a:gd name="connsiteX37" fmla="*/ 1679247 w 2031336"/>
              <a:gd name="connsiteY37" fmla="*/ 2029539 h 2029540"/>
              <a:gd name="connsiteX38" fmla="*/ 1068751 w 2031336"/>
              <a:gd name="connsiteY38" fmla="*/ 2029539 h 2029540"/>
              <a:gd name="connsiteX39" fmla="*/ 1071211 w 2031336"/>
              <a:gd name="connsiteY39" fmla="*/ 1980818 h 2029540"/>
              <a:gd name="connsiteX40" fmla="*/ 109524 w 2031336"/>
              <a:gd name="connsiteY40" fmla="*/ 915137 h 2029540"/>
              <a:gd name="connsiteX41" fmla="*/ 0 w 2031336"/>
              <a:gd name="connsiteY41" fmla="*/ 909606 h 2029540"/>
              <a:gd name="connsiteX42" fmla="*/ 0 w 2031336"/>
              <a:gd name="connsiteY42" fmla="*/ 357845 h 2029540"/>
              <a:gd name="connsiteX43" fmla="*/ 0 w 2031336"/>
              <a:gd name="connsiteY43" fmla="*/ 362 h 2029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31336" h="2029540">
                <a:moveTo>
                  <a:pt x="0" y="0"/>
                </a:moveTo>
                <a:lnTo>
                  <a:pt x="51533" y="599"/>
                </a:lnTo>
                <a:lnTo>
                  <a:pt x="155796" y="5990"/>
                </a:lnTo>
                <a:lnTo>
                  <a:pt x="258861" y="16174"/>
                </a:lnTo>
                <a:lnTo>
                  <a:pt x="359529" y="31749"/>
                </a:lnTo>
                <a:lnTo>
                  <a:pt x="458399" y="51517"/>
                </a:lnTo>
                <a:lnTo>
                  <a:pt x="555472" y="76677"/>
                </a:lnTo>
                <a:lnTo>
                  <a:pt x="650747" y="106629"/>
                </a:lnTo>
                <a:lnTo>
                  <a:pt x="744224" y="141373"/>
                </a:lnTo>
                <a:lnTo>
                  <a:pt x="835904" y="179112"/>
                </a:lnTo>
                <a:lnTo>
                  <a:pt x="924588" y="222243"/>
                </a:lnTo>
                <a:lnTo>
                  <a:pt x="1010875" y="268968"/>
                </a:lnTo>
                <a:lnTo>
                  <a:pt x="1094165" y="319886"/>
                </a:lnTo>
                <a:lnTo>
                  <a:pt x="1175658" y="374998"/>
                </a:lnTo>
                <a:lnTo>
                  <a:pt x="1254155" y="432505"/>
                </a:lnTo>
                <a:lnTo>
                  <a:pt x="1329057" y="494805"/>
                </a:lnTo>
                <a:lnTo>
                  <a:pt x="1401562" y="560100"/>
                </a:lnTo>
                <a:lnTo>
                  <a:pt x="1469873" y="628990"/>
                </a:lnTo>
                <a:lnTo>
                  <a:pt x="1535187" y="701473"/>
                </a:lnTo>
                <a:lnTo>
                  <a:pt x="1597505" y="776353"/>
                </a:lnTo>
                <a:lnTo>
                  <a:pt x="1656228" y="854827"/>
                </a:lnTo>
                <a:lnTo>
                  <a:pt x="1711356" y="935697"/>
                </a:lnTo>
                <a:lnTo>
                  <a:pt x="1762289" y="1019562"/>
                </a:lnTo>
                <a:lnTo>
                  <a:pt x="1808429" y="1105823"/>
                </a:lnTo>
                <a:lnTo>
                  <a:pt x="1851572" y="1194481"/>
                </a:lnTo>
                <a:lnTo>
                  <a:pt x="1889922" y="1285535"/>
                </a:lnTo>
                <a:lnTo>
                  <a:pt x="1924077" y="1378984"/>
                </a:lnTo>
                <a:lnTo>
                  <a:pt x="1953438" y="1474231"/>
                </a:lnTo>
                <a:lnTo>
                  <a:pt x="1978605" y="1571276"/>
                </a:lnTo>
                <a:lnTo>
                  <a:pt x="1998979" y="1670117"/>
                </a:lnTo>
                <a:lnTo>
                  <a:pt x="2014558" y="1770755"/>
                </a:lnTo>
                <a:lnTo>
                  <a:pt x="2025344" y="1873789"/>
                </a:lnTo>
                <a:lnTo>
                  <a:pt x="2030138" y="1976824"/>
                </a:lnTo>
                <a:lnTo>
                  <a:pt x="2031336" y="2029539"/>
                </a:lnTo>
                <a:lnTo>
                  <a:pt x="2031336" y="2029539"/>
                </a:lnTo>
                <a:lnTo>
                  <a:pt x="2031336" y="2029540"/>
                </a:lnTo>
                <a:lnTo>
                  <a:pt x="1679247" y="2029540"/>
                </a:lnTo>
                <a:lnTo>
                  <a:pt x="1679247" y="2029539"/>
                </a:lnTo>
                <a:lnTo>
                  <a:pt x="1068751" y="2029539"/>
                </a:lnTo>
                <a:lnTo>
                  <a:pt x="1071211" y="1980818"/>
                </a:lnTo>
                <a:cubicBezTo>
                  <a:pt x="1071211" y="1426180"/>
                  <a:pt x="649690" y="969994"/>
                  <a:pt x="109524" y="915137"/>
                </a:cubicBezTo>
                <a:lnTo>
                  <a:pt x="0" y="909606"/>
                </a:lnTo>
                <a:lnTo>
                  <a:pt x="0" y="357845"/>
                </a:lnTo>
                <a:lnTo>
                  <a:pt x="0" y="362"/>
                </a:ln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64" name="Freeform: Shape 40"/>
          <p:cNvSpPr>
            <a:spLocks/>
          </p:cNvSpPr>
          <p:nvPr/>
        </p:nvSpPr>
        <p:spPr bwMode="auto">
          <a:xfrm>
            <a:off x="2799607" y="1555709"/>
            <a:ext cx="1771957" cy="1770389"/>
          </a:xfrm>
          <a:custGeom>
            <a:avLst/>
            <a:gdLst>
              <a:gd name="connsiteX0" fmla="*/ 2031336 w 2031336"/>
              <a:gd name="connsiteY0" fmla="*/ 0 h 2029539"/>
              <a:gd name="connsiteX1" fmla="*/ 2031336 w 2031336"/>
              <a:gd name="connsiteY1" fmla="*/ 361 h 2029539"/>
              <a:gd name="connsiteX2" fmla="*/ 2031336 w 2031336"/>
              <a:gd name="connsiteY2" fmla="*/ 357844 h 2029539"/>
              <a:gd name="connsiteX3" fmla="*/ 2031336 w 2031336"/>
              <a:gd name="connsiteY3" fmla="*/ 909606 h 2029539"/>
              <a:gd name="connsiteX4" fmla="*/ 2031335 w 2031336"/>
              <a:gd name="connsiteY4" fmla="*/ 909606 h 2029539"/>
              <a:gd name="connsiteX5" fmla="*/ 960123 w 2031336"/>
              <a:gd name="connsiteY5" fmla="*/ 1980818 h 2029539"/>
              <a:gd name="connsiteX6" fmla="*/ 962583 w 2031336"/>
              <a:gd name="connsiteY6" fmla="*/ 2029539 h 2029539"/>
              <a:gd name="connsiteX7" fmla="*/ 366471 w 2031336"/>
              <a:gd name="connsiteY7" fmla="*/ 2029539 h 2029539"/>
              <a:gd name="connsiteX8" fmla="*/ 8988 w 2031336"/>
              <a:gd name="connsiteY8" fmla="*/ 2029539 h 2029539"/>
              <a:gd name="connsiteX9" fmla="*/ 0 w 2031336"/>
              <a:gd name="connsiteY9" fmla="*/ 2029539 h 2029539"/>
              <a:gd name="connsiteX10" fmla="*/ 0 w 2031336"/>
              <a:gd name="connsiteY10" fmla="*/ 1976824 h 2029539"/>
              <a:gd name="connsiteX11" fmla="*/ 4794 w 2031336"/>
              <a:gd name="connsiteY11" fmla="*/ 1873789 h 2029539"/>
              <a:gd name="connsiteX12" fmla="*/ 15580 w 2031336"/>
              <a:gd name="connsiteY12" fmla="*/ 1770755 h 2029539"/>
              <a:gd name="connsiteX13" fmla="*/ 30560 w 2031336"/>
              <a:gd name="connsiteY13" fmla="*/ 1670117 h 2029539"/>
              <a:gd name="connsiteX14" fmla="*/ 51533 w 2031336"/>
              <a:gd name="connsiteY14" fmla="*/ 1571276 h 2029539"/>
              <a:gd name="connsiteX15" fmla="*/ 76700 w 2031336"/>
              <a:gd name="connsiteY15" fmla="*/ 1474231 h 2029539"/>
              <a:gd name="connsiteX16" fmla="*/ 106061 w 2031336"/>
              <a:gd name="connsiteY16" fmla="*/ 1378984 h 2029539"/>
              <a:gd name="connsiteX17" fmla="*/ 140216 w 2031336"/>
              <a:gd name="connsiteY17" fmla="*/ 1285535 h 2029539"/>
              <a:gd name="connsiteX18" fmla="*/ 178566 w 2031336"/>
              <a:gd name="connsiteY18" fmla="*/ 1194481 h 2029539"/>
              <a:gd name="connsiteX19" fmla="*/ 221709 w 2031336"/>
              <a:gd name="connsiteY19" fmla="*/ 1105823 h 2029539"/>
              <a:gd name="connsiteX20" fmla="*/ 267849 w 2031336"/>
              <a:gd name="connsiteY20" fmla="*/ 1019562 h 2029539"/>
              <a:gd name="connsiteX21" fmla="*/ 318782 w 2031336"/>
              <a:gd name="connsiteY21" fmla="*/ 935697 h 2029539"/>
              <a:gd name="connsiteX22" fmla="*/ 373910 w 2031336"/>
              <a:gd name="connsiteY22" fmla="*/ 854827 h 2029539"/>
              <a:gd name="connsiteX23" fmla="*/ 432633 w 2031336"/>
              <a:gd name="connsiteY23" fmla="*/ 776353 h 2029539"/>
              <a:gd name="connsiteX24" fmla="*/ 494951 w 2031336"/>
              <a:gd name="connsiteY24" fmla="*/ 701473 h 2029539"/>
              <a:gd name="connsiteX25" fmla="*/ 560265 w 2031336"/>
              <a:gd name="connsiteY25" fmla="*/ 628990 h 2029539"/>
              <a:gd name="connsiteX26" fmla="*/ 629175 w 2031336"/>
              <a:gd name="connsiteY26" fmla="*/ 560100 h 2029539"/>
              <a:gd name="connsiteX27" fmla="*/ 701081 w 2031336"/>
              <a:gd name="connsiteY27" fmla="*/ 494805 h 2029539"/>
              <a:gd name="connsiteX28" fmla="*/ 777181 w 2031336"/>
              <a:gd name="connsiteY28" fmla="*/ 432505 h 2029539"/>
              <a:gd name="connsiteX29" fmla="*/ 854480 w 2031336"/>
              <a:gd name="connsiteY29" fmla="*/ 374998 h 2029539"/>
              <a:gd name="connsiteX30" fmla="*/ 935374 w 2031336"/>
              <a:gd name="connsiteY30" fmla="*/ 319886 h 2029539"/>
              <a:gd name="connsiteX31" fmla="*/ 1019264 w 2031336"/>
              <a:gd name="connsiteY31" fmla="*/ 268968 h 2029539"/>
              <a:gd name="connsiteX32" fmla="*/ 1105550 w 2031336"/>
              <a:gd name="connsiteY32" fmla="*/ 222243 h 2029539"/>
              <a:gd name="connsiteX33" fmla="*/ 1194234 w 2031336"/>
              <a:gd name="connsiteY33" fmla="*/ 179112 h 2029539"/>
              <a:gd name="connsiteX34" fmla="*/ 1285914 w 2031336"/>
              <a:gd name="connsiteY34" fmla="*/ 141373 h 2029539"/>
              <a:gd name="connsiteX35" fmla="*/ 1378792 w 2031336"/>
              <a:gd name="connsiteY35" fmla="*/ 106629 h 2029539"/>
              <a:gd name="connsiteX36" fmla="*/ 1474666 w 2031336"/>
              <a:gd name="connsiteY36" fmla="*/ 76677 h 2029539"/>
              <a:gd name="connsiteX37" fmla="*/ 1572338 w 2031336"/>
              <a:gd name="connsiteY37" fmla="*/ 51517 h 2029539"/>
              <a:gd name="connsiteX38" fmla="*/ 1671208 w 2031336"/>
              <a:gd name="connsiteY38" fmla="*/ 31749 h 2029539"/>
              <a:gd name="connsiteX39" fmla="*/ 1772476 w 2031336"/>
              <a:gd name="connsiteY39" fmla="*/ 16174 h 2029539"/>
              <a:gd name="connsiteX40" fmla="*/ 1874342 w 2031336"/>
              <a:gd name="connsiteY40" fmla="*/ 5990 h 2029539"/>
              <a:gd name="connsiteX41" fmla="*/ 1978605 w 2031336"/>
              <a:gd name="connsiteY41" fmla="*/ 599 h 2029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31336" h="2029539">
                <a:moveTo>
                  <a:pt x="2031336" y="0"/>
                </a:moveTo>
                <a:lnTo>
                  <a:pt x="2031336" y="361"/>
                </a:lnTo>
                <a:lnTo>
                  <a:pt x="2031336" y="357844"/>
                </a:lnTo>
                <a:lnTo>
                  <a:pt x="2031336" y="909606"/>
                </a:lnTo>
                <a:lnTo>
                  <a:pt x="2031335" y="909606"/>
                </a:lnTo>
                <a:cubicBezTo>
                  <a:pt x="1439721" y="909606"/>
                  <a:pt x="960123" y="1389204"/>
                  <a:pt x="960123" y="1980818"/>
                </a:cubicBezTo>
                <a:lnTo>
                  <a:pt x="962583" y="2029539"/>
                </a:lnTo>
                <a:lnTo>
                  <a:pt x="366471" y="2029539"/>
                </a:lnTo>
                <a:lnTo>
                  <a:pt x="8988" y="2029539"/>
                </a:lnTo>
                <a:lnTo>
                  <a:pt x="0" y="2029539"/>
                </a:lnTo>
                <a:lnTo>
                  <a:pt x="0" y="1976824"/>
                </a:lnTo>
                <a:lnTo>
                  <a:pt x="4794" y="1873789"/>
                </a:lnTo>
                <a:lnTo>
                  <a:pt x="15580" y="1770755"/>
                </a:lnTo>
                <a:lnTo>
                  <a:pt x="30560" y="1670117"/>
                </a:lnTo>
                <a:lnTo>
                  <a:pt x="51533" y="1571276"/>
                </a:lnTo>
                <a:lnTo>
                  <a:pt x="76700" y="1474231"/>
                </a:lnTo>
                <a:lnTo>
                  <a:pt x="106061" y="1378984"/>
                </a:lnTo>
                <a:lnTo>
                  <a:pt x="140216" y="1285535"/>
                </a:lnTo>
                <a:lnTo>
                  <a:pt x="178566" y="1194481"/>
                </a:lnTo>
                <a:lnTo>
                  <a:pt x="221709" y="1105823"/>
                </a:lnTo>
                <a:lnTo>
                  <a:pt x="267849" y="1019562"/>
                </a:lnTo>
                <a:lnTo>
                  <a:pt x="318782" y="935697"/>
                </a:lnTo>
                <a:lnTo>
                  <a:pt x="373910" y="854827"/>
                </a:lnTo>
                <a:lnTo>
                  <a:pt x="432633" y="776353"/>
                </a:lnTo>
                <a:lnTo>
                  <a:pt x="494951" y="701473"/>
                </a:lnTo>
                <a:lnTo>
                  <a:pt x="560265" y="628990"/>
                </a:lnTo>
                <a:lnTo>
                  <a:pt x="629175" y="560100"/>
                </a:lnTo>
                <a:lnTo>
                  <a:pt x="701081" y="494805"/>
                </a:lnTo>
                <a:lnTo>
                  <a:pt x="777181" y="432505"/>
                </a:lnTo>
                <a:lnTo>
                  <a:pt x="854480" y="374998"/>
                </a:lnTo>
                <a:lnTo>
                  <a:pt x="935374" y="319886"/>
                </a:lnTo>
                <a:lnTo>
                  <a:pt x="1019264" y="268968"/>
                </a:lnTo>
                <a:lnTo>
                  <a:pt x="1105550" y="222243"/>
                </a:lnTo>
                <a:lnTo>
                  <a:pt x="1194234" y="179112"/>
                </a:lnTo>
                <a:lnTo>
                  <a:pt x="1285914" y="141373"/>
                </a:lnTo>
                <a:lnTo>
                  <a:pt x="1378792" y="106629"/>
                </a:lnTo>
                <a:lnTo>
                  <a:pt x="1474666" y="76677"/>
                </a:lnTo>
                <a:lnTo>
                  <a:pt x="1572338" y="51517"/>
                </a:lnTo>
                <a:lnTo>
                  <a:pt x="1671208" y="31749"/>
                </a:lnTo>
                <a:lnTo>
                  <a:pt x="1772476" y="16174"/>
                </a:lnTo>
                <a:lnTo>
                  <a:pt x="1874342" y="5990"/>
                </a:lnTo>
                <a:lnTo>
                  <a:pt x="1978605" y="599"/>
                </a:lnTo>
                <a:close/>
              </a:path>
            </a:pathLst>
          </a:custGeom>
          <a:solidFill>
            <a:schemeClr val="accent6"/>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65" name="Freeform: Shape 43"/>
          <p:cNvSpPr>
            <a:spLocks/>
          </p:cNvSpPr>
          <p:nvPr/>
        </p:nvSpPr>
        <p:spPr bwMode="auto">
          <a:xfrm>
            <a:off x="2799607" y="3326097"/>
            <a:ext cx="1771957" cy="1771957"/>
          </a:xfrm>
          <a:custGeom>
            <a:avLst/>
            <a:gdLst>
              <a:gd name="connsiteX0" fmla="*/ 0 w 2031336"/>
              <a:gd name="connsiteY0" fmla="*/ 0 h 2031336"/>
              <a:gd name="connsiteX1" fmla="*/ 8988 w 2031336"/>
              <a:gd name="connsiteY1" fmla="*/ 0 h 2031336"/>
              <a:gd name="connsiteX2" fmla="*/ 366471 w 2031336"/>
              <a:gd name="connsiteY2" fmla="*/ 0 h 2031336"/>
              <a:gd name="connsiteX3" fmla="*/ 962583 w 2031336"/>
              <a:gd name="connsiteY3" fmla="*/ 0 h 2031336"/>
              <a:gd name="connsiteX4" fmla="*/ 965654 w 2031336"/>
              <a:gd name="connsiteY4" fmla="*/ 60806 h 2031336"/>
              <a:gd name="connsiteX5" fmla="*/ 2031335 w 2031336"/>
              <a:gd name="connsiteY5" fmla="*/ 1022493 h 2031336"/>
              <a:gd name="connsiteX6" fmla="*/ 2031336 w 2031336"/>
              <a:gd name="connsiteY6" fmla="*/ 1022493 h 2031336"/>
              <a:gd name="connsiteX7" fmla="*/ 2031336 w 2031336"/>
              <a:gd name="connsiteY7" fmla="*/ 1671693 h 2031336"/>
              <a:gd name="connsiteX8" fmla="*/ 2031336 w 2031336"/>
              <a:gd name="connsiteY8" fmla="*/ 2029176 h 2031336"/>
              <a:gd name="connsiteX9" fmla="*/ 2031336 w 2031336"/>
              <a:gd name="connsiteY9" fmla="*/ 2031336 h 2031336"/>
              <a:gd name="connsiteX10" fmla="*/ 1978605 w 2031336"/>
              <a:gd name="connsiteY10" fmla="*/ 2031336 h 2031336"/>
              <a:gd name="connsiteX11" fmla="*/ 1874342 w 2031336"/>
              <a:gd name="connsiteY11" fmla="*/ 2026540 h 2031336"/>
              <a:gd name="connsiteX12" fmla="*/ 1772476 w 2031336"/>
              <a:gd name="connsiteY12" fmla="*/ 2016347 h 2031336"/>
              <a:gd name="connsiteX13" fmla="*/ 1671208 w 2031336"/>
              <a:gd name="connsiteY13" fmla="*/ 2000758 h 2031336"/>
              <a:gd name="connsiteX14" fmla="*/ 1572338 w 2031336"/>
              <a:gd name="connsiteY14" fmla="*/ 1979773 h 2031336"/>
              <a:gd name="connsiteX15" fmla="*/ 1474666 w 2031336"/>
              <a:gd name="connsiteY15" fmla="*/ 1954591 h 2031336"/>
              <a:gd name="connsiteX16" fmla="*/ 1378792 w 2031336"/>
              <a:gd name="connsiteY16" fmla="*/ 1925213 h 2031336"/>
              <a:gd name="connsiteX17" fmla="*/ 1285914 w 2031336"/>
              <a:gd name="connsiteY17" fmla="*/ 1891037 h 2031336"/>
              <a:gd name="connsiteX18" fmla="*/ 1194234 w 2031336"/>
              <a:gd name="connsiteY18" fmla="*/ 1852065 h 2031336"/>
              <a:gd name="connsiteX19" fmla="*/ 1105550 w 2031336"/>
              <a:gd name="connsiteY19" fmla="*/ 1810096 h 2031336"/>
              <a:gd name="connsiteX20" fmla="*/ 1019264 w 2031336"/>
              <a:gd name="connsiteY20" fmla="*/ 1762730 h 2031336"/>
              <a:gd name="connsiteX21" fmla="*/ 935374 w 2031336"/>
              <a:gd name="connsiteY21" fmla="*/ 1711767 h 2031336"/>
              <a:gd name="connsiteX22" fmla="*/ 854480 w 2031336"/>
              <a:gd name="connsiteY22" fmla="*/ 1657206 h 2031336"/>
              <a:gd name="connsiteX23" fmla="*/ 777181 w 2031336"/>
              <a:gd name="connsiteY23" fmla="*/ 1598448 h 2031336"/>
              <a:gd name="connsiteX24" fmla="*/ 701081 w 2031336"/>
              <a:gd name="connsiteY24" fmla="*/ 1536693 h 2031336"/>
              <a:gd name="connsiteX25" fmla="*/ 629175 w 2031336"/>
              <a:gd name="connsiteY25" fmla="*/ 1470740 h 2031336"/>
              <a:gd name="connsiteX26" fmla="*/ 560265 w 2031336"/>
              <a:gd name="connsiteY26" fmla="*/ 1401790 h 2031336"/>
              <a:gd name="connsiteX27" fmla="*/ 494951 w 2031336"/>
              <a:gd name="connsiteY27" fmla="*/ 1330441 h 2031336"/>
              <a:gd name="connsiteX28" fmla="*/ 432633 w 2031336"/>
              <a:gd name="connsiteY28" fmla="*/ 1254296 h 2031336"/>
              <a:gd name="connsiteX29" fmla="*/ 373910 w 2031336"/>
              <a:gd name="connsiteY29" fmla="*/ 1176952 h 2031336"/>
              <a:gd name="connsiteX30" fmla="*/ 318782 w 2031336"/>
              <a:gd name="connsiteY30" fmla="*/ 1095411 h 2031336"/>
              <a:gd name="connsiteX31" fmla="*/ 267849 w 2031336"/>
              <a:gd name="connsiteY31" fmla="*/ 1012071 h 2031336"/>
              <a:gd name="connsiteX32" fmla="*/ 221709 w 2031336"/>
              <a:gd name="connsiteY32" fmla="*/ 925733 h 2031336"/>
              <a:gd name="connsiteX33" fmla="*/ 178566 w 2031336"/>
              <a:gd name="connsiteY33" fmla="*/ 836997 h 2031336"/>
              <a:gd name="connsiteX34" fmla="*/ 140216 w 2031336"/>
              <a:gd name="connsiteY34" fmla="*/ 745263 h 2031336"/>
              <a:gd name="connsiteX35" fmla="*/ 106061 w 2031336"/>
              <a:gd name="connsiteY35" fmla="*/ 652330 h 2031336"/>
              <a:gd name="connsiteX36" fmla="*/ 76700 w 2031336"/>
              <a:gd name="connsiteY36" fmla="*/ 556399 h 2031336"/>
              <a:gd name="connsiteX37" fmla="*/ 51533 w 2031336"/>
              <a:gd name="connsiteY37" fmla="*/ 459269 h 2031336"/>
              <a:gd name="connsiteX38" fmla="*/ 30560 w 2031336"/>
              <a:gd name="connsiteY38" fmla="*/ 359741 h 2031336"/>
              <a:gd name="connsiteX39" fmla="*/ 15580 w 2031336"/>
              <a:gd name="connsiteY39" fmla="*/ 259013 h 2031336"/>
              <a:gd name="connsiteX40" fmla="*/ 4794 w 2031336"/>
              <a:gd name="connsiteY40" fmla="*/ 157087 h 2031336"/>
              <a:gd name="connsiteX41" fmla="*/ 0 w 2031336"/>
              <a:gd name="connsiteY41" fmla="*/ 52762 h 20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31336" h="2031336">
                <a:moveTo>
                  <a:pt x="0" y="0"/>
                </a:moveTo>
                <a:lnTo>
                  <a:pt x="8988" y="0"/>
                </a:lnTo>
                <a:lnTo>
                  <a:pt x="366471" y="0"/>
                </a:lnTo>
                <a:lnTo>
                  <a:pt x="962583" y="0"/>
                </a:lnTo>
                <a:lnTo>
                  <a:pt x="965654" y="60806"/>
                </a:lnTo>
                <a:cubicBezTo>
                  <a:pt x="1020511" y="600972"/>
                  <a:pt x="1476697" y="1022493"/>
                  <a:pt x="2031335" y="1022493"/>
                </a:cubicBezTo>
                <a:lnTo>
                  <a:pt x="2031336" y="1022493"/>
                </a:lnTo>
                <a:lnTo>
                  <a:pt x="2031336" y="1671693"/>
                </a:lnTo>
                <a:lnTo>
                  <a:pt x="2031336" y="2029176"/>
                </a:lnTo>
                <a:lnTo>
                  <a:pt x="2031336" y="2031336"/>
                </a:lnTo>
                <a:lnTo>
                  <a:pt x="1978605" y="2031336"/>
                </a:lnTo>
                <a:lnTo>
                  <a:pt x="1874342" y="2026540"/>
                </a:lnTo>
                <a:lnTo>
                  <a:pt x="1772476" y="2016347"/>
                </a:lnTo>
                <a:lnTo>
                  <a:pt x="1671208" y="2000758"/>
                </a:lnTo>
                <a:lnTo>
                  <a:pt x="1572338" y="1979773"/>
                </a:lnTo>
                <a:lnTo>
                  <a:pt x="1474666" y="1954591"/>
                </a:lnTo>
                <a:lnTo>
                  <a:pt x="1378792" y="1925213"/>
                </a:lnTo>
                <a:lnTo>
                  <a:pt x="1285914" y="1891037"/>
                </a:lnTo>
                <a:lnTo>
                  <a:pt x="1194234" y="1852065"/>
                </a:lnTo>
                <a:lnTo>
                  <a:pt x="1105550" y="1810096"/>
                </a:lnTo>
                <a:lnTo>
                  <a:pt x="1019264" y="1762730"/>
                </a:lnTo>
                <a:lnTo>
                  <a:pt x="935374" y="1711767"/>
                </a:lnTo>
                <a:lnTo>
                  <a:pt x="854480" y="1657206"/>
                </a:lnTo>
                <a:lnTo>
                  <a:pt x="777181" y="1598448"/>
                </a:lnTo>
                <a:lnTo>
                  <a:pt x="701081" y="1536693"/>
                </a:lnTo>
                <a:lnTo>
                  <a:pt x="629175" y="1470740"/>
                </a:lnTo>
                <a:lnTo>
                  <a:pt x="560265" y="1401790"/>
                </a:lnTo>
                <a:lnTo>
                  <a:pt x="494951" y="1330441"/>
                </a:lnTo>
                <a:lnTo>
                  <a:pt x="432633" y="1254296"/>
                </a:lnTo>
                <a:lnTo>
                  <a:pt x="373910" y="1176952"/>
                </a:lnTo>
                <a:lnTo>
                  <a:pt x="318782" y="1095411"/>
                </a:lnTo>
                <a:lnTo>
                  <a:pt x="267849" y="1012071"/>
                </a:lnTo>
                <a:lnTo>
                  <a:pt x="221709" y="925733"/>
                </a:lnTo>
                <a:lnTo>
                  <a:pt x="178566" y="836997"/>
                </a:lnTo>
                <a:lnTo>
                  <a:pt x="140216" y="745263"/>
                </a:lnTo>
                <a:lnTo>
                  <a:pt x="106061" y="652330"/>
                </a:lnTo>
                <a:lnTo>
                  <a:pt x="76700" y="556399"/>
                </a:lnTo>
                <a:lnTo>
                  <a:pt x="51533" y="459269"/>
                </a:lnTo>
                <a:lnTo>
                  <a:pt x="30560" y="359741"/>
                </a:lnTo>
                <a:lnTo>
                  <a:pt x="15580" y="259013"/>
                </a:lnTo>
                <a:lnTo>
                  <a:pt x="4794" y="157087"/>
                </a:lnTo>
                <a:lnTo>
                  <a:pt x="0" y="52762"/>
                </a:lnTo>
                <a:close/>
              </a:path>
            </a:pathLst>
          </a:custGeom>
          <a:solidFill>
            <a:schemeClr val="accent4"/>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66" name="Circle: Hollow 44"/>
          <p:cNvSpPr/>
          <p:nvPr/>
        </p:nvSpPr>
        <p:spPr>
          <a:xfrm>
            <a:off x="2799606" y="1555707"/>
            <a:ext cx="3548622" cy="3540780"/>
          </a:xfrm>
          <a:prstGeom prst="donut">
            <a:avLst>
              <a:gd name="adj" fmla="val 8807"/>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7" name="Freeform 1634"/>
          <p:cNvSpPr>
            <a:spLocks/>
          </p:cNvSpPr>
          <p:nvPr/>
        </p:nvSpPr>
        <p:spPr bwMode="auto">
          <a:xfrm>
            <a:off x="4571565" y="1555709"/>
            <a:ext cx="1952290" cy="622538"/>
          </a:xfrm>
          <a:custGeom>
            <a:avLst/>
            <a:gdLst>
              <a:gd name="T0" fmla="*/ 3352 w 3734"/>
              <a:gd name="T1" fmla="*/ 0 h 1192"/>
              <a:gd name="T2" fmla="*/ 0 w 3734"/>
              <a:gd name="T3" fmla="*/ 0 h 1192"/>
              <a:gd name="T4" fmla="*/ 0 w 3734"/>
              <a:gd name="T5" fmla="*/ 1192 h 1192"/>
              <a:gd name="T6" fmla="*/ 3352 w 3734"/>
              <a:gd name="T7" fmla="*/ 1192 h 1192"/>
              <a:gd name="T8" fmla="*/ 3734 w 3734"/>
              <a:gd name="T9" fmla="*/ 591 h 1192"/>
              <a:gd name="T10" fmla="*/ 3352 w 3734"/>
              <a:gd name="T11" fmla="*/ 0 h 1192"/>
            </a:gdLst>
            <a:ahLst/>
            <a:cxnLst>
              <a:cxn ang="0">
                <a:pos x="T0" y="T1"/>
              </a:cxn>
              <a:cxn ang="0">
                <a:pos x="T2" y="T3"/>
              </a:cxn>
              <a:cxn ang="0">
                <a:pos x="T4" y="T5"/>
              </a:cxn>
              <a:cxn ang="0">
                <a:pos x="T6" y="T7"/>
              </a:cxn>
              <a:cxn ang="0">
                <a:pos x="T8" y="T9"/>
              </a:cxn>
              <a:cxn ang="0">
                <a:pos x="T10" y="T11"/>
              </a:cxn>
            </a:cxnLst>
            <a:rect l="0" t="0" r="r" b="b"/>
            <a:pathLst>
              <a:path w="3734" h="1192">
                <a:moveTo>
                  <a:pt x="3352" y="0"/>
                </a:moveTo>
                <a:lnTo>
                  <a:pt x="0" y="0"/>
                </a:lnTo>
                <a:lnTo>
                  <a:pt x="0" y="1192"/>
                </a:lnTo>
                <a:lnTo>
                  <a:pt x="3352" y="1192"/>
                </a:lnTo>
                <a:lnTo>
                  <a:pt x="3734" y="591"/>
                </a:lnTo>
                <a:lnTo>
                  <a:pt x="3352" y="0"/>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68" name="Freeform 1620"/>
          <p:cNvSpPr>
            <a:spLocks/>
          </p:cNvSpPr>
          <p:nvPr/>
        </p:nvSpPr>
        <p:spPr bwMode="auto">
          <a:xfrm>
            <a:off x="5719417" y="3326098"/>
            <a:ext cx="624106" cy="1939745"/>
          </a:xfrm>
          <a:custGeom>
            <a:avLst/>
            <a:gdLst>
              <a:gd name="T0" fmla="*/ 1194 w 1194"/>
              <a:gd name="T1" fmla="*/ 3329 h 3711"/>
              <a:gd name="T2" fmla="*/ 1194 w 1194"/>
              <a:gd name="T3" fmla="*/ 0 h 3711"/>
              <a:gd name="T4" fmla="*/ 0 w 1194"/>
              <a:gd name="T5" fmla="*/ 0 h 3711"/>
              <a:gd name="T6" fmla="*/ 0 w 1194"/>
              <a:gd name="T7" fmla="*/ 3329 h 3711"/>
              <a:gd name="T8" fmla="*/ 602 w 1194"/>
              <a:gd name="T9" fmla="*/ 3711 h 3711"/>
              <a:gd name="T10" fmla="*/ 1194 w 1194"/>
              <a:gd name="T11" fmla="*/ 3329 h 3711"/>
            </a:gdLst>
            <a:ahLst/>
            <a:cxnLst>
              <a:cxn ang="0">
                <a:pos x="T0" y="T1"/>
              </a:cxn>
              <a:cxn ang="0">
                <a:pos x="T2" y="T3"/>
              </a:cxn>
              <a:cxn ang="0">
                <a:pos x="T4" y="T5"/>
              </a:cxn>
              <a:cxn ang="0">
                <a:pos x="T6" y="T7"/>
              </a:cxn>
              <a:cxn ang="0">
                <a:pos x="T8" y="T9"/>
              </a:cxn>
              <a:cxn ang="0">
                <a:pos x="T10" y="T11"/>
              </a:cxn>
            </a:cxnLst>
            <a:rect l="0" t="0" r="r" b="b"/>
            <a:pathLst>
              <a:path w="1194" h="3711">
                <a:moveTo>
                  <a:pt x="1194" y="3329"/>
                </a:moveTo>
                <a:lnTo>
                  <a:pt x="1194" y="0"/>
                </a:lnTo>
                <a:lnTo>
                  <a:pt x="0" y="0"/>
                </a:lnTo>
                <a:lnTo>
                  <a:pt x="0" y="3329"/>
                </a:lnTo>
                <a:lnTo>
                  <a:pt x="602" y="3711"/>
                </a:lnTo>
                <a:lnTo>
                  <a:pt x="1194" y="3329"/>
                </a:ln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69" name="Freeform 1626"/>
          <p:cNvSpPr>
            <a:spLocks/>
          </p:cNvSpPr>
          <p:nvPr/>
        </p:nvSpPr>
        <p:spPr bwMode="auto">
          <a:xfrm>
            <a:off x="5719417" y="3326098"/>
            <a:ext cx="0" cy="1350138"/>
          </a:xfrm>
          <a:custGeom>
            <a:avLst/>
            <a:gdLst>
              <a:gd name="T0" fmla="*/ 2581 h 2581"/>
              <a:gd name="T1" fmla="*/ 0 h 2581"/>
              <a:gd name="T2" fmla="*/ 2581 h 2581"/>
              <a:gd name="T3" fmla="*/ 2581 h 2581"/>
            </a:gdLst>
            <a:ahLst/>
            <a:cxnLst>
              <a:cxn ang="0">
                <a:pos x="0" y="T0"/>
              </a:cxn>
              <a:cxn ang="0">
                <a:pos x="0" y="T1"/>
              </a:cxn>
              <a:cxn ang="0">
                <a:pos x="0" y="T2"/>
              </a:cxn>
              <a:cxn ang="0">
                <a:pos x="0" y="T3"/>
              </a:cxn>
            </a:cxnLst>
            <a:rect l="0" t="0" r="r" b="b"/>
            <a:pathLst>
              <a:path h="2581">
                <a:moveTo>
                  <a:pt x="0" y="2581"/>
                </a:moveTo>
                <a:lnTo>
                  <a:pt x="0" y="0"/>
                </a:lnTo>
                <a:lnTo>
                  <a:pt x="0" y="2581"/>
                </a:lnTo>
                <a:lnTo>
                  <a:pt x="0" y="2581"/>
                </a:lnTo>
                <a:close/>
              </a:path>
            </a:pathLst>
          </a:custGeom>
          <a:solidFill>
            <a:srgbClr val="C02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0" name="Freeform 1632"/>
          <p:cNvSpPr>
            <a:spLocks/>
          </p:cNvSpPr>
          <p:nvPr/>
        </p:nvSpPr>
        <p:spPr bwMode="auto">
          <a:xfrm>
            <a:off x="2649069" y="4473950"/>
            <a:ext cx="1922496" cy="624106"/>
          </a:xfrm>
          <a:custGeom>
            <a:avLst/>
            <a:gdLst>
              <a:gd name="T0" fmla="*/ 381 w 3678"/>
              <a:gd name="T1" fmla="*/ 1192 h 1192"/>
              <a:gd name="T2" fmla="*/ 3678 w 3678"/>
              <a:gd name="T3" fmla="*/ 1192 h 1192"/>
              <a:gd name="T4" fmla="*/ 3678 w 3678"/>
              <a:gd name="T5" fmla="*/ 0 h 1192"/>
              <a:gd name="T6" fmla="*/ 381 w 3678"/>
              <a:gd name="T7" fmla="*/ 0 h 1192"/>
              <a:gd name="T8" fmla="*/ 0 w 3678"/>
              <a:gd name="T9" fmla="*/ 601 h 1192"/>
              <a:gd name="T10" fmla="*/ 381 w 3678"/>
              <a:gd name="T11" fmla="*/ 1192 h 1192"/>
            </a:gdLst>
            <a:ahLst/>
            <a:cxnLst>
              <a:cxn ang="0">
                <a:pos x="T0" y="T1"/>
              </a:cxn>
              <a:cxn ang="0">
                <a:pos x="T2" y="T3"/>
              </a:cxn>
              <a:cxn ang="0">
                <a:pos x="T4" y="T5"/>
              </a:cxn>
              <a:cxn ang="0">
                <a:pos x="T6" y="T7"/>
              </a:cxn>
              <a:cxn ang="0">
                <a:pos x="T8" y="T9"/>
              </a:cxn>
              <a:cxn ang="0">
                <a:pos x="T10" y="T11"/>
              </a:cxn>
            </a:cxnLst>
            <a:rect l="0" t="0" r="r" b="b"/>
            <a:pathLst>
              <a:path w="3678" h="1192">
                <a:moveTo>
                  <a:pt x="381" y="1192"/>
                </a:moveTo>
                <a:lnTo>
                  <a:pt x="3678" y="1192"/>
                </a:lnTo>
                <a:lnTo>
                  <a:pt x="3678" y="0"/>
                </a:lnTo>
                <a:lnTo>
                  <a:pt x="381" y="0"/>
                </a:lnTo>
                <a:lnTo>
                  <a:pt x="0" y="601"/>
                </a:lnTo>
                <a:lnTo>
                  <a:pt x="381" y="1192"/>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71" name="Freeform 1635"/>
          <p:cNvSpPr>
            <a:spLocks/>
          </p:cNvSpPr>
          <p:nvPr/>
        </p:nvSpPr>
        <p:spPr bwMode="auto">
          <a:xfrm>
            <a:off x="4571565" y="1555709"/>
            <a:ext cx="1952290" cy="310486"/>
          </a:xfrm>
          <a:custGeom>
            <a:avLst/>
            <a:gdLst>
              <a:gd name="T0" fmla="*/ 3734 w 3734"/>
              <a:gd name="T1" fmla="*/ 593 h 593"/>
              <a:gd name="T2" fmla="*/ 3734 w 3734"/>
              <a:gd name="T3" fmla="*/ 591 h 593"/>
              <a:gd name="T4" fmla="*/ 3352 w 3734"/>
              <a:gd name="T5" fmla="*/ 0 h 593"/>
              <a:gd name="T6" fmla="*/ 0 w 3734"/>
              <a:gd name="T7" fmla="*/ 0 h 593"/>
              <a:gd name="T8" fmla="*/ 0 w 3734"/>
              <a:gd name="T9" fmla="*/ 593 h 593"/>
              <a:gd name="T10" fmla="*/ 3734 w 3734"/>
              <a:gd name="T11" fmla="*/ 593 h 593"/>
            </a:gdLst>
            <a:ahLst/>
            <a:cxnLst>
              <a:cxn ang="0">
                <a:pos x="T0" y="T1"/>
              </a:cxn>
              <a:cxn ang="0">
                <a:pos x="T2" y="T3"/>
              </a:cxn>
              <a:cxn ang="0">
                <a:pos x="T4" y="T5"/>
              </a:cxn>
              <a:cxn ang="0">
                <a:pos x="T6" y="T7"/>
              </a:cxn>
              <a:cxn ang="0">
                <a:pos x="T8" y="T9"/>
              </a:cxn>
              <a:cxn ang="0">
                <a:pos x="T10" y="T11"/>
              </a:cxn>
            </a:cxnLst>
            <a:rect l="0" t="0" r="r" b="b"/>
            <a:pathLst>
              <a:path w="3734" h="593">
                <a:moveTo>
                  <a:pt x="3734" y="593"/>
                </a:moveTo>
                <a:lnTo>
                  <a:pt x="3734" y="591"/>
                </a:lnTo>
                <a:lnTo>
                  <a:pt x="3352" y="0"/>
                </a:lnTo>
                <a:lnTo>
                  <a:pt x="0" y="0"/>
                </a:lnTo>
                <a:lnTo>
                  <a:pt x="0" y="593"/>
                </a:lnTo>
                <a:lnTo>
                  <a:pt x="3734" y="593"/>
                </a:lnTo>
                <a:close/>
              </a:path>
            </a:pathLst>
          </a:custGeom>
          <a:solidFill>
            <a:schemeClr val="tx1">
              <a:alpha val="40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72" name="Freeform 1648"/>
          <p:cNvSpPr>
            <a:spLocks/>
          </p:cNvSpPr>
          <p:nvPr/>
        </p:nvSpPr>
        <p:spPr bwMode="auto">
          <a:xfrm>
            <a:off x="6034607" y="3326098"/>
            <a:ext cx="308916" cy="1939745"/>
          </a:xfrm>
          <a:custGeom>
            <a:avLst/>
            <a:gdLst>
              <a:gd name="T0" fmla="*/ 592 w 592"/>
              <a:gd name="T1" fmla="*/ 0 h 3711"/>
              <a:gd name="T2" fmla="*/ 0 w 592"/>
              <a:gd name="T3" fmla="*/ 0 h 3711"/>
              <a:gd name="T4" fmla="*/ 0 w 592"/>
              <a:gd name="T5" fmla="*/ 3711 h 3711"/>
              <a:gd name="T6" fmla="*/ 592 w 592"/>
              <a:gd name="T7" fmla="*/ 3329 h 3711"/>
              <a:gd name="T8" fmla="*/ 592 w 592"/>
              <a:gd name="T9" fmla="*/ 0 h 3711"/>
            </a:gdLst>
            <a:ahLst/>
            <a:cxnLst>
              <a:cxn ang="0">
                <a:pos x="T0" y="T1"/>
              </a:cxn>
              <a:cxn ang="0">
                <a:pos x="T2" y="T3"/>
              </a:cxn>
              <a:cxn ang="0">
                <a:pos x="T4" y="T5"/>
              </a:cxn>
              <a:cxn ang="0">
                <a:pos x="T6" y="T7"/>
              </a:cxn>
              <a:cxn ang="0">
                <a:pos x="T8" y="T9"/>
              </a:cxn>
            </a:cxnLst>
            <a:rect l="0" t="0" r="r" b="b"/>
            <a:pathLst>
              <a:path w="592" h="3711">
                <a:moveTo>
                  <a:pt x="592" y="0"/>
                </a:moveTo>
                <a:lnTo>
                  <a:pt x="0" y="0"/>
                </a:lnTo>
                <a:lnTo>
                  <a:pt x="0" y="3711"/>
                </a:lnTo>
                <a:lnTo>
                  <a:pt x="592" y="3329"/>
                </a:lnTo>
                <a:lnTo>
                  <a:pt x="592" y="0"/>
                </a:lnTo>
                <a:close/>
              </a:path>
            </a:pathLst>
          </a:custGeom>
          <a:solidFill>
            <a:schemeClr val="tx1">
              <a:alpha val="40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73" name="Freeform 1661"/>
          <p:cNvSpPr>
            <a:spLocks/>
          </p:cNvSpPr>
          <p:nvPr/>
        </p:nvSpPr>
        <p:spPr bwMode="auto">
          <a:xfrm>
            <a:off x="2649068" y="4789140"/>
            <a:ext cx="1922496" cy="308916"/>
          </a:xfrm>
          <a:custGeom>
            <a:avLst/>
            <a:gdLst>
              <a:gd name="T0" fmla="*/ 381 w 3678"/>
              <a:gd name="T1" fmla="*/ 591 h 591"/>
              <a:gd name="T2" fmla="*/ 3678 w 3678"/>
              <a:gd name="T3" fmla="*/ 591 h 591"/>
              <a:gd name="T4" fmla="*/ 3678 w 3678"/>
              <a:gd name="T5" fmla="*/ 0 h 591"/>
              <a:gd name="T6" fmla="*/ 0 w 3678"/>
              <a:gd name="T7" fmla="*/ 0 h 591"/>
              <a:gd name="T8" fmla="*/ 381 w 3678"/>
              <a:gd name="T9" fmla="*/ 591 h 591"/>
            </a:gdLst>
            <a:ahLst/>
            <a:cxnLst>
              <a:cxn ang="0">
                <a:pos x="T0" y="T1"/>
              </a:cxn>
              <a:cxn ang="0">
                <a:pos x="T2" y="T3"/>
              </a:cxn>
              <a:cxn ang="0">
                <a:pos x="T4" y="T5"/>
              </a:cxn>
              <a:cxn ang="0">
                <a:pos x="T6" y="T7"/>
              </a:cxn>
              <a:cxn ang="0">
                <a:pos x="T8" y="T9"/>
              </a:cxn>
            </a:cxnLst>
            <a:rect l="0" t="0" r="r" b="b"/>
            <a:pathLst>
              <a:path w="3678" h="591">
                <a:moveTo>
                  <a:pt x="381" y="591"/>
                </a:moveTo>
                <a:lnTo>
                  <a:pt x="3678" y="591"/>
                </a:lnTo>
                <a:lnTo>
                  <a:pt x="3678" y="0"/>
                </a:lnTo>
                <a:lnTo>
                  <a:pt x="0" y="0"/>
                </a:lnTo>
                <a:lnTo>
                  <a:pt x="381" y="591"/>
                </a:lnTo>
                <a:close/>
              </a:path>
            </a:pathLst>
          </a:custGeom>
          <a:solidFill>
            <a:schemeClr val="tx1">
              <a:alpha val="40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74" name="Freeform: Shape 72"/>
          <p:cNvSpPr>
            <a:spLocks/>
          </p:cNvSpPr>
          <p:nvPr/>
        </p:nvSpPr>
        <p:spPr bwMode="auto">
          <a:xfrm>
            <a:off x="2799607" y="1383217"/>
            <a:ext cx="631946" cy="1942881"/>
          </a:xfrm>
          <a:custGeom>
            <a:avLst/>
            <a:gdLst>
              <a:gd name="connsiteX0" fmla="*/ 359192 w 724451"/>
              <a:gd name="connsiteY0" fmla="*/ 0 h 2227280"/>
              <a:gd name="connsiteX1" fmla="*/ 359192 w 724451"/>
              <a:gd name="connsiteY1" fmla="*/ 2924 h 2227280"/>
              <a:gd name="connsiteX2" fmla="*/ 363724 w 724451"/>
              <a:gd name="connsiteY2" fmla="*/ 0 h 2227280"/>
              <a:gd name="connsiteX3" fmla="*/ 724451 w 724451"/>
              <a:gd name="connsiteY3" fmla="*/ 228838 h 2227280"/>
              <a:gd name="connsiteX4" fmla="*/ 724451 w 724451"/>
              <a:gd name="connsiteY4" fmla="*/ 2227280 h 2227280"/>
              <a:gd name="connsiteX5" fmla="*/ 724450 w 724451"/>
              <a:gd name="connsiteY5" fmla="*/ 2227280 h 2227280"/>
              <a:gd name="connsiteX6" fmla="*/ 359192 w 724451"/>
              <a:gd name="connsiteY6" fmla="*/ 2227280 h 2227280"/>
              <a:gd name="connsiteX7" fmla="*/ 8989 w 724451"/>
              <a:gd name="connsiteY7" fmla="*/ 2227280 h 2227280"/>
              <a:gd name="connsiteX8" fmla="*/ 0 w 724451"/>
              <a:gd name="connsiteY8" fmla="*/ 2227280 h 2227280"/>
              <a:gd name="connsiteX9" fmla="*/ 0 w 724451"/>
              <a:gd name="connsiteY9" fmla="*/ 228838 h 222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4451" h="2227280">
                <a:moveTo>
                  <a:pt x="359192" y="0"/>
                </a:moveTo>
                <a:lnTo>
                  <a:pt x="359192" y="2924"/>
                </a:lnTo>
                <a:lnTo>
                  <a:pt x="363724" y="0"/>
                </a:lnTo>
                <a:lnTo>
                  <a:pt x="724451" y="228838"/>
                </a:lnTo>
                <a:lnTo>
                  <a:pt x="724451" y="2227280"/>
                </a:lnTo>
                <a:lnTo>
                  <a:pt x="724450" y="2227280"/>
                </a:lnTo>
                <a:lnTo>
                  <a:pt x="359192" y="2227280"/>
                </a:lnTo>
                <a:lnTo>
                  <a:pt x="8989" y="2227280"/>
                </a:lnTo>
                <a:lnTo>
                  <a:pt x="0" y="2227280"/>
                </a:lnTo>
                <a:lnTo>
                  <a:pt x="0" y="228838"/>
                </a:lnTo>
                <a:close/>
              </a:path>
            </a:pathLst>
          </a:custGeom>
          <a:solidFill>
            <a:schemeClr val="accent6"/>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78" name="Oval 77"/>
          <p:cNvSpPr/>
          <p:nvPr/>
        </p:nvSpPr>
        <p:spPr>
          <a:xfrm>
            <a:off x="3885704" y="2597739"/>
            <a:ext cx="1371716" cy="1371716"/>
          </a:xfrm>
          <a:prstGeom prst="ellipse">
            <a:avLst/>
          </a:prstGeom>
          <a:solidFill>
            <a:srgbClr val="FFFFFF"/>
          </a:solidFill>
          <a:ln>
            <a:noFill/>
          </a:ln>
          <a:effectLst>
            <a:outerShdw blurRad="101600" dist="635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pic>
        <p:nvPicPr>
          <p:cNvPr id="79" name="Graphic 59" descr="Head with Gears"/>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4035428" y="2744991"/>
            <a:ext cx="1076980" cy="1076980"/>
          </a:xfrm>
          <a:prstGeom prst="rect">
            <a:avLst/>
          </a:prstGeom>
        </p:spPr>
      </p:pic>
      <p:sp>
        <p:nvSpPr>
          <p:cNvPr id="80" name="Freeform 1674"/>
          <p:cNvSpPr>
            <a:spLocks/>
          </p:cNvSpPr>
          <p:nvPr/>
        </p:nvSpPr>
        <p:spPr bwMode="auto">
          <a:xfrm>
            <a:off x="2799606" y="1383217"/>
            <a:ext cx="631946" cy="1942881"/>
          </a:xfrm>
          <a:custGeom>
            <a:avLst/>
            <a:gdLst>
              <a:gd name="T0" fmla="*/ 592 w 1194"/>
              <a:gd name="T1" fmla="*/ 0 h 3718"/>
              <a:gd name="T2" fmla="*/ 0 w 1194"/>
              <a:gd name="T3" fmla="*/ 382 h 3718"/>
              <a:gd name="T4" fmla="*/ 0 w 1194"/>
              <a:gd name="T5" fmla="*/ 3718 h 3718"/>
              <a:gd name="T6" fmla="*/ 1194 w 1194"/>
              <a:gd name="T7" fmla="*/ 3718 h 3718"/>
              <a:gd name="T8" fmla="*/ 592 w 1194"/>
              <a:gd name="T9" fmla="*/ 3718 h 3718"/>
              <a:gd name="T10" fmla="*/ 592 w 1194"/>
              <a:gd name="T11" fmla="*/ 0 h 3718"/>
            </a:gdLst>
            <a:ahLst/>
            <a:cxnLst>
              <a:cxn ang="0">
                <a:pos x="T0" y="T1"/>
              </a:cxn>
              <a:cxn ang="0">
                <a:pos x="T2" y="T3"/>
              </a:cxn>
              <a:cxn ang="0">
                <a:pos x="T4" y="T5"/>
              </a:cxn>
              <a:cxn ang="0">
                <a:pos x="T6" y="T7"/>
              </a:cxn>
              <a:cxn ang="0">
                <a:pos x="T8" y="T9"/>
              </a:cxn>
              <a:cxn ang="0">
                <a:pos x="T10" y="T11"/>
              </a:cxn>
            </a:cxnLst>
            <a:rect l="0" t="0" r="r" b="b"/>
            <a:pathLst>
              <a:path w="1194" h="3718">
                <a:moveTo>
                  <a:pt x="592" y="0"/>
                </a:moveTo>
                <a:lnTo>
                  <a:pt x="0" y="382"/>
                </a:lnTo>
                <a:lnTo>
                  <a:pt x="0" y="3718"/>
                </a:lnTo>
                <a:lnTo>
                  <a:pt x="1194" y="3718"/>
                </a:lnTo>
                <a:lnTo>
                  <a:pt x="592" y="3718"/>
                </a:lnTo>
                <a:lnTo>
                  <a:pt x="592" y="0"/>
                </a:lnTo>
                <a:close/>
              </a:path>
            </a:pathLst>
          </a:custGeom>
          <a:solidFill>
            <a:schemeClr val="tx1">
              <a:alpha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nvGrpSpPr>
          <p:cNvPr id="85" name="Group 84"/>
          <p:cNvGrpSpPr/>
          <p:nvPr/>
        </p:nvGrpSpPr>
        <p:grpSpPr>
          <a:xfrm>
            <a:off x="172542" y="1565183"/>
            <a:ext cx="2466472" cy="1866769"/>
            <a:chOff x="340820" y="2824385"/>
            <a:chExt cx="2947259" cy="2489026"/>
          </a:xfrm>
        </p:grpSpPr>
        <p:sp>
          <p:nvSpPr>
            <p:cNvPr id="86" name="TextBox 85"/>
            <p:cNvSpPr txBox="1"/>
            <p:nvPr/>
          </p:nvSpPr>
          <p:spPr>
            <a:xfrm>
              <a:off x="350992" y="2824385"/>
              <a:ext cx="2937087" cy="410369"/>
            </a:xfrm>
            <a:prstGeom prst="rect">
              <a:avLst/>
            </a:prstGeom>
            <a:noFill/>
          </p:spPr>
          <p:txBody>
            <a:bodyPr wrap="square" lIns="0" rIns="0" rtlCol="0" anchor="ctr">
              <a:spAutoFit/>
            </a:bodyPr>
            <a:lstStyle/>
            <a:p>
              <a:r>
                <a:rPr lang="en-US" sz="1400" b="1" dirty="0"/>
                <a:t>ACADEMIC DEVELOPMENT</a:t>
              </a:r>
            </a:p>
          </p:txBody>
        </p:sp>
        <p:sp>
          <p:nvSpPr>
            <p:cNvPr id="87" name="TextBox 86"/>
            <p:cNvSpPr txBox="1"/>
            <p:nvPr/>
          </p:nvSpPr>
          <p:spPr>
            <a:xfrm>
              <a:off x="340820" y="3220529"/>
              <a:ext cx="2929293" cy="2092882"/>
            </a:xfrm>
            <a:prstGeom prst="rect">
              <a:avLst/>
            </a:prstGeom>
            <a:noFill/>
          </p:spPr>
          <p:txBody>
            <a:bodyPr wrap="square" lIns="0" rIns="0" rtlCol="0" anchor="ctr">
              <a:spAutoFit/>
            </a:bodyPr>
            <a:lstStyle/>
            <a:p>
              <a:pPr marL="171450" indent="-171450" algn="just">
                <a:buFont typeface="Arial" panose="020B0604020202020204" pitchFamily="34" charset="0"/>
                <a:buChar char="•"/>
              </a:pPr>
              <a:r>
                <a:rPr lang="en-US" sz="1200" dirty="0">
                  <a:solidFill>
                    <a:schemeClr val="tx1">
                      <a:lumMod val="65000"/>
                      <a:lumOff val="35000"/>
                    </a:schemeClr>
                  </a:solidFill>
                </a:rPr>
                <a:t>The Basic of Research (22 February 2018)</a:t>
              </a:r>
            </a:p>
            <a:p>
              <a:pPr marL="171450" indent="-171450" algn="just">
                <a:buFont typeface="Arial" panose="020B0604020202020204" pitchFamily="34" charset="0"/>
                <a:buChar char="•"/>
              </a:pPr>
              <a:r>
                <a:rPr lang="en-US" sz="1200" dirty="0">
                  <a:solidFill>
                    <a:schemeClr val="tx1">
                      <a:lumMod val="65000"/>
                      <a:lumOff val="35000"/>
                    </a:schemeClr>
                  </a:solidFill>
                </a:rPr>
                <a:t>Element of the Thesis (26 February 2018)</a:t>
              </a:r>
            </a:p>
            <a:p>
              <a:pPr marL="171450" indent="-171450" algn="just">
                <a:buFont typeface="Arial" panose="020B0604020202020204" pitchFamily="34" charset="0"/>
                <a:buChar char="•"/>
              </a:pPr>
              <a:r>
                <a:rPr lang="en-US" sz="1200" dirty="0">
                  <a:solidFill>
                    <a:schemeClr val="tx1">
                      <a:lumMod val="65000"/>
                      <a:lumOff val="35000"/>
                    </a:schemeClr>
                  </a:solidFill>
                </a:rPr>
                <a:t>Your Research Journey to GOT </a:t>
              </a:r>
            </a:p>
            <a:p>
              <a:pPr algn="just"/>
              <a:r>
                <a:rPr lang="en-US" sz="1200" dirty="0">
                  <a:solidFill>
                    <a:schemeClr val="tx1">
                      <a:lumMod val="65000"/>
                      <a:lumOff val="35000"/>
                    </a:schemeClr>
                  </a:solidFill>
                </a:rPr>
                <a:t>    (28 February 2018 – </a:t>
              </a:r>
              <a:r>
                <a:rPr lang="en-US" sz="1200" dirty="0">
                  <a:solidFill>
                    <a:srgbClr val="FF0000"/>
                  </a:solidFill>
                </a:rPr>
                <a:t>COMPULSORY </a:t>
              </a:r>
            </a:p>
            <a:p>
              <a:pPr algn="just"/>
              <a:r>
                <a:rPr lang="en-US" sz="1200" dirty="0">
                  <a:solidFill>
                    <a:srgbClr val="FF0000"/>
                  </a:solidFill>
                </a:rPr>
                <a:t>    for all new postgraduate students)</a:t>
              </a:r>
            </a:p>
            <a:p>
              <a:pPr marL="171450" indent="-171450" algn="just">
                <a:buFont typeface="Arial" panose="020B0604020202020204" pitchFamily="34" charset="0"/>
                <a:buChar char="•"/>
              </a:pPr>
              <a:r>
                <a:rPr lang="en-US" sz="1200" dirty="0">
                  <a:solidFill>
                    <a:schemeClr val="tx1">
                      <a:lumMod val="65000"/>
                      <a:lumOff val="35000"/>
                    </a:schemeClr>
                  </a:solidFill>
                </a:rPr>
                <a:t>etc.</a:t>
              </a:r>
            </a:p>
          </p:txBody>
        </p:sp>
      </p:grpSp>
      <p:sp>
        <p:nvSpPr>
          <p:cNvPr id="91" name="Oval 90"/>
          <p:cNvSpPr/>
          <p:nvPr/>
        </p:nvSpPr>
        <p:spPr>
          <a:xfrm>
            <a:off x="3477148" y="2176763"/>
            <a:ext cx="2286999" cy="2283762"/>
          </a:xfrm>
          <a:prstGeom prst="ellipse">
            <a:avLst/>
          </a:prstGeom>
          <a:solidFill>
            <a:srgbClr val="FFFFFF"/>
          </a:solidFill>
          <a:ln>
            <a:noFill/>
          </a:ln>
          <a:effectLst>
            <a:outerShdw blurRad="101600" dist="635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92" name="TextBox 91">
            <a:extLst>
              <a:ext uri="{FF2B5EF4-FFF2-40B4-BE49-F238E27FC236}">
                <a16:creationId xmlns:a16="http://schemas.microsoft.com/office/drawing/2014/main" xmlns="" id="{12489C05-E30D-4866-8708-1BC468D9952F}"/>
              </a:ext>
            </a:extLst>
          </p:cNvPr>
          <p:cNvSpPr txBox="1"/>
          <p:nvPr/>
        </p:nvSpPr>
        <p:spPr>
          <a:xfrm>
            <a:off x="3665271" y="2609342"/>
            <a:ext cx="2026406" cy="1777410"/>
          </a:xfrm>
          <a:prstGeom prst="rect">
            <a:avLst/>
          </a:prstGeom>
          <a:noFill/>
        </p:spPr>
        <p:txBody>
          <a:bodyPr wrap="square" rtlCol="0">
            <a:spAutoFit/>
          </a:bodyPr>
          <a:lstStyle/>
          <a:p>
            <a:r>
              <a:rPr lang="en-US" sz="1000" b="1" dirty="0">
                <a:latin typeface="Tahoma" panose="020B0604030504040204" pitchFamily="34" charset="0"/>
                <a:ea typeface="Tahoma" panose="020B0604030504040204" pitchFamily="34" charset="0"/>
                <a:cs typeface="Tahoma" panose="020B0604030504040204" pitchFamily="34" charset="0"/>
              </a:rPr>
              <a:t>PUTRA SARJANA CLUSTERS</a:t>
            </a:r>
          </a:p>
          <a:p>
            <a:endParaRPr lang="en-US" sz="500" dirty="0">
              <a:latin typeface="Tahoma" panose="020B0604030504040204" pitchFamily="34" charset="0"/>
              <a:ea typeface="Tahoma" panose="020B0604030504040204" pitchFamily="34" charset="0"/>
              <a:cs typeface="Tahoma" panose="020B0604030504040204" pitchFamily="34" charset="0"/>
            </a:endParaRPr>
          </a:p>
          <a:p>
            <a:r>
              <a:rPr lang="en-US" sz="1050" dirty="0">
                <a:latin typeface="Tahoma" panose="020B0604030504040204" pitchFamily="34" charset="0"/>
                <a:ea typeface="Tahoma" panose="020B0604030504040204" pitchFamily="34" charset="0"/>
                <a:cs typeface="Tahoma" panose="020B0604030504040204" pitchFamily="34" charset="0"/>
              </a:rPr>
              <a:t>A learning support </a:t>
            </a:r>
            <a:r>
              <a:rPr lang="en-US" sz="1050" dirty="0" err="1">
                <a:latin typeface="Tahoma" panose="020B0604030504040204" pitchFamily="34" charset="0"/>
                <a:ea typeface="Tahoma" panose="020B0604030504040204" pitchFamily="34" charset="0"/>
                <a:cs typeface="Tahoma" panose="020B0604030504040204" pitchFamily="34" charset="0"/>
              </a:rPr>
              <a:t>programme</a:t>
            </a:r>
            <a:r>
              <a:rPr lang="en-US" sz="1050" dirty="0">
                <a:latin typeface="Tahoma" panose="020B0604030504040204" pitchFamily="34" charset="0"/>
                <a:ea typeface="Tahoma" panose="020B0604030504040204" pitchFamily="34" charset="0"/>
                <a:cs typeface="Tahoma" panose="020B0604030504040204" pitchFamily="34" charset="0"/>
              </a:rPr>
              <a:t> designed to develop a wide range </a:t>
            </a:r>
          </a:p>
          <a:p>
            <a:r>
              <a:rPr lang="en-US" sz="1050" dirty="0">
                <a:latin typeface="Tahoma" panose="020B0604030504040204" pitchFamily="34" charset="0"/>
                <a:ea typeface="Tahoma" panose="020B0604030504040204" pitchFamily="34" charset="0"/>
                <a:cs typeface="Tahoma" panose="020B0604030504040204" pitchFamily="34" charset="0"/>
              </a:rPr>
              <a:t>of necessary skills for their </a:t>
            </a:r>
          </a:p>
          <a:p>
            <a:pPr marL="176213" indent="-176213">
              <a:buAutoNum type="romanLcPeriod"/>
            </a:pPr>
            <a:r>
              <a:rPr lang="en-US" sz="1050" dirty="0">
                <a:latin typeface="Tahoma" panose="020B0604030504040204" pitchFamily="34" charset="0"/>
                <a:ea typeface="Tahoma" panose="020B0604030504040204" pitchFamily="34" charset="0"/>
                <a:cs typeface="Tahoma" panose="020B0604030504040204" pitchFamily="34" charset="0"/>
              </a:rPr>
              <a:t>academic and research development </a:t>
            </a:r>
          </a:p>
          <a:p>
            <a:pPr marL="176213" indent="-176213">
              <a:buAutoNum type="romanLcPeriod"/>
            </a:pPr>
            <a:r>
              <a:rPr lang="en-US" sz="1050" dirty="0">
                <a:latin typeface="Tahoma" panose="020B0604030504040204" pitchFamily="34" charset="0"/>
                <a:ea typeface="Tahoma" panose="020B0604030504040204" pitchFamily="34" charset="0"/>
                <a:cs typeface="Tahoma" panose="020B0604030504040204" pitchFamily="34" charset="0"/>
              </a:rPr>
              <a:t>subsequent careers</a:t>
            </a:r>
          </a:p>
          <a:p>
            <a:endParaRPr lang="en-US" sz="1050" dirty="0">
              <a:latin typeface="Tahoma" panose="020B0604030504040204" pitchFamily="34" charset="0"/>
              <a:ea typeface="Tahoma" panose="020B0604030504040204" pitchFamily="34" charset="0"/>
              <a:cs typeface="Tahoma" panose="020B0604030504040204" pitchFamily="34" charset="0"/>
            </a:endParaRPr>
          </a:p>
          <a:p>
            <a:endParaRPr lang="en-MY" sz="1050" dirty="0"/>
          </a:p>
        </p:txBody>
      </p:sp>
      <p:sp>
        <p:nvSpPr>
          <p:cNvPr id="93" name="TextBox 92"/>
          <p:cNvSpPr txBox="1"/>
          <p:nvPr/>
        </p:nvSpPr>
        <p:spPr>
          <a:xfrm>
            <a:off x="6523856" y="1473723"/>
            <a:ext cx="2558406" cy="1661993"/>
          </a:xfrm>
          <a:prstGeom prst="rect">
            <a:avLst/>
          </a:prstGeom>
          <a:noFill/>
        </p:spPr>
        <p:txBody>
          <a:bodyPr wrap="square" lIns="0" rIns="0" rtlCol="0" anchor="ctr">
            <a:spAutoFit/>
          </a:bodyPr>
          <a:lstStyle/>
          <a:p>
            <a:pPr algn="just"/>
            <a:r>
              <a:rPr lang="en-US" sz="1400" b="1" dirty="0">
                <a:solidFill>
                  <a:schemeClr val="tx1">
                    <a:lumMod val="65000"/>
                    <a:lumOff val="35000"/>
                  </a:schemeClr>
                </a:solidFill>
              </a:rPr>
              <a:t>PROFESSIONAL DEVELOPMENT</a:t>
            </a:r>
          </a:p>
          <a:p>
            <a:pPr algn="just"/>
            <a:endParaRPr lang="en-US" sz="400" b="1" dirty="0">
              <a:solidFill>
                <a:schemeClr val="tx1">
                  <a:lumMod val="65000"/>
                  <a:lumOff val="35000"/>
                </a:schemeClr>
              </a:solidFill>
            </a:endParaRPr>
          </a:p>
          <a:p>
            <a:pPr marL="177800" indent="-177800" algn="just">
              <a:buFont typeface="Arial" panose="020B0604020202020204" pitchFamily="34" charset="0"/>
              <a:buChar char="•"/>
            </a:pPr>
            <a:r>
              <a:rPr lang="en-US" sz="1200" dirty="0">
                <a:solidFill>
                  <a:schemeClr val="tx1">
                    <a:lumMod val="65000"/>
                    <a:lumOff val="35000"/>
                  </a:schemeClr>
                </a:solidFill>
              </a:rPr>
              <a:t>Three Minute Thesis (3MT)</a:t>
            </a:r>
          </a:p>
          <a:p>
            <a:pPr marL="355600" indent="-177800" algn="just">
              <a:buFont typeface="+mj-lt"/>
              <a:buAutoNum type="romanLcPeriod"/>
            </a:pPr>
            <a:r>
              <a:rPr lang="en-US" sz="1200" dirty="0">
                <a:solidFill>
                  <a:schemeClr val="tx1">
                    <a:lumMod val="65000"/>
                    <a:lumOff val="35000"/>
                  </a:schemeClr>
                </a:solidFill>
              </a:rPr>
              <a:t>University Level</a:t>
            </a:r>
          </a:p>
          <a:p>
            <a:pPr marL="355600" indent="-177800" algn="just">
              <a:buFont typeface="+mj-lt"/>
              <a:buAutoNum type="romanLcPeriod"/>
            </a:pPr>
            <a:r>
              <a:rPr lang="en-US" sz="1200" dirty="0">
                <a:solidFill>
                  <a:schemeClr val="tx1">
                    <a:lumMod val="65000"/>
                    <a:lumOff val="35000"/>
                  </a:schemeClr>
                </a:solidFill>
              </a:rPr>
              <a:t>National Level</a:t>
            </a:r>
          </a:p>
          <a:p>
            <a:pPr marL="355600" indent="-177800" algn="just">
              <a:buFont typeface="+mj-lt"/>
              <a:buAutoNum type="romanLcPeriod"/>
            </a:pPr>
            <a:r>
              <a:rPr lang="en-US" sz="1200" dirty="0">
                <a:solidFill>
                  <a:schemeClr val="tx1">
                    <a:lumMod val="65000"/>
                    <a:lumOff val="35000"/>
                  </a:schemeClr>
                </a:solidFill>
              </a:rPr>
              <a:t>International Level</a:t>
            </a:r>
          </a:p>
          <a:p>
            <a:pPr marL="177800" indent="-177800" algn="just">
              <a:buFont typeface="Arial" panose="020B0604020202020204" pitchFamily="34" charset="0"/>
              <a:buChar char="•"/>
            </a:pPr>
            <a:r>
              <a:rPr lang="en-US" sz="1200" dirty="0">
                <a:solidFill>
                  <a:schemeClr val="tx1">
                    <a:lumMod val="65000"/>
                    <a:lumOff val="35000"/>
                  </a:schemeClr>
                </a:solidFill>
              </a:rPr>
              <a:t>Introduction to Teaching</a:t>
            </a:r>
          </a:p>
          <a:p>
            <a:pPr marL="177800" indent="-177800" algn="just">
              <a:buFont typeface="Arial" panose="020B0604020202020204" pitchFamily="34" charset="0"/>
              <a:buChar char="•"/>
            </a:pPr>
            <a:r>
              <a:rPr lang="en-US" sz="1200" dirty="0">
                <a:solidFill>
                  <a:schemeClr val="tx1">
                    <a:lumMod val="65000"/>
                    <a:lumOff val="35000"/>
                  </a:schemeClr>
                </a:solidFill>
              </a:rPr>
              <a:t>Presentation Skills</a:t>
            </a:r>
          </a:p>
          <a:p>
            <a:pPr marL="177800" indent="-177800" algn="just">
              <a:buFont typeface="Arial" panose="020B0604020202020204" pitchFamily="34" charset="0"/>
              <a:buChar char="•"/>
            </a:pPr>
            <a:r>
              <a:rPr lang="en-US" sz="1200" dirty="0">
                <a:solidFill>
                  <a:schemeClr val="tx1">
                    <a:lumMod val="65000"/>
                    <a:lumOff val="35000"/>
                  </a:schemeClr>
                </a:solidFill>
              </a:rPr>
              <a:t>etc.</a:t>
            </a:r>
          </a:p>
        </p:txBody>
      </p:sp>
      <p:grpSp>
        <p:nvGrpSpPr>
          <p:cNvPr id="94" name="Group 93"/>
          <p:cNvGrpSpPr/>
          <p:nvPr/>
        </p:nvGrpSpPr>
        <p:grpSpPr>
          <a:xfrm>
            <a:off x="309872" y="3963018"/>
            <a:ext cx="2465090" cy="1426437"/>
            <a:chOff x="350992" y="2824384"/>
            <a:chExt cx="2945608" cy="1901917"/>
          </a:xfrm>
        </p:grpSpPr>
        <p:sp>
          <p:nvSpPr>
            <p:cNvPr id="95" name="TextBox 94"/>
            <p:cNvSpPr txBox="1"/>
            <p:nvPr/>
          </p:nvSpPr>
          <p:spPr>
            <a:xfrm>
              <a:off x="350992" y="2824384"/>
              <a:ext cx="2937087" cy="410370"/>
            </a:xfrm>
            <a:prstGeom prst="rect">
              <a:avLst/>
            </a:prstGeom>
            <a:noFill/>
          </p:spPr>
          <p:txBody>
            <a:bodyPr wrap="square" lIns="0" rIns="0" rtlCol="0" anchor="ctr">
              <a:spAutoFit/>
            </a:bodyPr>
            <a:lstStyle/>
            <a:p>
              <a:r>
                <a:rPr lang="en-US" sz="1400" b="1" dirty="0"/>
                <a:t>ETHICS AND MORALS</a:t>
              </a:r>
            </a:p>
          </p:txBody>
        </p:sp>
        <p:sp>
          <p:nvSpPr>
            <p:cNvPr id="96" name="TextBox 95"/>
            <p:cNvSpPr txBox="1"/>
            <p:nvPr/>
          </p:nvSpPr>
          <p:spPr>
            <a:xfrm>
              <a:off x="367307" y="3125862"/>
              <a:ext cx="2929293" cy="1600439"/>
            </a:xfrm>
            <a:prstGeom prst="rect">
              <a:avLst/>
            </a:prstGeom>
            <a:noFill/>
          </p:spPr>
          <p:txBody>
            <a:bodyPr wrap="square" lIns="0" rIns="0" rtlCol="0" anchor="ctr">
              <a:spAutoFit/>
            </a:bodyPr>
            <a:lstStyle/>
            <a:p>
              <a:pPr marL="171450" indent="-171450">
                <a:buFont typeface="Arial" panose="020B0604020202020204" pitchFamily="34" charset="0"/>
                <a:buChar char="•"/>
              </a:pPr>
              <a:r>
                <a:rPr lang="en-US" sz="1200" dirty="0">
                  <a:solidFill>
                    <a:schemeClr val="tx1">
                      <a:lumMod val="65000"/>
                      <a:lumOff val="35000"/>
                    </a:schemeClr>
                  </a:solidFill>
                </a:rPr>
                <a:t>Human Ethics in Research</a:t>
              </a:r>
            </a:p>
            <a:p>
              <a:pPr marL="171450" indent="-171450">
                <a:buFont typeface="Arial" panose="020B0604020202020204" pitchFamily="34" charset="0"/>
                <a:buChar char="•"/>
              </a:pPr>
              <a:r>
                <a:rPr lang="en-US" sz="1200" dirty="0">
                  <a:solidFill>
                    <a:schemeClr val="tx1">
                      <a:lumMod val="65000"/>
                      <a:lumOff val="35000"/>
                    </a:schemeClr>
                  </a:solidFill>
                </a:rPr>
                <a:t>Self-Esteem Development</a:t>
              </a:r>
            </a:p>
            <a:p>
              <a:pPr marL="171450" indent="-171450">
                <a:buFont typeface="Arial" panose="020B0604020202020204" pitchFamily="34" charset="0"/>
                <a:buChar char="•"/>
              </a:pPr>
              <a:r>
                <a:rPr lang="en-US" sz="1200" dirty="0">
                  <a:solidFill>
                    <a:schemeClr val="tx1">
                      <a:lumMod val="65000"/>
                      <a:lumOff val="35000"/>
                    </a:schemeClr>
                  </a:solidFill>
                </a:rPr>
                <a:t>Intercultural Communication </a:t>
              </a:r>
              <a:r>
                <a:rPr lang="en-US" sz="1200" dirty="0">
                  <a:solidFill>
                    <a:srgbClr val="FF0000"/>
                  </a:solidFill>
                </a:rPr>
                <a:t>(COMPULSORY for all new postgraduate students)</a:t>
              </a:r>
            </a:p>
            <a:p>
              <a:pPr marL="171450" indent="-171450">
                <a:buFont typeface="Arial" panose="020B0604020202020204" pitchFamily="34" charset="0"/>
                <a:buChar char="•"/>
              </a:pPr>
              <a:r>
                <a:rPr lang="en-US" sz="1200" dirty="0">
                  <a:solidFill>
                    <a:schemeClr val="tx1">
                      <a:lumMod val="65000"/>
                      <a:lumOff val="35000"/>
                    </a:schemeClr>
                  </a:solidFill>
                </a:rPr>
                <a:t>etc.</a:t>
              </a:r>
            </a:p>
          </p:txBody>
        </p:sp>
      </p:grpSp>
      <p:sp>
        <p:nvSpPr>
          <p:cNvPr id="97" name="TextBox 96"/>
          <p:cNvSpPr txBox="1"/>
          <p:nvPr/>
        </p:nvSpPr>
        <p:spPr>
          <a:xfrm>
            <a:off x="6568661" y="3969455"/>
            <a:ext cx="2558406" cy="923330"/>
          </a:xfrm>
          <a:prstGeom prst="rect">
            <a:avLst/>
          </a:prstGeom>
          <a:noFill/>
        </p:spPr>
        <p:txBody>
          <a:bodyPr wrap="square" lIns="0" rIns="0" rtlCol="0" anchor="ctr">
            <a:spAutoFit/>
          </a:bodyPr>
          <a:lstStyle/>
          <a:p>
            <a:pPr algn="just"/>
            <a:r>
              <a:rPr lang="en-US" sz="1400" b="1" dirty="0">
                <a:solidFill>
                  <a:schemeClr val="tx1">
                    <a:lumMod val="65000"/>
                    <a:lumOff val="35000"/>
                  </a:schemeClr>
                </a:solidFill>
              </a:rPr>
              <a:t>COMMUNITY SERVICE</a:t>
            </a:r>
          </a:p>
          <a:p>
            <a:pPr algn="just"/>
            <a:endParaRPr lang="en-US" sz="400" b="1" dirty="0">
              <a:solidFill>
                <a:schemeClr val="tx1">
                  <a:lumMod val="65000"/>
                  <a:lumOff val="35000"/>
                </a:schemeClr>
              </a:solidFill>
            </a:endParaRPr>
          </a:p>
          <a:p>
            <a:pPr marL="177800" indent="-177800" algn="just">
              <a:buFont typeface="Arial" panose="020B0604020202020204" pitchFamily="34" charset="0"/>
              <a:buChar char="•"/>
            </a:pPr>
            <a:r>
              <a:rPr lang="en-US" sz="1200" dirty="0">
                <a:solidFill>
                  <a:schemeClr val="tx1">
                    <a:lumMod val="65000"/>
                    <a:lumOff val="35000"/>
                  </a:schemeClr>
                </a:solidFill>
              </a:rPr>
              <a:t>Tree Planting</a:t>
            </a:r>
          </a:p>
          <a:p>
            <a:pPr marL="177800" indent="-177800" algn="just">
              <a:buFont typeface="Arial" panose="020B0604020202020204" pitchFamily="34" charset="0"/>
              <a:buChar char="•"/>
            </a:pPr>
            <a:r>
              <a:rPr lang="en-US" sz="1200" dirty="0">
                <a:solidFill>
                  <a:schemeClr val="tx1">
                    <a:lumMod val="65000"/>
                    <a:lumOff val="35000"/>
                  </a:schemeClr>
                </a:solidFill>
              </a:rPr>
              <a:t>A Day with Rohingya Children</a:t>
            </a:r>
          </a:p>
          <a:p>
            <a:pPr marL="177800" indent="-177800" algn="just">
              <a:buFont typeface="Arial" panose="020B0604020202020204" pitchFamily="34" charset="0"/>
              <a:buChar char="•"/>
            </a:pPr>
            <a:r>
              <a:rPr lang="en-US" sz="1200" dirty="0">
                <a:solidFill>
                  <a:schemeClr val="tx1">
                    <a:lumMod val="65000"/>
                    <a:lumOff val="35000"/>
                  </a:schemeClr>
                </a:solidFill>
              </a:rPr>
              <a:t>etc.</a:t>
            </a:r>
          </a:p>
        </p:txBody>
      </p:sp>
      <p:sp>
        <p:nvSpPr>
          <p:cNvPr id="98" name="TextBox 97">
            <a:extLst>
              <a:ext uri="{FF2B5EF4-FFF2-40B4-BE49-F238E27FC236}">
                <a16:creationId xmlns:a16="http://schemas.microsoft.com/office/drawing/2014/main" xmlns="" id="{FED2E8FE-A0FB-4D42-A03C-560942F08BBF}"/>
              </a:ext>
            </a:extLst>
          </p:cNvPr>
          <p:cNvSpPr txBox="1"/>
          <p:nvPr/>
        </p:nvSpPr>
        <p:spPr>
          <a:xfrm>
            <a:off x="214611" y="5638039"/>
            <a:ext cx="8610600" cy="646331"/>
          </a:xfrm>
          <a:prstGeom prst="rect">
            <a:avLst/>
          </a:prstGeom>
          <a:solidFill>
            <a:schemeClr val="accent6">
              <a:lumMod val="50000"/>
            </a:schemeClr>
          </a:solidFill>
        </p:spPr>
        <p:txBody>
          <a:bodyPr wrap="square" rtlCol="0">
            <a:spAutoFit/>
          </a:bodyPr>
          <a:lstStyle/>
          <a:p>
            <a:pPr marL="285750" indent="-285750" algn="just">
              <a:spcBef>
                <a:spcPts val="0"/>
              </a:spcBef>
              <a:buFont typeface="Wingdings" panose="05000000000000000000" pitchFamily="2" charset="2"/>
              <a:buChar char="Ø"/>
            </a:pPr>
            <a:r>
              <a:rPr lang="en-MY" sz="1200" b="1" dirty="0">
                <a:solidFill>
                  <a:schemeClr val="bg1"/>
                </a:solidFill>
              </a:rPr>
              <a:t>Students can register for the courses online at the SGS website under activities (http://www.sgs.upm.edu.my)</a:t>
            </a:r>
          </a:p>
          <a:p>
            <a:pPr marL="285750" indent="-285750" algn="just">
              <a:spcBef>
                <a:spcPts val="0"/>
              </a:spcBef>
              <a:buFont typeface="Wingdings" panose="05000000000000000000" pitchFamily="2" charset="2"/>
              <a:buChar char="Ø"/>
            </a:pPr>
            <a:r>
              <a:rPr lang="en-MY" sz="1200" b="1" dirty="0">
                <a:solidFill>
                  <a:schemeClr val="bg1"/>
                </a:solidFill>
              </a:rPr>
              <a:t>No registration fee will be charged to UPM students for attending these courses, yet a minimum fee may be charged for workshops</a:t>
            </a:r>
            <a:r>
              <a:rPr lang="en-MY" sz="1200" dirty="0">
                <a:solidFill>
                  <a:schemeClr val="bg1"/>
                </a:solidFill>
              </a:rPr>
              <a:t>.</a:t>
            </a:r>
            <a:endParaRPr lang="en-MY" sz="1200" b="1" dirty="0">
              <a:solidFill>
                <a:schemeClr val="bg1"/>
              </a:solidFill>
            </a:endParaRPr>
          </a:p>
        </p:txBody>
      </p:sp>
    </p:spTree>
    <p:extLst>
      <p:ext uri="{BB962C8B-B14F-4D97-AF65-F5344CB8AC3E}">
        <p14:creationId xmlns:p14="http://schemas.microsoft.com/office/powerpoint/2010/main" val="1034605138"/>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xmlns="" id="{E62F96DE-56C3-4BC3-B8B9-6195E61B0BD6}"/>
              </a:ext>
            </a:extLst>
          </p:cNvPr>
          <p:cNvGraphicFramePr/>
          <p:nvPr>
            <p:extLst>
              <p:ext uri="{D42A27DB-BD31-4B8C-83A1-F6EECF244321}">
                <p14:modId xmlns:p14="http://schemas.microsoft.com/office/powerpoint/2010/main" val="2413337708"/>
              </p:ext>
            </p:extLst>
          </p:nvPr>
        </p:nvGraphicFramePr>
        <p:xfrm>
          <a:off x="1828800" y="1476202"/>
          <a:ext cx="7620000" cy="44603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Arrow: Pentagon 5">
            <a:extLst>
              <a:ext uri="{FF2B5EF4-FFF2-40B4-BE49-F238E27FC236}">
                <a16:creationId xmlns:a16="http://schemas.microsoft.com/office/drawing/2014/main" xmlns="" id="{404FA946-67A7-498B-BDC4-6F88B82B3D5E}"/>
              </a:ext>
            </a:extLst>
          </p:cNvPr>
          <p:cNvSpPr/>
          <p:nvPr/>
        </p:nvSpPr>
        <p:spPr>
          <a:xfrm>
            <a:off x="25161" y="1614819"/>
            <a:ext cx="3099039" cy="4100182"/>
          </a:xfrm>
          <a:prstGeom prst="homePlate">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10800000" scaled="1"/>
            <a:tileRect/>
          </a:gradFill>
          <a:ln w="57150">
            <a:solidFill>
              <a:schemeClr val="bg1">
                <a:lumMod val="85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11" name="Picture 10">
            <a:extLst>
              <a:ext uri="{FF2B5EF4-FFF2-40B4-BE49-F238E27FC236}">
                <a16:creationId xmlns:a16="http://schemas.microsoft.com/office/drawing/2014/main" xmlns="" id="{93434CD4-B2AF-4BCD-8AE2-DDAB894BB06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1123"/>
          <a:stretch/>
        </p:blipFill>
        <p:spPr>
          <a:xfrm>
            <a:off x="-1" y="-457200"/>
            <a:ext cx="9144001" cy="2462213"/>
          </a:xfrm>
          <a:prstGeom prst="rect">
            <a:avLst/>
          </a:prstGeom>
        </p:spPr>
      </p:pic>
      <p:pic>
        <p:nvPicPr>
          <p:cNvPr id="8" name="Content Placeholder 4" descr="Inner-UPM-Template_Option-1A.jpg">
            <a:extLst>
              <a:ext uri="{FF2B5EF4-FFF2-40B4-BE49-F238E27FC236}">
                <a16:creationId xmlns:a16="http://schemas.microsoft.com/office/drawing/2014/main" xmlns="" id="{A4317D2A-3C42-479C-9D67-84E6993739A5}"/>
              </a:ext>
            </a:extLst>
          </p:cNvPr>
          <p:cNvPicPr>
            <a:picLocks noChangeAspect="1"/>
          </p:cNvPicPr>
          <p:nvPr/>
        </p:nvPicPr>
        <p:blipFill>
          <a:blip r:embed="rId8"/>
          <a:stretch>
            <a:fillRect/>
          </a:stretch>
        </p:blipFill>
        <p:spPr>
          <a:xfrm>
            <a:off x="0" y="6420394"/>
            <a:ext cx="7315200" cy="437606"/>
          </a:xfrm>
          <a:prstGeom prst="rect">
            <a:avLst/>
          </a:prstGeom>
        </p:spPr>
      </p:pic>
      <p:sp>
        <p:nvSpPr>
          <p:cNvPr id="9" name="TextBox 8">
            <a:extLst>
              <a:ext uri="{FF2B5EF4-FFF2-40B4-BE49-F238E27FC236}">
                <a16:creationId xmlns:a16="http://schemas.microsoft.com/office/drawing/2014/main" xmlns="" id="{2B251B26-0093-4609-BE13-908E92E4B574}"/>
              </a:ext>
            </a:extLst>
          </p:cNvPr>
          <p:cNvSpPr txBox="1"/>
          <p:nvPr/>
        </p:nvSpPr>
        <p:spPr>
          <a:xfrm>
            <a:off x="1981200" y="225194"/>
            <a:ext cx="2385589" cy="446276"/>
          </a:xfrm>
          <a:prstGeom prst="rect">
            <a:avLst/>
          </a:prstGeom>
          <a:noFill/>
        </p:spPr>
        <p:txBody>
          <a:bodyPr wrap="none" rtlCol="0">
            <a:spAutoFit/>
          </a:bodyPr>
          <a:lstStyle/>
          <a:p>
            <a:pPr algn="ctr"/>
            <a:r>
              <a:rPr lang="en-MY" sz="2300" b="1" i="1" dirty="0">
                <a:latin typeface="Tahoma" panose="020B0604030504040204" pitchFamily="34" charset="0"/>
                <a:ea typeface="Tahoma" panose="020B0604030504040204" pitchFamily="34" charset="0"/>
                <a:cs typeface="Tahoma" panose="020B0604030504040204" pitchFamily="34" charset="0"/>
              </a:rPr>
              <a:t>UPM </a:t>
            </a:r>
            <a:r>
              <a:rPr lang="en-US" sz="2300" b="1" i="1" dirty="0">
                <a:latin typeface="Tahoma" panose="020B0604030504040204" pitchFamily="34" charset="0"/>
                <a:ea typeface="Tahoma" panose="020B0604030504040204" pitchFamily="34" charset="0"/>
                <a:cs typeface="Tahoma" panose="020B0604030504040204" pitchFamily="34" charset="0"/>
              </a:rPr>
              <a:t>R</a:t>
            </a:r>
            <a:r>
              <a:rPr lang="en-MY" sz="2300" b="1" i="1" dirty="0">
                <a:latin typeface="Tahoma" panose="020B0604030504040204" pitchFamily="34" charset="0"/>
                <a:ea typeface="Tahoma" panose="020B0604030504040204" pitchFamily="34" charset="0"/>
                <a:cs typeface="Tahoma" panose="020B0604030504040204" pitchFamily="34" charset="0"/>
              </a:rPr>
              <a:t>ANKING</a:t>
            </a:r>
          </a:p>
        </p:txBody>
      </p:sp>
      <p:sp>
        <p:nvSpPr>
          <p:cNvPr id="10" name="TextBox 9">
            <a:extLst>
              <a:ext uri="{FF2B5EF4-FFF2-40B4-BE49-F238E27FC236}">
                <a16:creationId xmlns:a16="http://schemas.microsoft.com/office/drawing/2014/main" xmlns="" id="{F6BC4364-FBF8-4E66-ADFC-765C5E3C922C}"/>
              </a:ext>
            </a:extLst>
          </p:cNvPr>
          <p:cNvSpPr txBox="1"/>
          <p:nvPr/>
        </p:nvSpPr>
        <p:spPr>
          <a:xfrm>
            <a:off x="72129" y="2679816"/>
            <a:ext cx="2595488" cy="1000274"/>
          </a:xfrm>
          <a:prstGeom prst="rect">
            <a:avLst/>
          </a:prstGeom>
          <a:noFill/>
          <a:ln>
            <a:noFill/>
          </a:ln>
        </p:spPr>
        <p:txBody>
          <a:bodyPr wrap="square" rtlCol="0">
            <a:sp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O</a:t>
            </a:r>
            <a:r>
              <a:rPr lang="en-MY" sz="2400" b="1" dirty="0">
                <a:latin typeface="Tahoma" panose="020B0604030504040204" pitchFamily="34" charset="0"/>
                <a:ea typeface="Tahoma" panose="020B0604030504040204" pitchFamily="34" charset="0"/>
                <a:cs typeface="Tahoma" panose="020B0604030504040204" pitchFamily="34" charset="0"/>
              </a:rPr>
              <a:t>ther </a:t>
            </a:r>
          </a:p>
          <a:p>
            <a:r>
              <a:rPr lang="en-MY" sz="2400" b="1" dirty="0">
                <a:latin typeface="Tahoma" panose="020B0604030504040204" pitchFamily="34" charset="0"/>
                <a:ea typeface="Tahoma" panose="020B0604030504040204" pitchFamily="34" charset="0"/>
                <a:cs typeface="Tahoma" panose="020B0604030504040204" pitchFamily="34" charset="0"/>
              </a:rPr>
              <a:t>Achievements :</a:t>
            </a:r>
          </a:p>
          <a:p>
            <a:pPr marL="285750" indent="-285750">
              <a:buBlip>
                <a:blip r:embed="rId9">
                  <a:extLst>
                    <a:ext uri="{96DAC541-7B7A-43D3-8B79-37D633B846F1}">
                      <asvg:svgBlip xmlns="" xmlns:asvg="http://schemas.microsoft.com/office/drawing/2016/SVG/main" r:embed="rId10"/>
                    </a:ext>
                  </a:extLst>
                </a:blip>
              </a:buBlip>
            </a:pPr>
            <a:endParaRPr lang="en-MY" sz="1100" dirty="0"/>
          </a:p>
        </p:txBody>
      </p:sp>
      <p:pic>
        <p:nvPicPr>
          <p:cNvPr id="3" name="Picture 2">
            <a:extLst>
              <a:ext uri="{FF2B5EF4-FFF2-40B4-BE49-F238E27FC236}">
                <a16:creationId xmlns:a16="http://schemas.microsoft.com/office/drawing/2014/main" xmlns="" id="{ADAE64FB-3CAD-4FE6-A56C-2B45C1523C8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96200" y="5357308"/>
            <a:ext cx="1551608" cy="1551608"/>
          </a:xfrm>
          <a:prstGeom prst="rect">
            <a:avLst/>
          </a:prstGeom>
        </p:spPr>
      </p:pic>
      <p:pic>
        <p:nvPicPr>
          <p:cNvPr id="5" name="Picture 4">
            <a:extLst>
              <a:ext uri="{FF2B5EF4-FFF2-40B4-BE49-F238E27FC236}">
                <a16:creationId xmlns:a16="http://schemas.microsoft.com/office/drawing/2014/main" xmlns="" id="{09BE5AAE-EF4A-433B-A389-21DA81BA570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27241" y="4155335"/>
            <a:ext cx="2010302" cy="1931856"/>
          </a:xfrm>
          <a:prstGeom prst="rect">
            <a:avLst/>
          </a:prstGeom>
        </p:spPr>
      </p:pic>
    </p:spTree>
    <p:extLst>
      <p:ext uri="{BB962C8B-B14F-4D97-AF65-F5344CB8AC3E}">
        <p14:creationId xmlns:p14="http://schemas.microsoft.com/office/powerpoint/2010/main" val="2231658933"/>
      </p:ext>
    </p:extLst>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934486B8-498F-4BE3-BE37-63D1244EB16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123"/>
          <a:stretch/>
        </p:blipFill>
        <p:spPr>
          <a:xfrm>
            <a:off x="-22095" y="-457201"/>
            <a:ext cx="9144001" cy="2462213"/>
          </a:xfrm>
          <a:prstGeom prst="rect">
            <a:avLst/>
          </a:prstGeom>
        </p:spPr>
      </p:pic>
      <p:pic>
        <p:nvPicPr>
          <p:cNvPr id="5" name="Content Placeholder 4" descr="Inner-UPM-Template_Option-1A.jpg"/>
          <p:cNvPicPr>
            <a:picLocks noChangeAspect="1"/>
          </p:cNvPicPr>
          <p:nvPr/>
        </p:nvPicPr>
        <p:blipFill>
          <a:blip r:embed="rId3" cstate="print"/>
          <a:stretch>
            <a:fillRect/>
          </a:stretch>
        </p:blipFill>
        <p:spPr>
          <a:xfrm>
            <a:off x="0" y="6420394"/>
            <a:ext cx="7315200" cy="437606"/>
          </a:xfrm>
          <a:prstGeom prst="rect">
            <a:avLst/>
          </a:prstGeom>
        </p:spPr>
      </p:pic>
      <p:sp>
        <p:nvSpPr>
          <p:cNvPr id="47" name="TextBox 46">
            <a:extLst>
              <a:ext uri="{FF2B5EF4-FFF2-40B4-BE49-F238E27FC236}">
                <a16:creationId xmlns:a16="http://schemas.microsoft.com/office/drawing/2014/main" xmlns="" id="{A9D72968-692D-4611-95FD-D3DBFFD022E3}"/>
              </a:ext>
            </a:extLst>
          </p:cNvPr>
          <p:cNvSpPr txBox="1"/>
          <p:nvPr/>
        </p:nvSpPr>
        <p:spPr>
          <a:xfrm>
            <a:off x="1179344" y="258213"/>
            <a:ext cx="3740704" cy="830997"/>
          </a:xfrm>
          <a:prstGeom prst="rect">
            <a:avLst/>
          </a:prstGeom>
          <a:noFill/>
        </p:spPr>
        <p:txBody>
          <a:bodyPr wrap="square" rtlCol="0">
            <a:spAutoFit/>
          </a:bodyPr>
          <a:lstStyle/>
          <a:p>
            <a:pPr algn="ctr"/>
            <a:r>
              <a:rPr lang="en-MY" sz="2300" b="1" i="1" dirty="0">
                <a:latin typeface="Tahoma" panose="020B0604030504040204" pitchFamily="34" charset="0"/>
                <a:ea typeface="Tahoma" panose="020B0604030504040204" pitchFamily="34" charset="0"/>
                <a:cs typeface="Tahoma" panose="020B0604030504040204" pitchFamily="34" charset="0"/>
              </a:rPr>
              <a:t>PUTRA GOT</a:t>
            </a:r>
          </a:p>
          <a:p>
            <a:pPr algn="ctr"/>
            <a:endParaRPr lang="en-MY" sz="2300" b="1" i="1" u="sng" dirty="0"/>
          </a:p>
        </p:txBody>
      </p:sp>
      <p:sp>
        <p:nvSpPr>
          <p:cNvPr id="112" name="TextBox 111">
            <a:extLst>
              <a:ext uri="{FF2B5EF4-FFF2-40B4-BE49-F238E27FC236}">
                <a16:creationId xmlns:a16="http://schemas.microsoft.com/office/drawing/2014/main" xmlns="" id="{D75D2A57-7FA2-4B09-95D3-796816C5D55D}"/>
              </a:ext>
            </a:extLst>
          </p:cNvPr>
          <p:cNvSpPr txBox="1"/>
          <p:nvPr/>
        </p:nvSpPr>
        <p:spPr>
          <a:xfrm>
            <a:off x="-819571" y="1305580"/>
            <a:ext cx="7067971" cy="523220"/>
          </a:xfrm>
          <a:prstGeom prst="rect">
            <a:avLst/>
          </a:prstGeom>
          <a:noFill/>
          <a:ln>
            <a:noFill/>
          </a:ln>
        </p:spPr>
        <p:txBody>
          <a:bodyPr wrap="square" rtlCol="0">
            <a:spAutoFit/>
          </a:bodyPr>
          <a:lstStyle/>
          <a:p>
            <a:pPr algn="ctr"/>
            <a:r>
              <a:rPr lang="en-MY" sz="2800" b="1" dirty="0">
                <a:latin typeface="Tahoma" panose="020B0604030504040204" pitchFamily="34" charset="0"/>
                <a:ea typeface="Tahoma" panose="020B0604030504040204" pitchFamily="34" charset="0"/>
                <a:cs typeface="Tahoma" panose="020B0604030504040204" pitchFamily="34" charset="0"/>
              </a:rPr>
              <a:t>PUTRA GOT PROGRAMME</a:t>
            </a:r>
          </a:p>
        </p:txBody>
      </p:sp>
      <p:sp>
        <p:nvSpPr>
          <p:cNvPr id="113" name="TextBox 112">
            <a:extLst>
              <a:ext uri="{FF2B5EF4-FFF2-40B4-BE49-F238E27FC236}">
                <a16:creationId xmlns:a16="http://schemas.microsoft.com/office/drawing/2014/main" xmlns="" id="{B58429B5-EA23-4529-92EF-10D880F17A86}"/>
              </a:ext>
            </a:extLst>
          </p:cNvPr>
          <p:cNvSpPr txBox="1"/>
          <p:nvPr/>
        </p:nvSpPr>
        <p:spPr>
          <a:xfrm>
            <a:off x="381000" y="5194930"/>
            <a:ext cx="4097382" cy="1600438"/>
          </a:xfrm>
          <a:prstGeom prst="rect">
            <a:avLst/>
          </a:prstGeom>
          <a:noFill/>
        </p:spPr>
        <p:txBody>
          <a:bodyPr wrap="square" rtlCol="0">
            <a:spAutoFit/>
          </a:bodyPr>
          <a:lstStyle/>
          <a:p>
            <a:pPr marL="285750" indent="-285750">
              <a:buFont typeface="Wingdings" panose="05000000000000000000" pitchFamily="2" charset="2"/>
              <a:buChar char="§"/>
            </a:pPr>
            <a:r>
              <a:rPr lang="en-MY" sz="1400" dirty="0">
                <a:solidFill>
                  <a:srgbClr val="C00000"/>
                </a:solidFill>
                <a:latin typeface="Tahoma" panose="020B0604030504040204" pitchFamily="34" charset="0"/>
                <a:ea typeface="Tahoma" panose="020B0604030504040204" pitchFamily="34" charset="0"/>
                <a:cs typeface="Tahoma" panose="020B0604030504040204" pitchFamily="34" charset="0"/>
              </a:rPr>
              <a:t>Ensure Master and PhD students graduate on time</a:t>
            </a:r>
          </a:p>
          <a:p>
            <a:pPr marL="285750" indent="-285750">
              <a:buFont typeface="Wingdings" panose="05000000000000000000" pitchFamily="2" charset="2"/>
              <a:buChar char="§"/>
            </a:pPr>
            <a:r>
              <a:rPr lang="pt-BR" sz="1400" dirty="0">
                <a:latin typeface="Tahoma" panose="020B0604030504040204" pitchFamily="34" charset="0"/>
                <a:ea typeface="Tahoma" panose="020B0604030504040204" pitchFamily="34" charset="0"/>
                <a:cs typeface="Tahoma" panose="020B0604030504040204" pitchFamily="34" charset="0"/>
              </a:rPr>
              <a:t>Masters : 4 sem </a:t>
            </a:r>
          </a:p>
          <a:p>
            <a:pPr marL="285750" indent="-285750">
              <a:buFont typeface="Wingdings" panose="05000000000000000000" pitchFamily="2" charset="2"/>
              <a:buChar char="§"/>
            </a:pPr>
            <a:r>
              <a:rPr lang="pt-BR" sz="1400" dirty="0">
                <a:latin typeface="Tahoma" panose="020B0604030504040204" pitchFamily="34" charset="0"/>
                <a:ea typeface="Tahoma" panose="020B0604030504040204" pitchFamily="34" charset="0"/>
                <a:cs typeface="Tahoma" panose="020B0604030504040204" pitchFamily="34" charset="0"/>
              </a:rPr>
              <a:t>PhD      : 7 or 8 sem</a:t>
            </a:r>
          </a:p>
          <a:p>
            <a:r>
              <a:rPr lang="en-MY" sz="1400" dirty="0">
                <a:latin typeface="Tahoma" panose="020B0604030504040204" pitchFamily="34" charset="0"/>
                <a:ea typeface="Tahoma" panose="020B0604030504040204" pitchFamily="34" charset="0"/>
                <a:cs typeface="Tahoma" panose="020B0604030504040204" pitchFamily="34" charset="0"/>
              </a:rPr>
              <a:t/>
            </a:r>
            <a:br>
              <a:rPr lang="en-MY" sz="1400" dirty="0">
                <a:latin typeface="Tahoma" panose="020B0604030504040204" pitchFamily="34" charset="0"/>
                <a:ea typeface="Tahoma" panose="020B0604030504040204" pitchFamily="34" charset="0"/>
                <a:cs typeface="Tahoma" panose="020B0604030504040204" pitchFamily="34" charset="0"/>
              </a:rPr>
            </a:br>
            <a:endParaRPr lang="en-MY" sz="14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endParaRPr lang="en-MY" sz="1400" dirty="0"/>
          </a:p>
        </p:txBody>
      </p:sp>
      <p:sp>
        <p:nvSpPr>
          <p:cNvPr id="34" name="Freeform: Shape 43"/>
          <p:cNvSpPr/>
          <p:nvPr/>
        </p:nvSpPr>
        <p:spPr>
          <a:xfrm flipV="1">
            <a:off x="2522086" y="1838985"/>
            <a:ext cx="3170973" cy="708727"/>
          </a:xfrm>
          <a:custGeom>
            <a:avLst/>
            <a:gdLst>
              <a:gd name="connsiteX0" fmla="*/ 2521527 w 3260437"/>
              <a:gd name="connsiteY0" fmla="*/ 1027545 h 1027545"/>
              <a:gd name="connsiteX1" fmla="*/ 3260437 w 3260437"/>
              <a:gd name="connsiteY1" fmla="*/ 1027545 h 1027545"/>
              <a:gd name="connsiteX2" fmla="*/ 2521527 w 3260437"/>
              <a:gd name="connsiteY2" fmla="*/ 0 h 1027545"/>
              <a:gd name="connsiteX3" fmla="*/ 2521527 w 3260437"/>
              <a:gd name="connsiteY3" fmla="*/ 2306 h 1027545"/>
              <a:gd name="connsiteX4" fmla="*/ 0 w 3260437"/>
              <a:gd name="connsiteY4" fmla="*/ 2306 h 1027545"/>
              <a:gd name="connsiteX5" fmla="*/ 0 w 3260437"/>
              <a:gd name="connsiteY5" fmla="*/ 1027543 h 1027545"/>
              <a:gd name="connsiteX6" fmla="*/ 2521527 w 3260437"/>
              <a:gd name="connsiteY6" fmla="*/ 1027543 h 1027545"/>
              <a:gd name="connsiteX0" fmla="*/ 2521527 w 3260437"/>
              <a:gd name="connsiteY0" fmla="*/ 1027543 h 1027545"/>
              <a:gd name="connsiteX1" fmla="*/ 3260437 w 3260437"/>
              <a:gd name="connsiteY1" fmla="*/ 1027545 h 1027545"/>
              <a:gd name="connsiteX2" fmla="*/ 2521527 w 3260437"/>
              <a:gd name="connsiteY2" fmla="*/ 0 h 1027545"/>
              <a:gd name="connsiteX3" fmla="*/ 2521527 w 3260437"/>
              <a:gd name="connsiteY3" fmla="*/ 2306 h 1027545"/>
              <a:gd name="connsiteX4" fmla="*/ 0 w 3260437"/>
              <a:gd name="connsiteY4" fmla="*/ 2306 h 1027545"/>
              <a:gd name="connsiteX5" fmla="*/ 0 w 3260437"/>
              <a:gd name="connsiteY5" fmla="*/ 1027543 h 1027545"/>
              <a:gd name="connsiteX6" fmla="*/ 2521527 w 3260437"/>
              <a:gd name="connsiteY6" fmla="*/ 1027543 h 102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0437" h="1027545">
                <a:moveTo>
                  <a:pt x="2521527" y="1027543"/>
                </a:moveTo>
                <a:lnTo>
                  <a:pt x="3260437" y="1027545"/>
                </a:lnTo>
                <a:lnTo>
                  <a:pt x="2521527" y="0"/>
                </a:lnTo>
                <a:lnTo>
                  <a:pt x="2521527" y="2306"/>
                </a:lnTo>
                <a:lnTo>
                  <a:pt x="0" y="2306"/>
                </a:lnTo>
                <a:lnTo>
                  <a:pt x="0" y="1027543"/>
                </a:lnTo>
                <a:lnTo>
                  <a:pt x="2521527" y="1027543"/>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5" name="Freeform: Shape 46"/>
          <p:cNvSpPr/>
          <p:nvPr/>
        </p:nvSpPr>
        <p:spPr>
          <a:xfrm flipV="1">
            <a:off x="1179344" y="1839024"/>
            <a:ext cx="1694809" cy="708690"/>
          </a:xfrm>
          <a:custGeom>
            <a:avLst/>
            <a:gdLst>
              <a:gd name="connsiteX0" fmla="*/ 0 w 1348509"/>
              <a:gd name="connsiteY0" fmla="*/ 1004502 h 1004502"/>
              <a:gd name="connsiteX1" fmla="*/ 1348509 w 1348509"/>
              <a:gd name="connsiteY1" fmla="*/ 1004502 h 1004502"/>
              <a:gd name="connsiteX2" fmla="*/ 1348509 w 1348509"/>
              <a:gd name="connsiteY2" fmla="*/ 0 h 1004502"/>
              <a:gd name="connsiteX3" fmla="*/ 0 w 1348509"/>
              <a:gd name="connsiteY3" fmla="*/ 0 h 1004502"/>
            </a:gdLst>
            <a:ahLst/>
            <a:cxnLst>
              <a:cxn ang="0">
                <a:pos x="connsiteX0" y="connsiteY0"/>
              </a:cxn>
              <a:cxn ang="0">
                <a:pos x="connsiteX1" y="connsiteY1"/>
              </a:cxn>
              <a:cxn ang="0">
                <a:pos x="connsiteX2" y="connsiteY2"/>
              </a:cxn>
              <a:cxn ang="0">
                <a:pos x="connsiteX3" y="connsiteY3"/>
              </a:cxn>
            </a:cxnLst>
            <a:rect l="l" t="t" r="r" b="b"/>
            <a:pathLst>
              <a:path w="1348509" h="1004502">
                <a:moveTo>
                  <a:pt x="0" y="1004502"/>
                </a:moveTo>
                <a:lnTo>
                  <a:pt x="1348509" y="1004502"/>
                </a:lnTo>
                <a:lnTo>
                  <a:pt x="1348509" y="0"/>
                </a:lnTo>
                <a:lnTo>
                  <a:pt x="0"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6" name="Rectangle 35"/>
          <p:cNvSpPr/>
          <p:nvPr/>
        </p:nvSpPr>
        <p:spPr>
          <a:xfrm>
            <a:off x="474050" y="1973008"/>
            <a:ext cx="705294" cy="57470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7" name="Rectangle 36"/>
          <p:cNvSpPr/>
          <p:nvPr/>
        </p:nvSpPr>
        <p:spPr>
          <a:xfrm>
            <a:off x="407562" y="1890332"/>
            <a:ext cx="844539" cy="35916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8" name="Frame 37"/>
          <p:cNvSpPr/>
          <p:nvPr/>
        </p:nvSpPr>
        <p:spPr>
          <a:xfrm>
            <a:off x="386668" y="1828800"/>
            <a:ext cx="865434" cy="772711"/>
          </a:xfrm>
          <a:prstGeom prst="frame">
            <a:avLst/>
          </a:prstGeom>
          <a:solidFill>
            <a:schemeClr val="bg1"/>
          </a:solidFill>
          <a:ln>
            <a:noFill/>
          </a:ln>
          <a:effectLst>
            <a:outerShdw blurRad="317500" dist="508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99" name="TextBox 198"/>
          <p:cNvSpPr txBox="1"/>
          <p:nvPr/>
        </p:nvSpPr>
        <p:spPr>
          <a:xfrm>
            <a:off x="1255544" y="2020613"/>
            <a:ext cx="4037323" cy="369332"/>
          </a:xfrm>
          <a:prstGeom prst="rect">
            <a:avLst/>
          </a:prstGeom>
          <a:noFill/>
        </p:spPr>
        <p:txBody>
          <a:bodyPr wrap="square" lIns="0" rtlCol="0" anchor="ctr">
            <a:spAutoFit/>
          </a:bodyPr>
          <a:lstStyle/>
          <a:p>
            <a:pPr algn="ctr"/>
            <a:r>
              <a:rPr lang="en-US" b="1" dirty="0"/>
              <a:t>ADVISORY AND STUDENT DEVELOPMENT</a:t>
            </a:r>
          </a:p>
        </p:txBody>
      </p:sp>
      <p:sp>
        <p:nvSpPr>
          <p:cNvPr id="40" name="TextBox 39"/>
          <p:cNvSpPr txBox="1"/>
          <p:nvPr/>
        </p:nvSpPr>
        <p:spPr>
          <a:xfrm>
            <a:off x="482091" y="1864019"/>
            <a:ext cx="710452" cy="715581"/>
          </a:xfrm>
          <a:prstGeom prst="rect">
            <a:avLst/>
          </a:prstGeom>
          <a:noFill/>
        </p:spPr>
        <p:txBody>
          <a:bodyPr wrap="none" rtlCol="0" anchor="ctr">
            <a:spAutoFit/>
          </a:bodyPr>
          <a:lstStyle/>
          <a:p>
            <a:pPr algn="ctr"/>
            <a:r>
              <a:rPr lang="en-US" sz="4050" b="1" dirty="0"/>
              <a:t>01</a:t>
            </a:r>
          </a:p>
        </p:txBody>
      </p:sp>
      <p:sp>
        <p:nvSpPr>
          <p:cNvPr id="46" name="Freeform: Shape 43"/>
          <p:cNvSpPr/>
          <p:nvPr/>
        </p:nvSpPr>
        <p:spPr>
          <a:xfrm flipV="1">
            <a:off x="2522086" y="3655869"/>
            <a:ext cx="3170973" cy="708727"/>
          </a:xfrm>
          <a:custGeom>
            <a:avLst/>
            <a:gdLst>
              <a:gd name="connsiteX0" fmla="*/ 2521527 w 3260437"/>
              <a:gd name="connsiteY0" fmla="*/ 1027545 h 1027545"/>
              <a:gd name="connsiteX1" fmla="*/ 3260437 w 3260437"/>
              <a:gd name="connsiteY1" fmla="*/ 1027545 h 1027545"/>
              <a:gd name="connsiteX2" fmla="*/ 2521527 w 3260437"/>
              <a:gd name="connsiteY2" fmla="*/ 0 h 1027545"/>
              <a:gd name="connsiteX3" fmla="*/ 2521527 w 3260437"/>
              <a:gd name="connsiteY3" fmla="*/ 2306 h 1027545"/>
              <a:gd name="connsiteX4" fmla="*/ 0 w 3260437"/>
              <a:gd name="connsiteY4" fmla="*/ 2306 h 1027545"/>
              <a:gd name="connsiteX5" fmla="*/ 0 w 3260437"/>
              <a:gd name="connsiteY5" fmla="*/ 1027543 h 1027545"/>
              <a:gd name="connsiteX6" fmla="*/ 2521527 w 3260437"/>
              <a:gd name="connsiteY6" fmla="*/ 1027543 h 1027545"/>
              <a:gd name="connsiteX0" fmla="*/ 2521527 w 3260437"/>
              <a:gd name="connsiteY0" fmla="*/ 1027543 h 1027545"/>
              <a:gd name="connsiteX1" fmla="*/ 3260437 w 3260437"/>
              <a:gd name="connsiteY1" fmla="*/ 1027545 h 1027545"/>
              <a:gd name="connsiteX2" fmla="*/ 2521527 w 3260437"/>
              <a:gd name="connsiteY2" fmla="*/ 0 h 1027545"/>
              <a:gd name="connsiteX3" fmla="*/ 2521527 w 3260437"/>
              <a:gd name="connsiteY3" fmla="*/ 2306 h 1027545"/>
              <a:gd name="connsiteX4" fmla="*/ 0 w 3260437"/>
              <a:gd name="connsiteY4" fmla="*/ 2306 h 1027545"/>
              <a:gd name="connsiteX5" fmla="*/ 0 w 3260437"/>
              <a:gd name="connsiteY5" fmla="*/ 1027543 h 1027545"/>
              <a:gd name="connsiteX6" fmla="*/ 2521527 w 3260437"/>
              <a:gd name="connsiteY6" fmla="*/ 1027543 h 102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0437" h="1027545">
                <a:moveTo>
                  <a:pt x="2521527" y="1027543"/>
                </a:moveTo>
                <a:lnTo>
                  <a:pt x="3260437" y="1027545"/>
                </a:lnTo>
                <a:lnTo>
                  <a:pt x="2521527" y="0"/>
                </a:lnTo>
                <a:lnTo>
                  <a:pt x="2521527" y="2306"/>
                </a:lnTo>
                <a:lnTo>
                  <a:pt x="0" y="2306"/>
                </a:lnTo>
                <a:lnTo>
                  <a:pt x="0" y="1027543"/>
                </a:lnTo>
                <a:lnTo>
                  <a:pt x="2521527" y="1027543"/>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48" name="Freeform: Shape 46"/>
          <p:cNvSpPr/>
          <p:nvPr/>
        </p:nvSpPr>
        <p:spPr>
          <a:xfrm flipV="1">
            <a:off x="1103144" y="3655906"/>
            <a:ext cx="1694809" cy="708690"/>
          </a:xfrm>
          <a:custGeom>
            <a:avLst/>
            <a:gdLst>
              <a:gd name="connsiteX0" fmla="*/ 0 w 1348509"/>
              <a:gd name="connsiteY0" fmla="*/ 1004502 h 1004502"/>
              <a:gd name="connsiteX1" fmla="*/ 1348509 w 1348509"/>
              <a:gd name="connsiteY1" fmla="*/ 1004502 h 1004502"/>
              <a:gd name="connsiteX2" fmla="*/ 1348509 w 1348509"/>
              <a:gd name="connsiteY2" fmla="*/ 0 h 1004502"/>
              <a:gd name="connsiteX3" fmla="*/ 0 w 1348509"/>
              <a:gd name="connsiteY3" fmla="*/ 0 h 1004502"/>
            </a:gdLst>
            <a:ahLst/>
            <a:cxnLst>
              <a:cxn ang="0">
                <a:pos x="connsiteX0" y="connsiteY0"/>
              </a:cxn>
              <a:cxn ang="0">
                <a:pos x="connsiteX1" y="connsiteY1"/>
              </a:cxn>
              <a:cxn ang="0">
                <a:pos x="connsiteX2" y="connsiteY2"/>
              </a:cxn>
              <a:cxn ang="0">
                <a:pos x="connsiteX3" y="connsiteY3"/>
              </a:cxn>
            </a:cxnLst>
            <a:rect l="l" t="t" r="r" b="b"/>
            <a:pathLst>
              <a:path w="1348509" h="1004502">
                <a:moveTo>
                  <a:pt x="0" y="1004502"/>
                </a:moveTo>
                <a:lnTo>
                  <a:pt x="1348509" y="1004502"/>
                </a:lnTo>
                <a:lnTo>
                  <a:pt x="1348509" y="0"/>
                </a:lnTo>
                <a:lnTo>
                  <a:pt x="0" y="0"/>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49" name="Rectangle 48"/>
          <p:cNvSpPr/>
          <p:nvPr/>
        </p:nvSpPr>
        <p:spPr>
          <a:xfrm>
            <a:off x="474050" y="3789890"/>
            <a:ext cx="705294" cy="57470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0" name="Rectangle 49"/>
          <p:cNvSpPr/>
          <p:nvPr/>
        </p:nvSpPr>
        <p:spPr>
          <a:xfrm>
            <a:off x="407562" y="3707214"/>
            <a:ext cx="784981" cy="359163"/>
          </a:xfrm>
          <a:prstGeom prst="rect">
            <a:avLst/>
          </a:prstGeom>
          <a:solidFill>
            <a:srgbClr val="F8CF3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1" name="TextBox 50"/>
          <p:cNvSpPr txBox="1"/>
          <p:nvPr/>
        </p:nvSpPr>
        <p:spPr>
          <a:xfrm>
            <a:off x="1340322" y="3837495"/>
            <a:ext cx="4037323" cy="369332"/>
          </a:xfrm>
          <a:prstGeom prst="rect">
            <a:avLst/>
          </a:prstGeom>
          <a:noFill/>
        </p:spPr>
        <p:txBody>
          <a:bodyPr wrap="square" lIns="0" rtlCol="0" anchor="ctr">
            <a:spAutoFit/>
          </a:bodyPr>
          <a:lstStyle/>
          <a:p>
            <a:r>
              <a:rPr lang="en-US" b="1" dirty="0"/>
              <a:t>THESIS WRITING AND VIVA VOCE</a:t>
            </a:r>
          </a:p>
        </p:txBody>
      </p:sp>
      <p:sp>
        <p:nvSpPr>
          <p:cNvPr id="52" name="TextBox 51"/>
          <p:cNvSpPr txBox="1"/>
          <p:nvPr/>
        </p:nvSpPr>
        <p:spPr>
          <a:xfrm>
            <a:off x="460851" y="3644416"/>
            <a:ext cx="710452" cy="715581"/>
          </a:xfrm>
          <a:prstGeom prst="rect">
            <a:avLst/>
          </a:prstGeom>
          <a:noFill/>
        </p:spPr>
        <p:txBody>
          <a:bodyPr wrap="none" rtlCol="0" anchor="ctr">
            <a:spAutoFit/>
          </a:bodyPr>
          <a:lstStyle/>
          <a:p>
            <a:pPr algn="ctr"/>
            <a:r>
              <a:rPr lang="en-US" sz="4050" b="1" dirty="0"/>
              <a:t>03</a:t>
            </a:r>
          </a:p>
        </p:txBody>
      </p:sp>
      <p:sp>
        <p:nvSpPr>
          <p:cNvPr id="54" name="Frame 53"/>
          <p:cNvSpPr/>
          <p:nvPr/>
        </p:nvSpPr>
        <p:spPr>
          <a:xfrm>
            <a:off x="381000" y="3602596"/>
            <a:ext cx="865434" cy="772711"/>
          </a:xfrm>
          <a:prstGeom prst="frame">
            <a:avLst/>
          </a:prstGeom>
          <a:solidFill>
            <a:schemeClr val="bg1"/>
          </a:solidFill>
          <a:ln>
            <a:noFill/>
          </a:ln>
          <a:effectLst>
            <a:outerShdw blurRad="317500" dist="508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5" name="Freeform: Shape 43"/>
          <p:cNvSpPr/>
          <p:nvPr/>
        </p:nvSpPr>
        <p:spPr>
          <a:xfrm flipV="1">
            <a:off x="2522086" y="2739333"/>
            <a:ext cx="3170973" cy="708727"/>
          </a:xfrm>
          <a:custGeom>
            <a:avLst/>
            <a:gdLst>
              <a:gd name="connsiteX0" fmla="*/ 2521527 w 3260437"/>
              <a:gd name="connsiteY0" fmla="*/ 1027545 h 1027545"/>
              <a:gd name="connsiteX1" fmla="*/ 3260437 w 3260437"/>
              <a:gd name="connsiteY1" fmla="*/ 1027545 h 1027545"/>
              <a:gd name="connsiteX2" fmla="*/ 2521527 w 3260437"/>
              <a:gd name="connsiteY2" fmla="*/ 0 h 1027545"/>
              <a:gd name="connsiteX3" fmla="*/ 2521527 w 3260437"/>
              <a:gd name="connsiteY3" fmla="*/ 2306 h 1027545"/>
              <a:gd name="connsiteX4" fmla="*/ 0 w 3260437"/>
              <a:gd name="connsiteY4" fmla="*/ 2306 h 1027545"/>
              <a:gd name="connsiteX5" fmla="*/ 0 w 3260437"/>
              <a:gd name="connsiteY5" fmla="*/ 1027543 h 1027545"/>
              <a:gd name="connsiteX6" fmla="*/ 2521527 w 3260437"/>
              <a:gd name="connsiteY6" fmla="*/ 1027543 h 1027545"/>
              <a:gd name="connsiteX0" fmla="*/ 2521527 w 3260437"/>
              <a:gd name="connsiteY0" fmla="*/ 1027543 h 1027545"/>
              <a:gd name="connsiteX1" fmla="*/ 3260437 w 3260437"/>
              <a:gd name="connsiteY1" fmla="*/ 1027545 h 1027545"/>
              <a:gd name="connsiteX2" fmla="*/ 2521527 w 3260437"/>
              <a:gd name="connsiteY2" fmla="*/ 0 h 1027545"/>
              <a:gd name="connsiteX3" fmla="*/ 2521527 w 3260437"/>
              <a:gd name="connsiteY3" fmla="*/ 2306 h 1027545"/>
              <a:gd name="connsiteX4" fmla="*/ 0 w 3260437"/>
              <a:gd name="connsiteY4" fmla="*/ 2306 h 1027545"/>
              <a:gd name="connsiteX5" fmla="*/ 0 w 3260437"/>
              <a:gd name="connsiteY5" fmla="*/ 1027543 h 1027545"/>
              <a:gd name="connsiteX6" fmla="*/ 2521527 w 3260437"/>
              <a:gd name="connsiteY6" fmla="*/ 1027543 h 102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0437" h="1027545">
                <a:moveTo>
                  <a:pt x="2521527" y="1027543"/>
                </a:moveTo>
                <a:lnTo>
                  <a:pt x="3260437" y="1027545"/>
                </a:lnTo>
                <a:lnTo>
                  <a:pt x="2521527" y="0"/>
                </a:lnTo>
                <a:lnTo>
                  <a:pt x="2521527" y="2306"/>
                </a:lnTo>
                <a:lnTo>
                  <a:pt x="0" y="2306"/>
                </a:lnTo>
                <a:lnTo>
                  <a:pt x="0" y="1027543"/>
                </a:lnTo>
                <a:lnTo>
                  <a:pt x="2521527" y="1027543"/>
                </a:ln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6" name="Freeform: Shape 46"/>
          <p:cNvSpPr/>
          <p:nvPr/>
        </p:nvSpPr>
        <p:spPr>
          <a:xfrm flipV="1">
            <a:off x="1179344" y="2739372"/>
            <a:ext cx="1694809" cy="708690"/>
          </a:xfrm>
          <a:custGeom>
            <a:avLst/>
            <a:gdLst>
              <a:gd name="connsiteX0" fmla="*/ 0 w 1348509"/>
              <a:gd name="connsiteY0" fmla="*/ 1004502 h 1004502"/>
              <a:gd name="connsiteX1" fmla="*/ 1348509 w 1348509"/>
              <a:gd name="connsiteY1" fmla="*/ 1004502 h 1004502"/>
              <a:gd name="connsiteX2" fmla="*/ 1348509 w 1348509"/>
              <a:gd name="connsiteY2" fmla="*/ 0 h 1004502"/>
              <a:gd name="connsiteX3" fmla="*/ 0 w 1348509"/>
              <a:gd name="connsiteY3" fmla="*/ 0 h 1004502"/>
            </a:gdLst>
            <a:ahLst/>
            <a:cxnLst>
              <a:cxn ang="0">
                <a:pos x="connsiteX0" y="connsiteY0"/>
              </a:cxn>
              <a:cxn ang="0">
                <a:pos x="connsiteX1" y="connsiteY1"/>
              </a:cxn>
              <a:cxn ang="0">
                <a:pos x="connsiteX2" y="connsiteY2"/>
              </a:cxn>
              <a:cxn ang="0">
                <a:pos x="connsiteX3" y="connsiteY3"/>
              </a:cxn>
            </a:cxnLst>
            <a:rect l="l" t="t" r="r" b="b"/>
            <a:pathLst>
              <a:path w="1348509" h="1004502">
                <a:moveTo>
                  <a:pt x="0" y="1004502"/>
                </a:moveTo>
                <a:lnTo>
                  <a:pt x="1348509" y="1004502"/>
                </a:lnTo>
                <a:lnTo>
                  <a:pt x="1348509" y="0"/>
                </a:lnTo>
                <a:lnTo>
                  <a:pt x="0" y="0"/>
                </a:ln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7" name="Rectangle 56"/>
          <p:cNvSpPr/>
          <p:nvPr/>
        </p:nvSpPr>
        <p:spPr>
          <a:xfrm>
            <a:off x="474050" y="2873356"/>
            <a:ext cx="705294" cy="574706"/>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8" name="Rectangle 57"/>
          <p:cNvSpPr/>
          <p:nvPr/>
        </p:nvSpPr>
        <p:spPr>
          <a:xfrm>
            <a:off x="407562" y="2790680"/>
            <a:ext cx="844539" cy="35916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9" name="TextBox 58"/>
          <p:cNvSpPr txBox="1"/>
          <p:nvPr/>
        </p:nvSpPr>
        <p:spPr>
          <a:xfrm>
            <a:off x="1331744" y="2920961"/>
            <a:ext cx="4037323" cy="369332"/>
          </a:xfrm>
          <a:prstGeom prst="rect">
            <a:avLst/>
          </a:prstGeom>
          <a:noFill/>
        </p:spPr>
        <p:txBody>
          <a:bodyPr wrap="square" lIns="0" rtlCol="0" anchor="ctr">
            <a:spAutoFit/>
          </a:bodyPr>
          <a:lstStyle/>
          <a:p>
            <a:r>
              <a:rPr lang="en-US" b="1" dirty="0"/>
              <a:t>RESEARCH SKILLS</a:t>
            </a:r>
          </a:p>
        </p:txBody>
      </p:sp>
      <p:sp>
        <p:nvSpPr>
          <p:cNvPr id="60" name="TextBox 59"/>
          <p:cNvSpPr txBox="1"/>
          <p:nvPr/>
        </p:nvSpPr>
        <p:spPr>
          <a:xfrm>
            <a:off x="490558" y="2734615"/>
            <a:ext cx="710452" cy="715581"/>
          </a:xfrm>
          <a:prstGeom prst="rect">
            <a:avLst/>
          </a:prstGeom>
          <a:noFill/>
        </p:spPr>
        <p:txBody>
          <a:bodyPr wrap="none" rtlCol="0" anchor="ctr">
            <a:spAutoFit/>
          </a:bodyPr>
          <a:lstStyle/>
          <a:p>
            <a:pPr algn="ctr"/>
            <a:r>
              <a:rPr lang="en-US" sz="4050" b="1" dirty="0"/>
              <a:t>02</a:t>
            </a:r>
          </a:p>
        </p:txBody>
      </p:sp>
      <p:sp>
        <p:nvSpPr>
          <p:cNvPr id="61" name="Frame 60"/>
          <p:cNvSpPr/>
          <p:nvPr/>
        </p:nvSpPr>
        <p:spPr>
          <a:xfrm>
            <a:off x="381000" y="2688196"/>
            <a:ext cx="865434" cy="772711"/>
          </a:xfrm>
          <a:prstGeom prst="frame">
            <a:avLst/>
          </a:prstGeom>
          <a:solidFill>
            <a:schemeClr val="bg1"/>
          </a:solidFill>
          <a:ln>
            <a:noFill/>
          </a:ln>
          <a:effectLst>
            <a:outerShdw blurRad="317500" dist="508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62" name="Picture 61">
            <a:extLst>
              <a:ext uri="{FF2B5EF4-FFF2-40B4-BE49-F238E27FC236}">
                <a16:creationId xmlns:a16="http://schemas.microsoft.com/office/drawing/2014/main" xmlns="" id="{E6F6356A-43EB-47B7-A980-62FB9A66C5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38902" y="1999315"/>
            <a:ext cx="2784407" cy="16487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3" name="Picture 62" descr="C:\Users\Hafiz\Desktop\REZUAN\DR. ROSMAN STRESS MANAGEMENT\DSC_4867.JPG">
            <a:extLst>
              <a:ext uri="{FF2B5EF4-FFF2-40B4-BE49-F238E27FC236}">
                <a16:creationId xmlns:a16="http://schemas.microsoft.com/office/drawing/2014/main" xmlns="" id="{DE9EF184-31D0-4229-952A-952FBAD8D02B}"/>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06288" y="4415591"/>
            <a:ext cx="2925488" cy="180401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37912029"/>
      </p:ext>
    </p:extLst>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nner-UPM-Template_Option-1A.jpg"/>
          <p:cNvPicPr>
            <a:picLocks noChangeAspect="1"/>
          </p:cNvPicPr>
          <p:nvPr/>
        </p:nvPicPr>
        <p:blipFill>
          <a:blip r:embed="rId2" cstate="print"/>
          <a:stretch>
            <a:fillRect/>
          </a:stretch>
        </p:blipFill>
        <p:spPr>
          <a:xfrm>
            <a:off x="0" y="6420394"/>
            <a:ext cx="7315200" cy="437606"/>
          </a:xfrm>
          <a:prstGeom prst="rect">
            <a:avLst/>
          </a:prstGeom>
        </p:spPr>
      </p:pic>
      <p:sp>
        <p:nvSpPr>
          <p:cNvPr id="76" name="Figure">
            <a:extLst>
              <a:ext uri="{FF2B5EF4-FFF2-40B4-BE49-F238E27FC236}">
                <a16:creationId xmlns:a16="http://schemas.microsoft.com/office/drawing/2014/main" xmlns="" id="{CDE0F6FC-F2E5-45DC-8C2C-88D40A28D315}"/>
              </a:ext>
            </a:extLst>
          </p:cNvPr>
          <p:cNvSpPr/>
          <p:nvPr/>
        </p:nvSpPr>
        <p:spPr>
          <a:xfrm>
            <a:off x="4191396" y="2949777"/>
            <a:ext cx="1392289" cy="200074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5007"/>
                </a:lnTo>
                <a:cubicBezTo>
                  <a:pt x="0" y="2239"/>
                  <a:pt x="3585" y="0"/>
                  <a:pt x="8003" y="0"/>
                </a:cubicBezTo>
                <a:lnTo>
                  <a:pt x="21600" y="0"/>
                </a:lnTo>
                <a:lnTo>
                  <a:pt x="21600" y="1328"/>
                </a:lnTo>
                <a:cubicBezTo>
                  <a:pt x="21600" y="4096"/>
                  <a:pt x="18015" y="6335"/>
                  <a:pt x="13597" y="6335"/>
                </a:cubicBezTo>
                <a:lnTo>
                  <a:pt x="805" y="6335"/>
                </a:lnTo>
                <a:lnTo>
                  <a:pt x="805" y="21600"/>
                </a:lnTo>
                <a:lnTo>
                  <a:pt x="0" y="21600"/>
                </a:lnTo>
                <a:close/>
              </a:path>
            </a:pathLst>
          </a:custGeom>
          <a:solidFill>
            <a:schemeClr val="accent5"/>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pic>
        <p:nvPicPr>
          <p:cNvPr id="18" name="Picture 17">
            <a:extLst>
              <a:ext uri="{FF2B5EF4-FFF2-40B4-BE49-F238E27FC236}">
                <a16:creationId xmlns:a16="http://schemas.microsoft.com/office/drawing/2014/main" xmlns="" id="{934486B8-498F-4BE3-BE37-63D1244EB16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123"/>
          <a:stretch/>
        </p:blipFill>
        <p:spPr>
          <a:xfrm>
            <a:off x="-22095" y="-457201"/>
            <a:ext cx="9144001" cy="2462213"/>
          </a:xfrm>
          <a:prstGeom prst="rect">
            <a:avLst/>
          </a:prstGeom>
        </p:spPr>
      </p:pic>
      <p:sp>
        <p:nvSpPr>
          <p:cNvPr id="47" name="TextBox 46">
            <a:extLst>
              <a:ext uri="{FF2B5EF4-FFF2-40B4-BE49-F238E27FC236}">
                <a16:creationId xmlns:a16="http://schemas.microsoft.com/office/drawing/2014/main" xmlns="" id="{A9D72968-692D-4611-95FD-D3DBFFD022E3}"/>
              </a:ext>
            </a:extLst>
          </p:cNvPr>
          <p:cNvSpPr txBox="1"/>
          <p:nvPr/>
        </p:nvSpPr>
        <p:spPr>
          <a:xfrm>
            <a:off x="1316726" y="291374"/>
            <a:ext cx="3740704" cy="461665"/>
          </a:xfrm>
          <a:prstGeom prst="rect">
            <a:avLst/>
          </a:prstGeom>
          <a:noFill/>
        </p:spPr>
        <p:txBody>
          <a:bodyPr wrap="square" rtlCol="0">
            <a:spAutoFit/>
          </a:bodyPr>
          <a:lstStyle/>
          <a:p>
            <a:pPr algn="ctr"/>
            <a:r>
              <a:rPr lang="en-MY" sz="2300" b="1" i="1" dirty="0">
                <a:latin typeface="Tahoma" panose="020B0604030504040204" pitchFamily="34" charset="0"/>
                <a:ea typeface="Tahoma" panose="020B0604030504040204" pitchFamily="34" charset="0"/>
                <a:cs typeface="Tahoma" panose="020B0604030504040204" pitchFamily="34" charset="0"/>
              </a:rPr>
              <a:t>STUDENT</a:t>
            </a:r>
            <a:r>
              <a:rPr lang="en-MY" sz="2400" b="1" i="1" dirty="0">
                <a:latin typeface="Tahoma" panose="020B0604030504040204" pitchFamily="34" charset="0"/>
                <a:ea typeface="Tahoma" panose="020B0604030504040204" pitchFamily="34" charset="0"/>
                <a:cs typeface="Tahoma" panose="020B0604030504040204" pitchFamily="34" charset="0"/>
              </a:rPr>
              <a:t> AFFAIRS</a:t>
            </a:r>
            <a:endParaRPr lang="en-MY" sz="2400" b="1" i="1" u="sng" dirty="0"/>
          </a:p>
        </p:txBody>
      </p:sp>
      <p:sp>
        <p:nvSpPr>
          <p:cNvPr id="30" name="TextBox 29">
            <a:extLst>
              <a:ext uri="{FF2B5EF4-FFF2-40B4-BE49-F238E27FC236}">
                <a16:creationId xmlns:a16="http://schemas.microsoft.com/office/drawing/2014/main" xmlns="" id="{C9321902-54D2-4D3D-854C-0D97C3038E58}"/>
              </a:ext>
            </a:extLst>
          </p:cNvPr>
          <p:cNvSpPr txBox="1"/>
          <p:nvPr/>
        </p:nvSpPr>
        <p:spPr>
          <a:xfrm>
            <a:off x="5541639" y="1932615"/>
            <a:ext cx="3305039" cy="707886"/>
          </a:xfrm>
          <a:prstGeom prst="rect">
            <a:avLst/>
          </a:prstGeom>
          <a:noFill/>
        </p:spPr>
        <p:txBody>
          <a:bodyPr wrap="square" lIns="0" rIns="0" rtlCol="0" anchor="b">
            <a:spAutoFit/>
          </a:bodyPr>
          <a:lstStyle/>
          <a:p>
            <a:pPr algn="ctr"/>
            <a:r>
              <a:rPr lang="en-US" sz="2000" b="1" dirty="0">
                <a:solidFill>
                  <a:schemeClr val="accent3">
                    <a:lumMod val="75000"/>
                  </a:schemeClr>
                </a:solidFill>
              </a:rPr>
              <a:t>INTERNATIONAL STUDENT’S ASSOCIATION (UPMISA)</a:t>
            </a:r>
          </a:p>
        </p:txBody>
      </p:sp>
      <p:sp>
        <p:nvSpPr>
          <p:cNvPr id="31" name="TextBox 30">
            <a:extLst>
              <a:ext uri="{FF2B5EF4-FFF2-40B4-BE49-F238E27FC236}">
                <a16:creationId xmlns:a16="http://schemas.microsoft.com/office/drawing/2014/main" xmlns="" id="{1261EF4B-7145-4E0B-9F6F-13C9BC8B7E60}"/>
              </a:ext>
            </a:extLst>
          </p:cNvPr>
          <p:cNvSpPr txBox="1"/>
          <p:nvPr/>
        </p:nvSpPr>
        <p:spPr>
          <a:xfrm>
            <a:off x="5583685" y="2803405"/>
            <a:ext cx="2040277" cy="707886"/>
          </a:xfrm>
          <a:prstGeom prst="rect">
            <a:avLst/>
          </a:prstGeom>
          <a:noFill/>
        </p:spPr>
        <p:txBody>
          <a:bodyPr wrap="square" lIns="0" rIns="0" rtlCol="0" anchor="b">
            <a:spAutoFit/>
          </a:bodyPr>
          <a:lstStyle/>
          <a:p>
            <a:pPr algn="ctr"/>
            <a:r>
              <a:rPr lang="en-US" sz="2000" b="1" dirty="0">
                <a:solidFill>
                  <a:schemeClr val="accent5">
                    <a:lumMod val="75000"/>
                  </a:schemeClr>
                </a:solidFill>
              </a:rPr>
              <a:t>COUNTRY REPRESENTATIVE</a:t>
            </a:r>
          </a:p>
        </p:txBody>
      </p:sp>
      <p:grpSp>
        <p:nvGrpSpPr>
          <p:cNvPr id="33" name="Group 32">
            <a:extLst>
              <a:ext uri="{FF2B5EF4-FFF2-40B4-BE49-F238E27FC236}">
                <a16:creationId xmlns:a16="http://schemas.microsoft.com/office/drawing/2014/main" xmlns="" id="{57391E24-C58D-4741-91FC-039F8944AC83}"/>
              </a:ext>
            </a:extLst>
          </p:cNvPr>
          <p:cNvGrpSpPr/>
          <p:nvPr/>
        </p:nvGrpSpPr>
        <p:grpSpPr>
          <a:xfrm>
            <a:off x="2648771" y="1420940"/>
            <a:ext cx="2875935" cy="3724559"/>
            <a:chOff x="2869936" y="1496976"/>
            <a:chExt cx="3810470" cy="4503229"/>
          </a:xfrm>
        </p:grpSpPr>
        <p:sp>
          <p:nvSpPr>
            <p:cNvPr id="39" name="Figure">
              <a:extLst>
                <a:ext uri="{FF2B5EF4-FFF2-40B4-BE49-F238E27FC236}">
                  <a16:creationId xmlns:a16="http://schemas.microsoft.com/office/drawing/2014/main" xmlns="" id="{55A0F8E7-9782-4D00-A930-693EE96C297C}"/>
                </a:ext>
              </a:extLst>
            </p:cNvPr>
            <p:cNvSpPr/>
            <p:nvPr/>
          </p:nvSpPr>
          <p:spPr>
            <a:xfrm>
              <a:off x="4712482" y="5009801"/>
              <a:ext cx="104281" cy="6770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764" y="0"/>
                  </a:lnTo>
                  <a:lnTo>
                    <a:pt x="0" y="21600"/>
                  </a:lnTo>
                  <a:lnTo>
                    <a:pt x="20167" y="21600"/>
                  </a:lnTo>
                  <a:close/>
                </a:path>
              </a:pathLst>
            </a:custGeom>
            <a:solidFill>
              <a:schemeClr val="accent2"/>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41" name="Figure">
              <a:extLst>
                <a:ext uri="{FF2B5EF4-FFF2-40B4-BE49-F238E27FC236}">
                  <a16:creationId xmlns:a16="http://schemas.microsoft.com/office/drawing/2014/main" xmlns="" id="{7D664E52-0EB3-493B-893A-E54932EA6E09}"/>
                </a:ext>
              </a:extLst>
            </p:cNvPr>
            <p:cNvSpPr/>
            <p:nvPr/>
          </p:nvSpPr>
          <p:spPr>
            <a:xfrm>
              <a:off x="4811325" y="5009800"/>
              <a:ext cx="232775" cy="64249"/>
            </a:xfrm>
            <a:custGeom>
              <a:avLst/>
              <a:gdLst/>
              <a:ahLst/>
              <a:cxnLst>
                <a:cxn ang="0">
                  <a:pos x="wd2" y="hd2"/>
                </a:cxn>
                <a:cxn ang="5400000">
                  <a:pos x="wd2" y="hd2"/>
                </a:cxn>
                <a:cxn ang="10800000">
                  <a:pos x="wd2" y="hd2"/>
                </a:cxn>
                <a:cxn ang="16200000">
                  <a:pos x="wd2" y="hd2"/>
                </a:cxn>
              </a:cxnLst>
              <a:rect l="0" t="0" r="r" b="b"/>
              <a:pathLst>
                <a:path w="21600" h="21600" extrusionOk="0">
                  <a:moveTo>
                    <a:pt x="20270" y="0"/>
                  </a:moveTo>
                  <a:lnTo>
                    <a:pt x="642" y="0"/>
                  </a:lnTo>
                  <a:lnTo>
                    <a:pt x="0" y="21600"/>
                  </a:lnTo>
                  <a:lnTo>
                    <a:pt x="21600" y="21600"/>
                  </a:lnTo>
                  <a:close/>
                </a:path>
              </a:pathLst>
            </a:custGeom>
            <a:solidFill>
              <a:schemeClr val="accent2">
                <a:lumMod val="75000"/>
              </a:schemeClr>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42" name="Figure">
              <a:extLst>
                <a:ext uri="{FF2B5EF4-FFF2-40B4-BE49-F238E27FC236}">
                  <a16:creationId xmlns:a16="http://schemas.microsoft.com/office/drawing/2014/main" xmlns="" id="{694C9CC3-EB40-4993-8C20-BB9ACBBBA635}"/>
                </a:ext>
              </a:extLst>
            </p:cNvPr>
            <p:cNvSpPr/>
            <p:nvPr/>
          </p:nvSpPr>
          <p:spPr>
            <a:xfrm>
              <a:off x="4643293" y="5009800"/>
              <a:ext cx="82040" cy="64249"/>
            </a:xfrm>
            <a:custGeom>
              <a:avLst/>
              <a:gdLst/>
              <a:ahLst/>
              <a:cxnLst>
                <a:cxn ang="0">
                  <a:pos x="wd2" y="hd2"/>
                </a:cxn>
                <a:cxn ang="5400000">
                  <a:pos x="wd2" y="hd2"/>
                </a:cxn>
                <a:cxn ang="10800000">
                  <a:pos x="wd2" y="hd2"/>
                </a:cxn>
                <a:cxn ang="16200000">
                  <a:pos x="wd2" y="hd2"/>
                </a:cxn>
              </a:cxnLst>
              <a:rect l="0" t="0" r="r" b="b"/>
              <a:pathLst>
                <a:path w="21600" h="21600" extrusionOk="0">
                  <a:moveTo>
                    <a:pt x="3774" y="0"/>
                  </a:moveTo>
                  <a:lnTo>
                    <a:pt x="0" y="21600"/>
                  </a:lnTo>
                  <a:lnTo>
                    <a:pt x="18217" y="21600"/>
                  </a:lnTo>
                  <a:lnTo>
                    <a:pt x="21600" y="0"/>
                  </a:lnTo>
                  <a:close/>
                </a:path>
              </a:pathLst>
            </a:custGeom>
            <a:solidFill>
              <a:schemeClr val="accent2">
                <a:lumMod val="75000"/>
              </a:schemeClr>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43" name="Freeform: Shape 106">
              <a:extLst>
                <a:ext uri="{FF2B5EF4-FFF2-40B4-BE49-F238E27FC236}">
                  <a16:creationId xmlns:a16="http://schemas.microsoft.com/office/drawing/2014/main" xmlns="" id="{A32DEB04-5D6F-4AE3-A5E2-C618B240F49D}"/>
                </a:ext>
              </a:extLst>
            </p:cNvPr>
            <p:cNvSpPr/>
            <p:nvPr/>
          </p:nvSpPr>
          <p:spPr>
            <a:xfrm>
              <a:off x="4766846" y="5365635"/>
              <a:ext cx="156667" cy="398830"/>
            </a:xfrm>
            <a:custGeom>
              <a:avLst/>
              <a:gdLst>
                <a:gd name="connsiteX0" fmla="*/ 16094 w 181494"/>
                <a:gd name="connsiteY0" fmla="*/ 0 h 462035"/>
                <a:gd name="connsiteX1" fmla="*/ 181494 w 181494"/>
                <a:gd name="connsiteY1" fmla="*/ 0 h 462035"/>
                <a:gd name="connsiteX2" fmla="*/ 181494 w 181494"/>
                <a:gd name="connsiteY2" fmla="*/ 462035 h 462035"/>
                <a:gd name="connsiteX3" fmla="*/ 0 w 181494"/>
                <a:gd name="connsiteY3" fmla="*/ 462035 h 462035"/>
                <a:gd name="connsiteX4" fmla="*/ 0 w 181494"/>
                <a:gd name="connsiteY4" fmla="*/ 150830 h 462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94" h="462035">
                  <a:moveTo>
                    <a:pt x="16094" y="0"/>
                  </a:moveTo>
                  <a:lnTo>
                    <a:pt x="181494" y="0"/>
                  </a:lnTo>
                  <a:lnTo>
                    <a:pt x="181494" y="462035"/>
                  </a:lnTo>
                  <a:lnTo>
                    <a:pt x="0" y="462035"/>
                  </a:lnTo>
                  <a:lnTo>
                    <a:pt x="0" y="150830"/>
                  </a:lnTo>
                  <a:close/>
                </a:path>
              </a:pathLst>
            </a:custGeom>
            <a:solidFill>
              <a:schemeClr val="accent5"/>
            </a:solidFill>
            <a:ln w="12700">
              <a:miter lim="400000"/>
            </a:ln>
          </p:spPr>
          <p:txBody>
            <a:bodyPr wrap="square" lIns="28575" tIns="28575" rIns="28575" bIns="28575" anchor="ctr">
              <a:noAutofit/>
            </a:bodyP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44" name="Figure">
              <a:extLst>
                <a:ext uri="{FF2B5EF4-FFF2-40B4-BE49-F238E27FC236}">
                  <a16:creationId xmlns:a16="http://schemas.microsoft.com/office/drawing/2014/main" xmlns="" id="{AE3B1E88-CF68-421E-BC0C-41BDBBDD8A7F}"/>
                </a:ext>
              </a:extLst>
            </p:cNvPr>
            <p:cNvSpPr/>
            <p:nvPr/>
          </p:nvSpPr>
          <p:spPr>
            <a:xfrm>
              <a:off x="4732252" y="5072566"/>
              <a:ext cx="398336" cy="927639"/>
            </a:xfrm>
            <a:custGeom>
              <a:avLst/>
              <a:gdLst/>
              <a:ahLst/>
              <a:cxnLst>
                <a:cxn ang="0">
                  <a:pos x="wd2" y="hd2"/>
                </a:cxn>
                <a:cxn ang="5400000">
                  <a:pos x="wd2" y="hd2"/>
                </a:cxn>
                <a:cxn ang="10800000">
                  <a:pos x="wd2" y="hd2"/>
                </a:cxn>
                <a:cxn ang="16200000">
                  <a:pos x="wd2" y="hd2"/>
                </a:cxn>
              </a:cxnLst>
              <a:rect l="0" t="0" r="r" b="b"/>
              <a:pathLst>
                <a:path w="21600" h="21600" extrusionOk="0">
                  <a:moveTo>
                    <a:pt x="5547" y="9595"/>
                  </a:moveTo>
                  <a:lnTo>
                    <a:pt x="5547" y="21276"/>
                  </a:lnTo>
                  <a:cubicBezTo>
                    <a:pt x="5547" y="21461"/>
                    <a:pt x="5092" y="21600"/>
                    <a:pt x="4529" y="21600"/>
                  </a:cubicBezTo>
                  <a:cubicBezTo>
                    <a:pt x="3966" y="21600"/>
                    <a:pt x="3511" y="21449"/>
                    <a:pt x="3511" y="21276"/>
                  </a:cubicBezTo>
                  <a:lnTo>
                    <a:pt x="3511" y="19862"/>
                  </a:lnTo>
                  <a:lnTo>
                    <a:pt x="0" y="17011"/>
                  </a:lnTo>
                  <a:lnTo>
                    <a:pt x="4207" y="0"/>
                  </a:lnTo>
                  <a:lnTo>
                    <a:pt x="16830" y="0"/>
                  </a:lnTo>
                  <a:lnTo>
                    <a:pt x="21600" y="9201"/>
                  </a:lnTo>
                  <a:lnTo>
                    <a:pt x="8495" y="19862"/>
                  </a:lnTo>
                  <a:lnTo>
                    <a:pt x="8495" y="21276"/>
                  </a:lnTo>
                  <a:cubicBezTo>
                    <a:pt x="8495" y="21461"/>
                    <a:pt x="8040" y="21600"/>
                    <a:pt x="7477" y="21600"/>
                  </a:cubicBezTo>
                  <a:cubicBezTo>
                    <a:pt x="6914" y="21600"/>
                    <a:pt x="6459" y="21449"/>
                    <a:pt x="6459" y="21276"/>
                  </a:cubicBezTo>
                  <a:lnTo>
                    <a:pt x="6459" y="9595"/>
                  </a:lnTo>
                  <a:lnTo>
                    <a:pt x="6700" y="9595"/>
                  </a:lnTo>
                  <a:cubicBezTo>
                    <a:pt x="7959" y="9595"/>
                    <a:pt x="8978" y="9154"/>
                    <a:pt x="8978" y="8610"/>
                  </a:cubicBezTo>
                  <a:lnTo>
                    <a:pt x="8978" y="8610"/>
                  </a:lnTo>
                  <a:cubicBezTo>
                    <a:pt x="8978" y="8065"/>
                    <a:pt x="7959" y="7625"/>
                    <a:pt x="6700" y="7625"/>
                  </a:cubicBezTo>
                  <a:lnTo>
                    <a:pt x="5306" y="7625"/>
                  </a:lnTo>
                  <a:cubicBezTo>
                    <a:pt x="4047" y="7625"/>
                    <a:pt x="3028" y="8065"/>
                    <a:pt x="3028" y="8610"/>
                  </a:cubicBezTo>
                  <a:lnTo>
                    <a:pt x="3028" y="8610"/>
                  </a:lnTo>
                  <a:cubicBezTo>
                    <a:pt x="3028" y="9154"/>
                    <a:pt x="4047" y="9595"/>
                    <a:pt x="5306" y="9595"/>
                  </a:cubicBezTo>
                  <a:lnTo>
                    <a:pt x="5547" y="9595"/>
                  </a:lnTo>
                  <a:close/>
                </a:path>
              </a:pathLst>
            </a:custGeom>
            <a:solidFill>
              <a:schemeClr val="accent2"/>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45" name="Figure">
              <a:extLst>
                <a:ext uri="{FF2B5EF4-FFF2-40B4-BE49-F238E27FC236}">
                  <a16:creationId xmlns:a16="http://schemas.microsoft.com/office/drawing/2014/main" xmlns="" id="{7A76C630-9E16-465D-9963-9E7744FD3AAA}"/>
                </a:ext>
              </a:extLst>
            </p:cNvPr>
            <p:cNvSpPr/>
            <p:nvPr/>
          </p:nvSpPr>
          <p:spPr>
            <a:xfrm>
              <a:off x="4554336" y="5071085"/>
              <a:ext cx="157654" cy="502119"/>
            </a:xfrm>
            <a:custGeom>
              <a:avLst/>
              <a:gdLst/>
              <a:ahLst/>
              <a:cxnLst>
                <a:cxn ang="0">
                  <a:pos x="wd2" y="hd2"/>
                </a:cxn>
                <a:cxn ang="5400000">
                  <a:pos x="wd2" y="hd2"/>
                </a:cxn>
                <a:cxn ang="10800000">
                  <a:pos x="wd2" y="hd2"/>
                </a:cxn>
                <a:cxn ang="16200000">
                  <a:pos x="wd2" y="hd2"/>
                </a:cxn>
              </a:cxnLst>
              <a:rect l="0" t="0" r="r" b="b"/>
              <a:pathLst>
                <a:path w="21600" h="21600" extrusionOk="0">
                  <a:moveTo>
                    <a:pt x="0" y="16981"/>
                  </a:moveTo>
                  <a:lnTo>
                    <a:pt x="7787" y="21600"/>
                  </a:lnTo>
                  <a:lnTo>
                    <a:pt x="21600" y="0"/>
                  </a:lnTo>
                  <a:lnTo>
                    <a:pt x="12120" y="0"/>
                  </a:lnTo>
                  <a:close/>
                </a:path>
              </a:pathLst>
            </a:custGeom>
            <a:solidFill>
              <a:schemeClr val="accent2"/>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53" name="Figure">
              <a:extLst>
                <a:ext uri="{FF2B5EF4-FFF2-40B4-BE49-F238E27FC236}">
                  <a16:creationId xmlns:a16="http://schemas.microsoft.com/office/drawing/2014/main" xmlns="" id="{B5C2F93D-D14B-4F9E-8D95-C3FDB9C709FB}"/>
                </a:ext>
              </a:extLst>
            </p:cNvPr>
            <p:cNvSpPr/>
            <p:nvPr/>
          </p:nvSpPr>
          <p:spPr>
            <a:xfrm>
              <a:off x="4603756" y="4950494"/>
              <a:ext cx="479387" cy="62765"/>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lnTo>
                    <a:pt x="1336" y="0"/>
                  </a:lnTo>
                  <a:cubicBezTo>
                    <a:pt x="601" y="0"/>
                    <a:pt x="0" y="4592"/>
                    <a:pt x="0" y="10205"/>
                  </a:cubicBezTo>
                  <a:lnTo>
                    <a:pt x="0" y="11395"/>
                  </a:lnTo>
                  <a:cubicBezTo>
                    <a:pt x="0" y="17008"/>
                    <a:pt x="601" y="21600"/>
                    <a:pt x="1336" y="21600"/>
                  </a:cubicBezTo>
                  <a:lnTo>
                    <a:pt x="20264" y="21600"/>
                  </a:lnTo>
                  <a:cubicBezTo>
                    <a:pt x="20999" y="21600"/>
                    <a:pt x="21600" y="17008"/>
                    <a:pt x="21600" y="11395"/>
                  </a:cubicBezTo>
                  <a:lnTo>
                    <a:pt x="21600" y="10205"/>
                  </a:lnTo>
                  <a:cubicBezTo>
                    <a:pt x="21600" y="4592"/>
                    <a:pt x="20999" y="0"/>
                    <a:pt x="20264" y="0"/>
                  </a:cubicBezTo>
                  <a:close/>
                </a:path>
              </a:pathLst>
            </a:custGeom>
            <a:solidFill>
              <a:schemeClr val="bg2">
                <a:lumMod val="50000"/>
              </a:schemeClr>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64" name="Figure">
              <a:extLst>
                <a:ext uri="{FF2B5EF4-FFF2-40B4-BE49-F238E27FC236}">
                  <a16:creationId xmlns:a16="http://schemas.microsoft.com/office/drawing/2014/main" xmlns="" id="{CFF7B7C1-2CB1-4921-8BB1-BDF998DA8394}"/>
                </a:ext>
              </a:extLst>
            </p:cNvPr>
            <p:cNvSpPr/>
            <p:nvPr/>
          </p:nvSpPr>
          <p:spPr>
            <a:xfrm>
              <a:off x="4623525" y="4960380"/>
              <a:ext cx="143323" cy="28664"/>
            </a:xfrm>
            <a:custGeom>
              <a:avLst/>
              <a:gdLst/>
              <a:ahLst/>
              <a:cxnLst>
                <a:cxn ang="0">
                  <a:pos x="wd2" y="hd2"/>
                </a:cxn>
                <a:cxn ang="5400000">
                  <a:pos x="wd2" y="hd2"/>
                </a:cxn>
                <a:cxn ang="10800000">
                  <a:pos x="wd2" y="hd2"/>
                </a:cxn>
                <a:cxn ang="16200000">
                  <a:pos x="wd2" y="hd2"/>
                </a:cxn>
              </a:cxnLst>
              <a:rect l="0" t="0" r="r" b="b"/>
              <a:pathLst>
                <a:path w="21600" h="21600" extrusionOk="0">
                  <a:moveTo>
                    <a:pt x="19440" y="21600"/>
                  </a:moveTo>
                  <a:lnTo>
                    <a:pt x="2160" y="21600"/>
                  </a:lnTo>
                  <a:cubicBezTo>
                    <a:pt x="968" y="21600"/>
                    <a:pt x="0" y="16759"/>
                    <a:pt x="0" y="10800"/>
                  </a:cubicBezTo>
                  <a:lnTo>
                    <a:pt x="0" y="10800"/>
                  </a:lnTo>
                  <a:cubicBezTo>
                    <a:pt x="0" y="4842"/>
                    <a:pt x="968" y="0"/>
                    <a:pt x="2160" y="0"/>
                  </a:cubicBezTo>
                  <a:lnTo>
                    <a:pt x="19440" y="0"/>
                  </a:lnTo>
                  <a:cubicBezTo>
                    <a:pt x="20632" y="0"/>
                    <a:pt x="21600" y="4841"/>
                    <a:pt x="21600" y="10800"/>
                  </a:cubicBezTo>
                  <a:lnTo>
                    <a:pt x="21600" y="10800"/>
                  </a:lnTo>
                  <a:cubicBezTo>
                    <a:pt x="21600" y="16759"/>
                    <a:pt x="20632" y="21600"/>
                    <a:pt x="19440" y="21600"/>
                  </a:cubicBezTo>
                  <a:close/>
                </a:path>
              </a:pathLst>
            </a:custGeom>
            <a:solidFill>
              <a:srgbClr val="000000"/>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65" name="Figure">
              <a:extLst>
                <a:ext uri="{FF2B5EF4-FFF2-40B4-BE49-F238E27FC236}">
                  <a16:creationId xmlns:a16="http://schemas.microsoft.com/office/drawing/2014/main" xmlns="" id="{20E2AA4B-C03F-4F2E-BDB4-8B79E464E055}"/>
                </a:ext>
              </a:extLst>
            </p:cNvPr>
            <p:cNvSpPr/>
            <p:nvPr/>
          </p:nvSpPr>
          <p:spPr>
            <a:xfrm>
              <a:off x="4613639" y="5071084"/>
              <a:ext cx="197686" cy="730448"/>
            </a:xfrm>
            <a:custGeom>
              <a:avLst/>
              <a:gdLst/>
              <a:ahLst/>
              <a:cxnLst>
                <a:cxn ang="0">
                  <a:pos x="wd2" y="hd2"/>
                </a:cxn>
                <a:cxn ang="5400000">
                  <a:pos x="wd2" y="hd2"/>
                </a:cxn>
                <a:cxn ang="10800000">
                  <a:pos x="wd2" y="hd2"/>
                </a:cxn>
                <a:cxn ang="16200000">
                  <a:pos x="wd2" y="hd2"/>
                </a:cxn>
              </a:cxnLst>
              <a:rect l="0" t="0" r="r" b="b"/>
              <a:pathLst>
                <a:path w="21600" h="21600" extrusionOk="0">
                  <a:moveTo>
                    <a:pt x="10962" y="0"/>
                  </a:moveTo>
                  <a:lnTo>
                    <a:pt x="0" y="14819"/>
                  </a:lnTo>
                  <a:lnTo>
                    <a:pt x="13176" y="21600"/>
                  </a:lnTo>
                  <a:lnTo>
                    <a:pt x="21600" y="0"/>
                  </a:lnTo>
                  <a:close/>
                </a:path>
              </a:pathLst>
            </a:custGeom>
            <a:solidFill>
              <a:schemeClr val="accent2">
                <a:lumMod val="60000"/>
                <a:lumOff val="40000"/>
              </a:schemeClr>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grpSp>
          <p:nvGrpSpPr>
            <p:cNvPr id="66" name="Group 65">
              <a:extLst>
                <a:ext uri="{FF2B5EF4-FFF2-40B4-BE49-F238E27FC236}">
                  <a16:creationId xmlns:a16="http://schemas.microsoft.com/office/drawing/2014/main" xmlns="" id="{3B988B85-33C8-4089-BB07-E11C411A7288}"/>
                </a:ext>
              </a:extLst>
            </p:cNvPr>
            <p:cNvGrpSpPr/>
            <p:nvPr/>
          </p:nvGrpSpPr>
          <p:grpSpPr>
            <a:xfrm>
              <a:off x="2869936" y="1496976"/>
              <a:ext cx="3810470" cy="3430964"/>
              <a:chOff x="1795248" y="1888940"/>
              <a:chExt cx="10272970" cy="9249828"/>
            </a:xfrm>
          </p:grpSpPr>
          <p:sp>
            <p:nvSpPr>
              <p:cNvPr id="71" name="Figure">
                <a:extLst>
                  <a:ext uri="{FF2B5EF4-FFF2-40B4-BE49-F238E27FC236}">
                    <a16:creationId xmlns:a16="http://schemas.microsoft.com/office/drawing/2014/main" xmlns="" id="{CDE0F6FC-F2E5-45DC-8C2C-88D40A28D315}"/>
                  </a:ext>
                </a:extLst>
              </p:cNvPr>
              <p:cNvSpPr/>
              <p:nvPr/>
            </p:nvSpPr>
            <p:spPr>
              <a:xfrm>
                <a:off x="7094897" y="3952682"/>
                <a:ext cx="4973321" cy="717448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5007"/>
                    </a:lnTo>
                    <a:cubicBezTo>
                      <a:pt x="0" y="2239"/>
                      <a:pt x="3585" y="0"/>
                      <a:pt x="8003" y="0"/>
                    </a:cubicBezTo>
                    <a:lnTo>
                      <a:pt x="21600" y="0"/>
                    </a:lnTo>
                    <a:lnTo>
                      <a:pt x="21600" y="1328"/>
                    </a:lnTo>
                    <a:cubicBezTo>
                      <a:pt x="21600" y="4096"/>
                      <a:pt x="18015" y="6335"/>
                      <a:pt x="13597" y="6335"/>
                    </a:cubicBezTo>
                    <a:lnTo>
                      <a:pt x="805" y="6335"/>
                    </a:lnTo>
                    <a:lnTo>
                      <a:pt x="805" y="21600"/>
                    </a:lnTo>
                    <a:lnTo>
                      <a:pt x="0" y="21600"/>
                    </a:lnTo>
                    <a:close/>
                  </a:path>
                </a:pathLst>
              </a:custGeom>
              <a:solidFill>
                <a:schemeClr val="accent3"/>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72" name="Figure">
                <a:extLst>
                  <a:ext uri="{FF2B5EF4-FFF2-40B4-BE49-F238E27FC236}">
                    <a16:creationId xmlns:a16="http://schemas.microsoft.com/office/drawing/2014/main" xmlns="" id="{85E9A248-1787-4623-9135-CD7007755F99}"/>
                  </a:ext>
                </a:extLst>
              </p:cNvPr>
              <p:cNvSpPr/>
              <p:nvPr/>
            </p:nvSpPr>
            <p:spPr>
              <a:xfrm>
                <a:off x="2030846" y="1888940"/>
                <a:ext cx="4973321" cy="92244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4868"/>
                    </a:lnTo>
                    <a:cubicBezTo>
                      <a:pt x="21600" y="2179"/>
                      <a:pt x="17706" y="0"/>
                      <a:pt x="12902" y="0"/>
                    </a:cubicBezTo>
                    <a:lnTo>
                      <a:pt x="0" y="0"/>
                    </a:lnTo>
                    <a:lnTo>
                      <a:pt x="0" y="800"/>
                    </a:lnTo>
                    <a:cubicBezTo>
                      <a:pt x="0" y="3488"/>
                      <a:pt x="3894" y="5668"/>
                      <a:pt x="8698" y="5668"/>
                    </a:cubicBezTo>
                    <a:lnTo>
                      <a:pt x="20795" y="5668"/>
                    </a:lnTo>
                    <a:lnTo>
                      <a:pt x="20795" y="21600"/>
                    </a:lnTo>
                    <a:lnTo>
                      <a:pt x="21600" y="21600"/>
                    </a:lnTo>
                    <a:close/>
                  </a:path>
                </a:pathLst>
              </a:custGeom>
              <a:solidFill>
                <a:schemeClr val="accent6"/>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73" name="Figure">
                <a:extLst>
                  <a:ext uri="{FF2B5EF4-FFF2-40B4-BE49-F238E27FC236}">
                    <a16:creationId xmlns:a16="http://schemas.microsoft.com/office/drawing/2014/main" xmlns="" id="{4B04F5A0-30A1-4B68-88DD-67887257AE47}"/>
                  </a:ext>
                </a:extLst>
              </p:cNvPr>
              <p:cNvSpPr/>
              <p:nvPr/>
            </p:nvSpPr>
            <p:spPr>
              <a:xfrm>
                <a:off x="1795248" y="6150144"/>
                <a:ext cx="4973321" cy="498862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8203"/>
                    </a:lnTo>
                    <a:cubicBezTo>
                      <a:pt x="21600" y="3670"/>
                      <a:pt x="18053" y="0"/>
                      <a:pt x="13674" y="0"/>
                    </a:cubicBezTo>
                    <a:lnTo>
                      <a:pt x="0" y="0"/>
                    </a:lnTo>
                    <a:lnTo>
                      <a:pt x="0" y="2278"/>
                    </a:lnTo>
                    <a:cubicBezTo>
                      <a:pt x="0" y="6810"/>
                      <a:pt x="3547" y="10480"/>
                      <a:pt x="7926" y="10480"/>
                    </a:cubicBezTo>
                    <a:lnTo>
                      <a:pt x="20795" y="10480"/>
                    </a:lnTo>
                    <a:lnTo>
                      <a:pt x="20795" y="21600"/>
                    </a:lnTo>
                    <a:lnTo>
                      <a:pt x="21600" y="21600"/>
                    </a:lnTo>
                    <a:close/>
                  </a:path>
                </a:pathLst>
              </a:custGeom>
              <a:solidFill>
                <a:schemeClr val="accent2"/>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grpSp>
        <p:pic>
          <p:nvPicPr>
            <p:cNvPr id="67" name="Graphic 726" descr="Send">
              <a:extLst>
                <a:ext uri="{FF2B5EF4-FFF2-40B4-BE49-F238E27FC236}">
                  <a16:creationId xmlns:a16="http://schemas.microsoft.com/office/drawing/2014/main" xmlns="" id="{EEA2C8BB-EC90-4AB8-AF6F-C3F51CAED69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5621059" y="3375282"/>
              <a:ext cx="416519" cy="416519"/>
            </a:xfrm>
            <a:prstGeom prst="rect">
              <a:avLst/>
            </a:prstGeom>
          </p:spPr>
        </p:pic>
        <p:pic>
          <p:nvPicPr>
            <p:cNvPr id="68" name="Graphic 727" descr="Puzzle">
              <a:extLst>
                <a:ext uri="{FF2B5EF4-FFF2-40B4-BE49-F238E27FC236}">
                  <a16:creationId xmlns:a16="http://schemas.microsoft.com/office/drawing/2014/main" xmlns="" id="{4E915802-0BE3-4A91-971F-0F61755AA0A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5498159" y="2396431"/>
              <a:ext cx="416519" cy="416519"/>
            </a:xfrm>
            <a:prstGeom prst="rect">
              <a:avLst/>
            </a:prstGeom>
          </p:spPr>
        </p:pic>
        <p:pic>
          <p:nvPicPr>
            <p:cNvPr id="69" name="Graphic 728" descr="Magnifying glass">
              <a:extLst>
                <a:ext uri="{FF2B5EF4-FFF2-40B4-BE49-F238E27FC236}">
                  <a16:creationId xmlns:a16="http://schemas.microsoft.com/office/drawing/2014/main" xmlns="" id="{9069402A-B243-41DF-95F4-26F9460B104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3746891" y="1739208"/>
              <a:ext cx="416519" cy="416519"/>
            </a:xfrm>
            <a:prstGeom prst="rect">
              <a:avLst/>
            </a:prstGeom>
          </p:spPr>
        </p:pic>
        <p:pic>
          <p:nvPicPr>
            <p:cNvPr id="70" name="Graphic 729" descr="Shopping bag">
              <a:extLst>
                <a:ext uri="{FF2B5EF4-FFF2-40B4-BE49-F238E27FC236}">
                  <a16:creationId xmlns:a16="http://schemas.microsoft.com/office/drawing/2014/main" xmlns="" id="{DAA2238A-5B29-4400-959E-CA9607CEB94A}"/>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3583166" y="3287975"/>
              <a:ext cx="416519" cy="416519"/>
            </a:xfrm>
            <a:prstGeom prst="rect">
              <a:avLst/>
            </a:prstGeom>
          </p:spPr>
        </p:pic>
      </p:grpSp>
      <p:sp>
        <p:nvSpPr>
          <p:cNvPr id="74" name="TextBox 73">
            <a:extLst>
              <a:ext uri="{FF2B5EF4-FFF2-40B4-BE49-F238E27FC236}">
                <a16:creationId xmlns:a16="http://schemas.microsoft.com/office/drawing/2014/main" xmlns="" id="{C9321902-54D2-4D3D-854C-0D97C3038E58}"/>
              </a:ext>
            </a:extLst>
          </p:cNvPr>
          <p:cNvSpPr txBox="1"/>
          <p:nvPr/>
        </p:nvSpPr>
        <p:spPr>
          <a:xfrm>
            <a:off x="158435" y="1204078"/>
            <a:ext cx="2643677" cy="1015663"/>
          </a:xfrm>
          <a:prstGeom prst="rect">
            <a:avLst/>
          </a:prstGeom>
          <a:noFill/>
        </p:spPr>
        <p:txBody>
          <a:bodyPr wrap="square" lIns="0" rIns="0" rtlCol="0" anchor="b">
            <a:spAutoFit/>
          </a:bodyPr>
          <a:lstStyle/>
          <a:p>
            <a:pPr algn="ctr"/>
            <a:r>
              <a:rPr lang="en-US" sz="2000" b="1" dirty="0">
                <a:solidFill>
                  <a:srgbClr val="FF9900"/>
                </a:solidFill>
              </a:rPr>
              <a:t>STUDENT REPRESENTATIVE COUNCIL (MPP)</a:t>
            </a:r>
          </a:p>
        </p:txBody>
      </p:sp>
      <p:sp>
        <p:nvSpPr>
          <p:cNvPr id="75" name="TextBox 74">
            <a:extLst>
              <a:ext uri="{FF2B5EF4-FFF2-40B4-BE49-F238E27FC236}">
                <a16:creationId xmlns:a16="http://schemas.microsoft.com/office/drawing/2014/main" xmlns="" id="{C9321902-54D2-4D3D-854C-0D97C3038E58}"/>
              </a:ext>
            </a:extLst>
          </p:cNvPr>
          <p:cNvSpPr txBox="1"/>
          <p:nvPr/>
        </p:nvSpPr>
        <p:spPr>
          <a:xfrm>
            <a:off x="333296" y="4924913"/>
            <a:ext cx="8153400" cy="1785104"/>
          </a:xfrm>
          <a:prstGeom prst="rect">
            <a:avLst/>
          </a:prstGeom>
          <a:noFill/>
        </p:spPr>
        <p:txBody>
          <a:bodyPr wrap="square" lIns="0" rIns="0" rtlCol="0" anchor="b">
            <a:spAutoFit/>
          </a:bodyPr>
          <a:lstStyle/>
          <a:p>
            <a:pPr marL="342900" indent="-342900" algn="just">
              <a:buFont typeface="Arial" panose="020B0604020202020204" pitchFamily="34" charset="0"/>
              <a:buChar char="•"/>
            </a:pPr>
            <a:r>
              <a:rPr lang="en-US" sz="1600" b="1" dirty="0"/>
              <a:t>A special group formed from senior graduate students from various countries to assist postgraduate students to familiarize and adapt to research environment.</a:t>
            </a:r>
          </a:p>
          <a:p>
            <a:pPr marL="342900" indent="-342900" algn="just">
              <a:buFont typeface="Arial" panose="020B0604020202020204" pitchFamily="34" charset="0"/>
              <a:buChar char="•"/>
            </a:pPr>
            <a:r>
              <a:rPr lang="en-US" sz="1600" b="1" dirty="0"/>
              <a:t>Advising and supporting the delivery of effective and efficient student support services.</a:t>
            </a:r>
          </a:p>
          <a:p>
            <a:pPr marL="342900" indent="-342900" algn="just">
              <a:buFont typeface="Arial" panose="020B0604020202020204" pitchFamily="34" charset="0"/>
              <a:buChar char="•"/>
            </a:pPr>
            <a:r>
              <a:rPr lang="en-US" sz="1600" b="1" dirty="0"/>
              <a:t>Advising on the development of academic </a:t>
            </a:r>
            <a:r>
              <a:rPr lang="en-US" sz="1600" b="1" dirty="0" err="1"/>
              <a:t>programmes</a:t>
            </a:r>
            <a:r>
              <a:rPr lang="en-US" sz="1600" b="1" dirty="0"/>
              <a:t> and student-learning experiences.</a:t>
            </a:r>
          </a:p>
          <a:p>
            <a:pPr marL="342900" indent="-342900" algn="just">
              <a:buFont typeface="Arial" panose="020B0604020202020204" pitchFamily="34" charset="0"/>
              <a:buChar char="•"/>
            </a:pPr>
            <a:r>
              <a:rPr lang="en-US" sz="1600" b="1" dirty="0"/>
              <a:t>To attend to student dissatisfaction and to ensure redress thereof</a:t>
            </a:r>
          </a:p>
          <a:p>
            <a:pPr marL="342900" indent="-342900" algn="just">
              <a:buFont typeface="Arial" panose="020B0604020202020204" pitchFamily="34" charset="0"/>
              <a:buChar char="•"/>
            </a:pPr>
            <a:r>
              <a:rPr lang="en-US" sz="1600" b="1" dirty="0"/>
              <a:t>As a link towards fostering bringing about excellent with regard to student welfare</a:t>
            </a:r>
          </a:p>
          <a:p>
            <a:pPr algn="just"/>
            <a:endParaRPr lang="en-US" sz="1400" b="1" dirty="0"/>
          </a:p>
        </p:txBody>
      </p:sp>
      <p:sp>
        <p:nvSpPr>
          <p:cNvPr id="99" name="TextBox 98">
            <a:extLst>
              <a:ext uri="{FF2B5EF4-FFF2-40B4-BE49-F238E27FC236}">
                <a16:creationId xmlns:a16="http://schemas.microsoft.com/office/drawing/2014/main" xmlns="" id="{C9321902-54D2-4D3D-854C-0D97C3038E58}"/>
              </a:ext>
            </a:extLst>
          </p:cNvPr>
          <p:cNvSpPr txBox="1"/>
          <p:nvPr/>
        </p:nvSpPr>
        <p:spPr>
          <a:xfrm>
            <a:off x="187196" y="2728211"/>
            <a:ext cx="2643677" cy="707886"/>
          </a:xfrm>
          <a:prstGeom prst="rect">
            <a:avLst/>
          </a:prstGeom>
          <a:noFill/>
        </p:spPr>
        <p:txBody>
          <a:bodyPr wrap="square" lIns="0" rIns="0" rtlCol="0" anchor="b">
            <a:spAutoFit/>
          </a:bodyPr>
          <a:lstStyle/>
          <a:p>
            <a:pPr algn="ctr"/>
            <a:r>
              <a:rPr lang="en-US" sz="2000" b="1" dirty="0">
                <a:solidFill>
                  <a:srgbClr val="C00000"/>
                </a:solidFill>
              </a:rPr>
              <a:t>PEER SUPPORT </a:t>
            </a:r>
          </a:p>
          <a:p>
            <a:pPr algn="ctr"/>
            <a:r>
              <a:rPr lang="en-US" sz="2000" b="1" dirty="0">
                <a:solidFill>
                  <a:srgbClr val="C00000"/>
                </a:solidFill>
              </a:rPr>
              <a:t>GROUP (PSG)</a:t>
            </a:r>
          </a:p>
        </p:txBody>
      </p:sp>
      <p:sp>
        <p:nvSpPr>
          <p:cNvPr id="101" name="Freeform 13">
            <a:extLst>
              <a:ext uri="{FF2B5EF4-FFF2-40B4-BE49-F238E27FC236}">
                <a16:creationId xmlns:a16="http://schemas.microsoft.com/office/drawing/2014/main" xmlns="" id="{07690B26-A0EE-4C60-AFCD-3A8DCBA139D7}"/>
              </a:ext>
            </a:extLst>
          </p:cNvPr>
          <p:cNvSpPr>
            <a:spLocks noEditPoints="1"/>
          </p:cNvSpPr>
          <p:nvPr/>
        </p:nvSpPr>
        <p:spPr bwMode="auto">
          <a:xfrm flipH="1" flipV="1">
            <a:off x="4206213" y="4129279"/>
            <a:ext cx="4280483" cy="1032236"/>
          </a:xfrm>
          <a:custGeom>
            <a:avLst/>
            <a:gdLst>
              <a:gd name="T0" fmla="*/ 229 w 695"/>
              <a:gd name="T1" fmla="*/ 157 h 174"/>
              <a:gd name="T2" fmla="*/ 338 w 695"/>
              <a:gd name="T3" fmla="*/ 173 h 174"/>
              <a:gd name="T4" fmla="*/ 395 w 695"/>
              <a:gd name="T5" fmla="*/ 157 h 174"/>
              <a:gd name="T6" fmla="*/ 273 w 695"/>
              <a:gd name="T7" fmla="*/ 86 h 174"/>
              <a:gd name="T8" fmla="*/ 273 w 695"/>
              <a:gd name="T9" fmla="*/ 72 h 174"/>
              <a:gd name="T10" fmla="*/ 355 w 695"/>
              <a:gd name="T11" fmla="*/ 82 h 174"/>
              <a:gd name="T12" fmla="*/ 493 w 695"/>
              <a:gd name="T13" fmla="*/ 99 h 174"/>
              <a:gd name="T14" fmla="*/ 563 w 695"/>
              <a:gd name="T15" fmla="*/ 86 h 174"/>
              <a:gd name="T16" fmla="*/ 534 w 695"/>
              <a:gd name="T17" fmla="*/ 47 h 174"/>
              <a:gd name="T18" fmla="*/ 569 w 695"/>
              <a:gd name="T19" fmla="*/ 32 h 174"/>
              <a:gd name="T20" fmla="*/ 656 w 695"/>
              <a:gd name="T21" fmla="*/ 39 h 174"/>
              <a:gd name="T22" fmla="*/ 653 w 695"/>
              <a:gd name="T23" fmla="*/ 8 h 174"/>
              <a:gd name="T24" fmla="*/ 656 w 695"/>
              <a:gd name="T25" fmla="*/ 4 h 174"/>
              <a:gd name="T26" fmla="*/ 677 w 695"/>
              <a:gd name="T27" fmla="*/ 3 h 174"/>
              <a:gd name="T28" fmla="*/ 689 w 695"/>
              <a:gd name="T29" fmla="*/ 2 h 174"/>
              <a:gd name="T30" fmla="*/ 656 w 695"/>
              <a:gd name="T31" fmla="*/ 1 h 174"/>
              <a:gd name="T32" fmla="*/ 645 w 695"/>
              <a:gd name="T33" fmla="*/ 8 h 174"/>
              <a:gd name="T34" fmla="*/ 652 w 695"/>
              <a:gd name="T35" fmla="*/ 28 h 174"/>
              <a:gd name="T36" fmla="*/ 633 w 695"/>
              <a:gd name="T37" fmla="*/ 32 h 174"/>
              <a:gd name="T38" fmla="*/ 631 w 695"/>
              <a:gd name="T39" fmla="*/ 31 h 174"/>
              <a:gd name="T40" fmla="*/ 623 w 695"/>
              <a:gd name="T41" fmla="*/ 29 h 174"/>
              <a:gd name="T42" fmla="*/ 588 w 695"/>
              <a:gd name="T43" fmla="*/ 27 h 174"/>
              <a:gd name="T44" fmla="*/ 573 w 695"/>
              <a:gd name="T45" fmla="*/ 24 h 174"/>
              <a:gd name="T46" fmla="*/ 562 w 695"/>
              <a:gd name="T47" fmla="*/ 22 h 174"/>
              <a:gd name="T48" fmla="*/ 532 w 695"/>
              <a:gd name="T49" fmla="*/ 21 h 174"/>
              <a:gd name="T50" fmla="*/ 498 w 695"/>
              <a:gd name="T51" fmla="*/ 36 h 174"/>
              <a:gd name="T52" fmla="*/ 500 w 695"/>
              <a:gd name="T53" fmla="*/ 43 h 174"/>
              <a:gd name="T54" fmla="*/ 516 w 695"/>
              <a:gd name="T55" fmla="*/ 47 h 174"/>
              <a:gd name="T56" fmla="*/ 509 w 695"/>
              <a:gd name="T57" fmla="*/ 51 h 174"/>
              <a:gd name="T58" fmla="*/ 529 w 695"/>
              <a:gd name="T59" fmla="*/ 74 h 174"/>
              <a:gd name="T60" fmla="*/ 535 w 695"/>
              <a:gd name="T61" fmla="*/ 83 h 174"/>
              <a:gd name="T62" fmla="*/ 515 w 695"/>
              <a:gd name="T63" fmla="*/ 91 h 174"/>
              <a:gd name="T64" fmla="*/ 466 w 695"/>
              <a:gd name="T65" fmla="*/ 86 h 174"/>
              <a:gd name="T66" fmla="*/ 444 w 695"/>
              <a:gd name="T67" fmla="*/ 84 h 174"/>
              <a:gd name="T68" fmla="*/ 435 w 695"/>
              <a:gd name="T69" fmla="*/ 82 h 174"/>
              <a:gd name="T70" fmla="*/ 418 w 695"/>
              <a:gd name="T71" fmla="*/ 82 h 174"/>
              <a:gd name="T72" fmla="*/ 383 w 695"/>
              <a:gd name="T73" fmla="*/ 77 h 174"/>
              <a:gd name="T74" fmla="*/ 346 w 695"/>
              <a:gd name="T75" fmla="*/ 71 h 174"/>
              <a:gd name="T76" fmla="*/ 307 w 695"/>
              <a:gd name="T77" fmla="*/ 68 h 174"/>
              <a:gd name="T78" fmla="*/ 240 w 695"/>
              <a:gd name="T79" fmla="*/ 69 h 174"/>
              <a:gd name="T80" fmla="*/ 241 w 695"/>
              <a:gd name="T81" fmla="*/ 78 h 174"/>
              <a:gd name="T82" fmla="*/ 247 w 695"/>
              <a:gd name="T83" fmla="*/ 84 h 174"/>
              <a:gd name="T84" fmla="*/ 245 w 695"/>
              <a:gd name="T85" fmla="*/ 86 h 174"/>
              <a:gd name="T86" fmla="*/ 269 w 695"/>
              <a:gd name="T87" fmla="*/ 98 h 174"/>
              <a:gd name="T88" fmla="*/ 293 w 695"/>
              <a:gd name="T89" fmla="*/ 111 h 174"/>
              <a:gd name="T90" fmla="*/ 308 w 695"/>
              <a:gd name="T91" fmla="*/ 118 h 174"/>
              <a:gd name="T92" fmla="*/ 332 w 695"/>
              <a:gd name="T93" fmla="*/ 128 h 174"/>
              <a:gd name="T94" fmla="*/ 352 w 695"/>
              <a:gd name="T95" fmla="*/ 144 h 174"/>
              <a:gd name="T96" fmla="*/ 371 w 695"/>
              <a:gd name="T97" fmla="*/ 156 h 174"/>
              <a:gd name="T98" fmla="*/ 370 w 695"/>
              <a:gd name="T99" fmla="*/ 167 h 174"/>
              <a:gd name="T100" fmla="*/ 281 w 695"/>
              <a:gd name="T101" fmla="*/ 157 h 174"/>
              <a:gd name="T102" fmla="*/ 249 w 695"/>
              <a:gd name="T103" fmla="*/ 152 h 174"/>
              <a:gd name="T104" fmla="*/ 160 w 695"/>
              <a:gd name="T105" fmla="*/ 140 h 174"/>
              <a:gd name="T106" fmla="*/ 79 w 695"/>
              <a:gd name="T107" fmla="*/ 123 h 174"/>
              <a:gd name="T108" fmla="*/ 656 w 695"/>
              <a:gd name="T109" fmla="*/ 33 h 174"/>
              <a:gd name="T110" fmla="*/ 648 w 695"/>
              <a:gd name="T111" fmla="*/ 5 h 174"/>
              <a:gd name="T112" fmla="*/ 655 w 695"/>
              <a:gd name="T113" fmla="*/ 33 h 174"/>
              <a:gd name="T114" fmla="*/ 648 w 695"/>
              <a:gd name="T115" fmla="*/ 37 h 174"/>
              <a:gd name="T116" fmla="*/ 535 w 695"/>
              <a:gd name="T117" fmla="*/ 9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5" h="174">
                <a:moveTo>
                  <a:pt x="78" y="130"/>
                </a:moveTo>
                <a:cubicBezTo>
                  <a:pt x="88" y="132"/>
                  <a:pt x="101" y="134"/>
                  <a:pt x="109" y="136"/>
                </a:cubicBezTo>
                <a:cubicBezTo>
                  <a:pt x="147" y="143"/>
                  <a:pt x="179" y="151"/>
                  <a:pt x="220" y="157"/>
                </a:cubicBezTo>
                <a:cubicBezTo>
                  <a:pt x="219" y="157"/>
                  <a:pt x="222" y="157"/>
                  <a:pt x="225" y="157"/>
                </a:cubicBezTo>
                <a:cubicBezTo>
                  <a:pt x="224" y="157"/>
                  <a:pt x="224" y="157"/>
                  <a:pt x="224" y="157"/>
                </a:cubicBezTo>
                <a:cubicBezTo>
                  <a:pt x="229" y="157"/>
                  <a:pt x="229" y="157"/>
                  <a:pt x="229" y="157"/>
                </a:cubicBezTo>
                <a:cubicBezTo>
                  <a:pt x="232" y="157"/>
                  <a:pt x="229" y="158"/>
                  <a:pt x="226" y="158"/>
                </a:cubicBezTo>
                <a:cubicBezTo>
                  <a:pt x="242" y="160"/>
                  <a:pt x="257" y="162"/>
                  <a:pt x="272" y="165"/>
                </a:cubicBezTo>
                <a:cubicBezTo>
                  <a:pt x="275" y="164"/>
                  <a:pt x="280" y="166"/>
                  <a:pt x="283" y="165"/>
                </a:cubicBezTo>
                <a:cubicBezTo>
                  <a:pt x="283" y="166"/>
                  <a:pt x="283" y="166"/>
                  <a:pt x="282" y="166"/>
                </a:cubicBezTo>
                <a:cubicBezTo>
                  <a:pt x="294" y="167"/>
                  <a:pt x="295" y="167"/>
                  <a:pt x="303" y="169"/>
                </a:cubicBezTo>
                <a:cubicBezTo>
                  <a:pt x="314" y="171"/>
                  <a:pt x="325" y="172"/>
                  <a:pt x="338" y="173"/>
                </a:cubicBezTo>
                <a:cubicBezTo>
                  <a:pt x="346" y="174"/>
                  <a:pt x="351" y="174"/>
                  <a:pt x="366" y="173"/>
                </a:cubicBezTo>
                <a:cubicBezTo>
                  <a:pt x="367" y="173"/>
                  <a:pt x="372" y="173"/>
                  <a:pt x="375" y="172"/>
                </a:cubicBezTo>
                <a:cubicBezTo>
                  <a:pt x="379" y="171"/>
                  <a:pt x="379" y="171"/>
                  <a:pt x="379" y="171"/>
                </a:cubicBezTo>
                <a:cubicBezTo>
                  <a:pt x="396" y="166"/>
                  <a:pt x="387" y="169"/>
                  <a:pt x="391" y="167"/>
                </a:cubicBezTo>
                <a:cubicBezTo>
                  <a:pt x="398" y="163"/>
                  <a:pt x="396" y="163"/>
                  <a:pt x="397" y="161"/>
                </a:cubicBezTo>
                <a:cubicBezTo>
                  <a:pt x="397" y="160"/>
                  <a:pt x="396" y="158"/>
                  <a:pt x="395" y="157"/>
                </a:cubicBezTo>
                <a:cubicBezTo>
                  <a:pt x="389" y="149"/>
                  <a:pt x="378" y="143"/>
                  <a:pt x="368" y="136"/>
                </a:cubicBezTo>
                <a:cubicBezTo>
                  <a:pt x="347" y="123"/>
                  <a:pt x="322" y="111"/>
                  <a:pt x="300" y="97"/>
                </a:cubicBezTo>
                <a:cubicBezTo>
                  <a:pt x="292" y="96"/>
                  <a:pt x="289" y="93"/>
                  <a:pt x="282" y="92"/>
                </a:cubicBezTo>
                <a:cubicBezTo>
                  <a:pt x="283" y="91"/>
                  <a:pt x="283" y="91"/>
                  <a:pt x="283" y="91"/>
                </a:cubicBezTo>
                <a:cubicBezTo>
                  <a:pt x="278" y="90"/>
                  <a:pt x="279" y="89"/>
                  <a:pt x="277" y="86"/>
                </a:cubicBezTo>
                <a:cubicBezTo>
                  <a:pt x="276" y="86"/>
                  <a:pt x="275" y="85"/>
                  <a:pt x="273" y="86"/>
                </a:cubicBezTo>
                <a:cubicBezTo>
                  <a:pt x="270" y="85"/>
                  <a:pt x="274" y="83"/>
                  <a:pt x="271" y="82"/>
                </a:cubicBezTo>
                <a:cubicBezTo>
                  <a:pt x="272" y="82"/>
                  <a:pt x="270" y="83"/>
                  <a:pt x="270" y="82"/>
                </a:cubicBezTo>
                <a:cubicBezTo>
                  <a:pt x="262" y="79"/>
                  <a:pt x="272" y="82"/>
                  <a:pt x="269" y="77"/>
                </a:cubicBezTo>
                <a:cubicBezTo>
                  <a:pt x="267" y="76"/>
                  <a:pt x="264" y="74"/>
                  <a:pt x="262" y="72"/>
                </a:cubicBezTo>
                <a:cubicBezTo>
                  <a:pt x="265" y="72"/>
                  <a:pt x="269" y="72"/>
                  <a:pt x="272" y="73"/>
                </a:cubicBezTo>
                <a:cubicBezTo>
                  <a:pt x="270" y="73"/>
                  <a:pt x="271" y="72"/>
                  <a:pt x="273" y="72"/>
                </a:cubicBezTo>
                <a:cubicBezTo>
                  <a:pt x="273" y="74"/>
                  <a:pt x="281" y="72"/>
                  <a:pt x="284" y="73"/>
                </a:cubicBezTo>
                <a:cubicBezTo>
                  <a:pt x="283" y="73"/>
                  <a:pt x="281" y="73"/>
                  <a:pt x="280" y="73"/>
                </a:cubicBezTo>
                <a:cubicBezTo>
                  <a:pt x="288" y="75"/>
                  <a:pt x="297" y="75"/>
                  <a:pt x="304" y="76"/>
                </a:cubicBezTo>
                <a:cubicBezTo>
                  <a:pt x="314" y="76"/>
                  <a:pt x="320" y="79"/>
                  <a:pt x="327" y="78"/>
                </a:cubicBezTo>
                <a:cubicBezTo>
                  <a:pt x="325" y="79"/>
                  <a:pt x="330" y="79"/>
                  <a:pt x="331" y="80"/>
                </a:cubicBezTo>
                <a:cubicBezTo>
                  <a:pt x="341" y="79"/>
                  <a:pt x="345" y="82"/>
                  <a:pt x="355" y="82"/>
                </a:cubicBezTo>
                <a:cubicBezTo>
                  <a:pt x="354" y="82"/>
                  <a:pt x="354" y="82"/>
                  <a:pt x="354" y="82"/>
                </a:cubicBezTo>
                <a:cubicBezTo>
                  <a:pt x="376" y="85"/>
                  <a:pt x="398" y="88"/>
                  <a:pt x="422" y="90"/>
                </a:cubicBezTo>
                <a:cubicBezTo>
                  <a:pt x="436" y="92"/>
                  <a:pt x="446" y="95"/>
                  <a:pt x="463" y="96"/>
                </a:cubicBezTo>
                <a:cubicBezTo>
                  <a:pt x="466" y="96"/>
                  <a:pt x="464" y="96"/>
                  <a:pt x="467" y="96"/>
                </a:cubicBezTo>
                <a:cubicBezTo>
                  <a:pt x="470" y="96"/>
                  <a:pt x="466" y="96"/>
                  <a:pt x="467" y="96"/>
                </a:cubicBezTo>
                <a:cubicBezTo>
                  <a:pt x="475" y="97"/>
                  <a:pt x="483" y="98"/>
                  <a:pt x="493" y="99"/>
                </a:cubicBezTo>
                <a:cubicBezTo>
                  <a:pt x="494" y="99"/>
                  <a:pt x="497" y="99"/>
                  <a:pt x="497" y="99"/>
                </a:cubicBezTo>
                <a:cubicBezTo>
                  <a:pt x="501" y="100"/>
                  <a:pt x="508" y="100"/>
                  <a:pt x="516" y="100"/>
                </a:cubicBezTo>
                <a:cubicBezTo>
                  <a:pt x="520" y="100"/>
                  <a:pt x="524" y="100"/>
                  <a:pt x="530" y="100"/>
                </a:cubicBezTo>
                <a:cubicBezTo>
                  <a:pt x="534" y="101"/>
                  <a:pt x="558" y="94"/>
                  <a:pt x="557" y="93"/>
                </a:cubicBezTo>
                <a:cubicBezTo>
                  <a:pt x="549" y="96"/>
                  <a:pt x="562" y="89"/>
                  <a:pt x="560" y="87"/>
                </a:cubicBezTo>
                <a:cubicBezTo>
                  <a:pt x="561" y="86"/>
                  <a:pt x="562" y="86"/>
                  <a:pt x="563" y="86"/>
                </a:cubicBezTo>
                <a:cubicBezTo>
                  <a:pt x="564" y="83"/>
                  <a:pt x="563" y="81"/>
                  <a:pt x="563" y="77"/>
                </a:cubicBezTo>
                <a:cubicBezTo>
                  <a:pt x="562" y="76"/>
                  <a:pt x="559" y="76"/>
                  <a:pt x="559" y="74"/>
                </a:cubicBezTo>
                <a:cubicBezTo>
                  <a:pt x="561" y="72"/>
                  <a:pt x="557" y="70"/>
                  <a:pt x="557" y="68"/>
                </a:cubicBezTo>
                <a:cubicBezTo>
                  <a:pt x="554" y="69"/>
                  <a:pt x="551" y="68"/>
                  <a:pt x="550" y="66"/>
                </a:cubicBezTo>
                <a:cubicBezTo>
                  <a:pt x="554" y="65"/>
                  <a:pt x="554" y="65"/>
                  <a:pt x="554" y="65"/>
                </a:cubicBezTo>
                <a:cubicBezTo>
                  <a:pt x="548" y="61"/>
                  <a:pt x="545" y="52"/>
                  <a:pt x="534" y="47"/>
                </a:cubicBezTo>
                <a:cubicBezTo>
                  <a:pt x="536" y="46"/>
                  <a:pt x="536" y="46"/>
                  <a:pt x="536" y="46"/>
                </a:cubicBezTo>
                <a:cubicBezTo>
                  <a:pt x="528" y="41"/>
                  <a:pt x="524" y="34"/>
                  <a:pt x="521" y="29"/>
                </a:cubicBezTo>
                <a:cubicBezTo>
                  <a:pt x="521" y="29"/>
                  <a:pt x="520" y="30"/>
                  <a:pt x="527" y="30"/>
                </a:cubicBezTo>
                <a:cubicBezTo>
                  <a:pt x="534" y="29"/>
                  <a:pt x="537" y="29"/>
                  <a:pt x="543" y="29"/>
                </a:cubicBezTo>
                <a:cubicBezTo>
                  <a:pt x="546" y="29"/>
                  <a:pt x="546" y="30"/>
                  <a:pt x="547" y="30"/>
                </a:cubicBezTo>
                <a:cubicBezTo>
                  <a:pt x="555" y="31"/>
                  <a:pt x="560" y="33"/>
                  <a:pt x="569" y="32"/>
                </a:cubicBezTo>
                <a:cubicBezTo>
                  <a:pt x="568" y="33"/>
                  <a:pt x="568" y="33"/>
                  <a:pt x="568" y="33"/>
                </a:cubicBezTo>
                <a:cubicBezTo>
                  <a:pt x="575" y="33"/>
                  <a:pt x="586" y="34"/>
                  <a:pt x="592" y="35"/>
                </a:cubicBezTo>
                <a:cubicBezTo>
                  <a:pt x="595" y="35"/>
                  <a:pt x="603" y="36"/>
                  <a:pt x="601" y="35"/>
                </a:cubicBezTo>
                <a:cubicBezTo>
                  <a:pt x="604" y="35"/>
                  <a:pt x="600" y="36"/>
                  <a:pt x="605" y="36"/>
                </a:cubicBezTo>
                <a:cubicBezTo>
                  <a:pt x="600" y="36"/>
                  <a:pt x="600" y="36"/>
                  <a:pt x="600" y="36"/>
                </a:cubicBezTo>
                <a:cubicBezTo>
                  <a:pt x="618" y="38"/>
                  <a:pt x="625" y="42"/>
                  <a:pt x="656" y="39"/>
                </a:cubicBezTo>
                <a:cubicBezTo>
                  <a:pt x="672" y="35"/>
                  <a:pt x="667" y="30"/>
                  <a:pt x="667" y="26"/>
                </a:cubicBezTo>
                <a:cubicBezTo>
                  <a:pt x="665" y="25"/>
                  <a:pt x="664" y="21"/>
                  <a:pt x="659" y="21"/>
                </a:cubicBezTo>
                <a:cubicBezTo>
                  <a:pt x="661" y="20"/>
                  <a:pt x="661" y="20"/>
                  <a:pt x="661" y="20"/>
                </a:cubicBezTo>
                <a:cubicBezTo>
                  <a:pt x="659" y="18"/>
                  <a:pt x="657" y="14"/>
                  <a:pt x="655" y="11"/>
                </a:cubicBezTo>
                <a:cubicBezTo>
                  <a:pt x="655" y="9"/>
                  <a:pt x="653" y="10"/>
                  <a:pt x="651" y="8"/>
                </a:cubicBezTo>
                <a:cubicBezTo>
                  <a:pt x="653" y="8"/>
                  <a:pt x="653" y="8"/>
                  <a:pt x="653" y="8"/>
                </a:cubicBezTo>
                <a:cubicBezTo>
                  <a:pt x="651" y="6"/>
                  <a:pt x="649" y="6"/>
                  <a:pt x="647" y="6"/>
                </a:cubicBezTo>
                <a:cubicBezTo>
                  <a:pt x="648" y="5"/>
                  <a:pt x="648" y="5"/>
                  <a:pt x="648" y="5"/>
                </a:cubicBezTo>
                <a:cubicBezTo>
                  <a:pt x="649" y="5"/>
                  <a:pt x="650" y="4"/>
                  <a:pt x="651" y="4"/>
                </a:cubicBezTo>
                <a:cubicBezTo>
                  <a:pt x="652" y="5"/>
                  <a:pt x="653" y="5"/>
                  <a:pt x="654" y="5"/>
                </a:cubicBezTo>
                <a:cubicBezTo>
                  <a:pt x="653" y="5"/>
                  <a:pt x="654" y="5"/>
                  <a:pt x="654" y="4"/>
                </a:cubicBezTo>
                <a:cubicBezTo>
                  <a:pt x="655" y="4"/>
                  <a:pt x="655" y="4"/>
                  <a:pt x="656" y="4"/>
                </a:cubicBezTo>
                <a:cubicBezTo>
                  <a:pt x="662" y="4"/>
                  <a:pt x="666" y="4"/>
                  <a:pt x="668" y="3"/>
                </a:cubicBezTo>
                <a:cubicBezTo>
                  <a:pt x="666" y="4"/>
                  <a:pt x="671" y="4"/>
                  <a:pt x="667" y="4"/>
                </a:cubicBezTo>
                <a:cubicBezTo>
                  <a:pt x="671" y="4"/>
                  <a:pt x="674" y="4"/>
                  <a:pt x="677" y="4"/>
                </a:cubicBezTo>
                <a:cubicBezTo>
                  <a:pt x="676" y="4"/>
                  <a:pt x="675" y="4"/>
                  <a:pt x="674" y="4"/>
                </a:cubicBezTo>
                <a:cubicBezTo>
                  <a:pt x="678" y="3"/>
                  <a:pt x="682" y="3"/>
                  <a:pt x="682" y="3"/>
                </a:cubicBezTo>
                <a:cubicBezTo>
                  <a:pt x="680" y="3"/>
                  <a:pt x="679" y="3"/>
                  <a:pt x="677" y="3"/>
                </a:cubicBezTo>
                <a:cubicBezTo>
                  <a:pt x="679" y="2"/>
                  <a:pt x="687" y="2"/>
                  <a:pt x="687" y="3"/>
                </a:cubicBezTo>
                <a:cubicBezTo>
                  <a:pt x="687" y="4"/>
                  <a:pt x="681" y="4"/>
                  <a:pt x="683" y="4"/>
                </a:cubicBezTo>
                <a:cubicBezTo>
                  <a:pt x="695" y="4"/>
                  <a:pt x="695" y="4"/>
                  <a:pt x="695" y="4"/>
                </a:cubicBezTo>
                <a:cubicBezTo>
                  <a:pt x="692" y="4"/>
                  <a:pt x="691" y="3"/>
                  <a:pt x="693" y="3"/>
                </a:cubicBezTo>
                <a:cubicBezTo>
                  <a:pt x="688" y="3"/>
                  <a:pt x="688" y="3"/>
                  <a:pt x="688" y="3"/>
                </a:cubicBezTo>
                <a:cubicBezTo>
                  <a:pt x="689" y="2"/>
                  <a:pt x="689" y="2"/>
                  <a:pt x="689" y="2"/>
                </a:cubicBezTo>
                <a:cubicBezTo>
                  <a:pt x="682" y="2"/>
                  <a:pt x="677" y="1"/>
                  <a:pt x="668" y="1"/>
                </a:cubicBezTo>
                <a:cubicBezTo>
                  <a:pt x="670" y="2"/>
                  <a:pt x="670" y="2"/>
                  <a:pt x="670" y="2"/>
                </a:cubicBezTo>
                <a:cubicBezTo>
                  <a:pt x="665" y="2"/>
                  <a:pt x="659" y="3"/>
                  <a:pt x="655" y="3"/>
                </a:cubicBezTo>
                <a:cubicBezTo>
                  <a:pt x="658" y="2"/>
                  <a:pt x="656" y="2"/>
                  <a:pt x="657" y="2"/>
                </a:cubicBezTo>
                <a:cubicBezTo>
                  <a:pt x="655" y="2"/>
                  <a:pt x="654" y="2"/>
                  <a:pt x="652" y="2"/>
                </a:cubicBezTo>
                <a:cubicBezTo>
                  <a:pt x="656" y="1"/>
                  <a:pt x="656" y="1"/>
                  <a:pt x="656" y="1"/>
                </a:cubicBezTo>
                <a:cubicBezTo>
                  <a:pt x="655" y="1"/>
                  <a:pt x="654" y="2"/>
                  <a:pt x="652" y="2"/>
                </a:cubicBezTo>
                <a:cubicBezTo>
                  <a:pt x="649" y="3"/>
                  <a:pt x="655" y="0"/>
                  <a:pt x="645" y="4"/>
                </a:cubicBezTo>
                <a:cubicBezTo>
                  <a:pt x="644" y="4"/>
                  <a:pt x="644" y="4"/>
                  <a:pt x="644" y="4"/>
                </a:cubicBezTo>
                <a:cubicBezTo>
                  <a:pt x="644" y="6"/>
                  <a:pt x="643" y="7"/>
                  <a:pt x="643" y="7"/>
                </a:cubicBezTo>
                <a:cubicBezTo>
                  <a:pt x="643" y="7"/>
                  <a:pt x="643" y="7"/>
                  <a:pt x="643" y="7"/>
                </a:cubicBezTo>
                <a:cubicBezTo>
                  <a:pt x="641" y="10"/>
                  <a:pt x="645" y="6"/>
                  <a:pt x="645" y="8"/>
                </a:cubicBezTo>
                <a:cubicBezTo>
                  <a:pt x="644" y="9"/>
                  <a:pt x="641" y="9"/>
                  <a:pt x="640" y="11"/>
                </a:cubicBezTo>
                <a:cubicBezTo>
                  <a:pt x="640" y="13"/>
                  <a:pt x="645" y="16"/>
                  <a:pt x="644" y="19"/>
                </a:cubicBezTo>
                <a:cubicBezTo>
                  <a:pt x="647" y="21"/>
                  <a:pt x="650" y="23"/>
                  <a:pt x="653" y="24"/>
                </a:cubicBezTo>
                <a:cubicBezTo>
                  <a:pt x="654" y="25"/>
                  <a:pt x="649" y="25"/>
                  <a:pt x="652" y="26"/>
                </a:cubicBezTo>
                <a:cubicBezTo>
                  <a:pt x="650" y="26"/>
                  <a:pt x="649" y="26"/>
                  <a:pt x="648" y="27"/>
                </a:cubicBezTo>
                <a:cubicBezTo>
                  <a:pt x="650" y="27"/>
                  <a:pt x="650" y="30"/>
                  <a:pt x="652" y="28"/>
                </a:cubicBezTo>
                <a:cubicBezTo>
                  <a:pt x="653" y="30"/>
                  <a:pt x="654" y="32"/>
                  <a:pt x="653" y="33"/>
                </a:cubicBezTo>
                <a:cubicBezTo>
                  <a:pt x="652" y="33"/>
                  <a:pt x="650" y="33"/>
                  <a:pt x="649" y="33"/>
                </a:cubicBezTo>
                <a:cubicBezTo>
                  <a:pt x="648" y="34"/>
                  <a:pt x="650" y="34"/>
                  <a:pt x="646" y="34"/>
                </a:cubicBezTo>
                <a:cubicBezTo>
                  <a:pt x="638" y="35"/>
                  <a:pt x="640" y="33"/>
                  <a:pt x="639" y="32"/>
                </a:cubicBezTo>
                <a:cubicBezTo>
                  <a:pt x="643" y="32"/>
                  <a:pt x="643" y="32"/>
                  <a:pt x="643" y="32"/>
                </a:cubicBezTo>
                <a:cubicBezTo>
                  <a:pt x="640" y="32"/>
                  <a:pt x="637" y="32"/>
                  <a:pt x="633" y="32"/>
                </a:cubicBezTo>
                <a:cubicBezTo>
                  <a:pt x="635" y="30"/>
                  <a:pt x="640" y="32"/>
                  <a:pt x="643" y="32"/>
                </a:cubicBezTo>
                <a:cubicBezTo>
                  <a:pt x="642" y="30"/>
                  <a:pt x="642" y="30"/>
                  <a:pt x="642" y="30"/>
                </a:cubicBezTo>
                <a:cubicBezTo>
                  <a:pt x="636" y="29"/>
                  <a:pt x="638" y="31"/>
                  <a:pt x="632" y="30"/>
                </a:cubicBezTo>
                <a:cubicBezTo>
                  <a:pt x="634" y="30"/>
                  <a:pt x="634" y="30"/>
                  <a:pt x="634" y="30"/>
                </a:cubicBezTo>
                <a:cubicBezTo>
                  <a:pt x="629" y="29"/>
                  <a:pt x="629" y="29"/>
                  <a:pt x="629" y="29"/>
                </a:cubicBezTo>
                <a:cubicBezTo>
                  <a:pt x="628" y="30"/>
                  <a:pt x="627" y="31"/>
                  <a:pt x="631" y="31"/>
                </a:cubicBezTo>
                <a:cubicBezTo>
                  <a:pt x="626" y="32"/>
                  <a:pt x="627" y="31"/>
                  <a:pt x="621" y="30"/>
                </a:cubicBezTo>
                <a:cubicBezTo>
                  <a:pt x="618" y="31"/>
                  <a:pt x="624" y="31"/>
                  <a:pt x="622" y="31"/>
                </a:cubicBezTo>
                <a:cubicBezTo>
                  <a:pt x="621" y="32"/>
                  <a:pt x="617" y="32"/>
                  <a:pt x="614" y="31"/>
                </a:cubicBezTo>
                <a:cubicBezTo>
                  <a:pt x="609" y="31"/>
                  <a:pt x="614" y="30"/>
                  <a:pt x="613" y="30"/>
                </a:cubicBezTo>
                <a:cubicBezTo>
                  <a:pt x="614" y="30"/>
                  <a:pt x="618" y="30"/>
                  <a:pt x="616" y="30"/>
                </a:cubicBezTo>
                <a:cubicBezTo>
                  <a:pt x="624" y="30"/>
                  <a:pt x="618" y="29"/>
                  <a:pt x="623" y="29"/>
                </a:cubicBezTo>
                <a:cubicBezTo>
                  <a:pt x="619" y="27"/>
                  <a:pt x="617" y="28"/>
                  <a:pt x="615" y="28"/>
                </a:cubicBezTo>
                <a:cubicBezTo>
                  <a:pt x="616" y="29"/>
                  <a:pt x="612" y="29"/>
                  <a:pt x="613" y="29"/>
                </a:cubicBezTo>
                <a:cubicBezTo>
                  <a:pt x="600" y="30"/>
                  <a:pt x="611" y="27"/>
                  <a:pt x="603" y="27"/>
                </a:cubicBezTo>
                <a:cubicBezTo>
                  <a:pt x="602" y="28"/>
                  <a:pt x="589" y="27"/>
                  <a:pt x="591" y="29"/>
                </a:cubicBezTo>
                <a:cubicBezTo>
                  <a:pt x="589" y="29"/>
                  <a:pt x="586" y="29"/>
                  <a:pt x="585" y="29"/>
                </a:cubicBezTo>
                <a:cubicBezTo>
                  <a:pt x="589" y="28"/>
                  <a:pt x="583" y="28"/>
                  <a:pt x="588" y="27"/>
                </a:cubicBezTo>
                <a:cubicBezTo>
                  <a:pt x="586" y="27"/>
                  <a:pt x="586" y="27"/>
                  <a:pt x="586" y="27"/>
                </a:cubicBezTo>
                <a:cubicBezTo>
                  <a:pt x="592" y="27"/>
                  <a:pt x="592" y="27"/>
                  <a:pt x="592" y="27"/>
                </a:cubicBezTo>
                <a:cubicBezTo>
                  <a:pt x="590" y="26"/>
                  <a:pt x="587" y="24"/>
                  <a:pt x="586" y="24"/>
                </a:cubicBezTo>
                <a:cubicBezTo>
                  <a:pt x="581" y="24"/>
                  <a:pt x="586" y="25"/>
                  <a:pt x="580" y="24"/>
                </a:cubicBezTo>
                <a:cubicBezTo>
                  <a:pt x="583" y="24"/>
                  <a:pt x="581" y="23"/>
                  <a:pt x="579" y="23"/>
                </a:cubicBezTo>
                <a:cubicBezTo>
                  <a:pt x="582" y="24"/>
                  <a:pt x="576" y="24"/>
                  <a:pt x="573" y="24"/>
                </a:cubicBezTo>
                <a:cubicBezTo>
                  <a:pt x="569" y="24"/>
                  <a:pt x="567" y="23"/>
                  <a:pt x="568" y="23"/>
                </a:cubicBezTo>
                <a:cubicBezTo>
                  <a:pt x="574" y="22"/>
                  <a:pt x="574" y="22"/>
                  <a:pt x="574" y="22"/>
                </a:cubicBezTo>
                <a:cubicBezTo>
                  <a:pt x="570" y="23"/>
                  <a:pt x="573" y="22"/>
                  <a:pt x="570" y="22"/>
                </a:cubicBezTo>
                <a:cubicBezTo>
                  <a:pt x="568" y="22"/>
                  <a:pt x="564" y="23"/>
                  <a:pt x="562" y="23"/>
                </a:cubicBezTo>
                <a:cubicBezTo>
                  <a:pt x="558" y="23"/>
                  <a:pt x="558" y="22"/>
                  <a:pt x="556" y="22"/>
                </a:cubicBezTo>
                <a:cubicBezTo>
                  <a:pt x="562" y="22"/>
                  <a:pt x="562" y="22"/>
                  <a:pt x="562" y="22"/>
                </a:cubicBezTo>
                <a:cubicBezTo>
                  <a:pt x="556" y="22"/>
                  <a:pt x="564" y="21"/>
                  <a:pt x="556" y="21"/>
                </a:cubicBezTo>
                <a:cubicBezTo>
                  <a:pt x="553" y="21"/>
                  <a:pt x="553" y="21"/>
                  <a:pt x="553" y="21"/>
                </a:cubicBezTo>
                <a:cubicBezTo>
                  <a:pt x="552" y="21"/>
                  <a:pt x="552" y="21"/>
                  <a:pt x="554" y="20"/>
                </a:cubicBezTo>
                <a:cubicBezTo>
                  <a:pt x="552" y="21"/>
                  <a:pt x="548" y="21"/>
                  <a:pt x="546" y="21"/>
                </a:cubicBezTo>
                <a:cubicBezTo>
                  <a:pt x="546" y="20"/>
                  <a:pt x="546" y="20"/>
                  <a:pt x="546" y="20"/>
                </a:cubicBezTo>
                <a:cubicBezTo>
                  <a:pt x="543" y="20"/>
                  <a:pt x="536" y="21"/>
                  <a:pt x="532" y="21"/>
                </a:cubicBezTo>
                <a:cubicBezTo>
                  <a:pt x="534" y="22"/>
                  <a:pt x="538" y="20"/>
                  <a:pt x="543" y="21"/>
                </a:cubicBezTo>
                <a:cubicBezTo>
                  <a:pt x="545" y="22"/>
                  <a:pt x="536" y="22"/>
                  <a:pt x="534" y="22"/>
                </a:cubicBezTo>
                <a:cubicBezTo>
                  <a:pt x="537" y="21"/>
                  <a:pt x="523" y="22"/>
                  <a:pt x="513" y="25"/>
                </a:cubicBezTo>
                <a:cubicBezTo>
                  <a:pt x="507" y="26"/>
                  <a:pt x="500" y="29"/>
                  <a:pt x="500" y="29"/>
                </a:cubicBezTo>
                <a:cubicBezTo>
                  <a:pt x="501" y="30"/>
                  <a:pt x="501" y="30"/>
                  <a:pt x="501" y="30"/>
                </a:cubicBezTo>
                <a:cubicBezTo>
                  <a:pt x="493" y="32"/>
                  <a:pt x="499" y="34"/>
                  <a:pt x="498" y="36"/>
                </a:cubicBezTo>
                <a:cubicBezTo>
                  <a:pt x="496" y="35"/>
                  <a:pt x="494" y="35"/>
                  <a:pt x="494" y="37"/>
                </a:cubicBezTo>
                <a:cubicBezTo>
                  <a:pt x="497" y="35"/>
                  <a:pt x="499" y="38"/>
                  <a:pt x="501" y="37"/>
                </a:cubicBezTo>
                <a:cubicBezTo>
                  <a:pt x="501" y="39"/>
                  <a:pt x="496" y="37"/>
                  <a:pt x="494" y="38"/>
                </a:cubicBezTo>
                <a:cubicBezTo>
                  <a:pt x="497" y="39"/>
                  <a:pt x="494" y="41"/>
                  <a:pt x="498" y="41"/>
                </a:cubicBezTo>
                <a:cubicBezTo>
                  <a:pt x="498" y="40"/>
                  <a:pt x="500" y="41"/>
                  <a:pt x="502" y="41"/>
                </a:cubicBezTo>
                <a:cubicBezTo>
                  <a:pt x="503" y="43"/>
                  <a:pt x="500" y="41"/>
                  <a:pt x="500" y="43"/>
                </a:cubicBezTo>
                <a:cubicBezTo>
                  <a:pt x="501" y="43"/>
                  <a:pt x="504" y="44"/>
                  <a:pt x="504" y="42"/>
                </a:cubicBezTo>
                <a:cubicBezTo>
                  <a:pt x="504" y="43"/>
                  <a:pt x="509" y="44"/>
                  <a:pt x="507" y="45"/>
                </a:cubicBezTo>
                <a:cubicBezTo>
                  <a:pt x="506" y="46"/>
                  <a:pt x="505" y="44"/>
                  <a:pt x="504" y="45"/>
                </a:cubicBezTo>
                <a:cubicBezTo>
                  <a:pt x="505" y="47"/>
                  <a:pt x="510" y="45"/>
                  <a:pt x="513" y="47"/>
                </a:cubicBezTo>
                <a:cubicBezTo>
                  <a:pt x="513" y="45"/>
                  <a:pt x="518" y="45"/>
                  <a:pt x="520" y="46"/>
                </a:cubicBezTo>
                <a:cubicBezTo>
                  <a:pt x="521" y="49"/>
                  <a:pt x="518" y="45"/>
                  <a:pt x="516" y="47"/>
                </a:cubicBezTo>
                <a:cubicBezTo>
                  <a:pt x="517" y="48"/>
                  <a:pt x="517" y="48"/>
                  <a:pt x="517" y="48"/>
                </a:cubicBezTo>
                <a:cubicBezTo>
                  <a:pt x="515" y="50"/>
                  <a:pt x="508" y="46"/>
                  <a:pt x="506" y="48"/>
                </a:cubicBezTo>
                <a:cubicBezTo>
                  <a:pt x="509" y="49"/>
                  <a:pt x="509" y="49"/>
                  <a:pt x="509" y="49"/>
                </a:cubicBezTo>
                <a:cubicBezTo>
                  <a:pt x="507" y="49"/>
                  <a:pt x="505" y="49"/>
                  <a:pt x="504" y="50"/>
                </a:cubicBezTo>
                <a:cubicBezTo>
                  <a:pt x="507" y="50"/>
                  <a:pt x="507" y="52"/>
                  <a:pt x="508" y="52"/>
                </a:cubicBezTo>
                <a:cubicBezTo>
                  <a:pt x="511" y="52"/>
                  <a:pt x="507" y="52"/>
                  <a:pt x="509" y="51"/>
                </a:cubicBezTo>
                <a:cubicBezTo>
                  <a:pt x="510" y="52"/>
                  <a:pt x="514" y="52"/>
                  <a:pt x="515" y="54"/>
                </a:cubicBezTo>
                <a:cubicBezTo>
                  <a:pt x="512" y="53"/>
                  <a:pt x="512" y="55"/>
                  <a:pt x="510" y="55"/>
                </a:cubicBezTo>
                <a:cubicBezTo>
                  <a:pt x="510" y="56"/>
                  <a:pt x="513" y="55"/>
                  <a:pt x="513" y="56"/>
                </a:cubicBezTo>
                <a:cubicBezTo>
                  <a:pt x="512" y="56"/>
                  <a:pt x="512" y="56"/>
                  <a:pt x="512" y="56"/>
                </a:cubicBezTo>
                <a:cubicBezTo>
                  <a:pt x="516" y="61"/>
                  <a:pt x="521" y="66"/>
                  <a:pt x="530" y="69"/>
                </a:cubicBezTo>
                <a:cubicBezTo>
                  <a:pt x="528" y="70"/>
                  <a:pt x="529" y="72"/>
                  <a:pt x="529" y="74"/>
                </a:cubicBezTo>
                <a:cubicBezTo>
                  <a:pt x="529" y="73"/>
                  <a:pt x="531" y="74"/>
                  <a:pt x="532" y="74"/>
                </a:cubicBezTo>
                <a:cubicBezTo>
                  <a:pt x="530" y="76"/>
                  <a:pt x="530" y="76"/>
                  <a:pt x="530" y="76"/>
                </a:cubicBezTo>
                <a:cubicBezTo>
                  <a:pt x="530" y="78"/>
                  <a:pt x="533" y="79"/>
                  <a:pt x="535" y="80"/>
                </a:cubicBezTo>
                <a:cubicBezTo>
                  <a:pt x="535" y="80"/>
                  <a:pt x="534" y="80"/>
                  <a:pt x="534" y="80"/>
                </a:cubicBezTo>
                <a:cubicBezTo>
                  <a:pt x="533" y="82"/>
                  <a:pt x="536" y="81"/>
                  <a:pt x="537" y="82"/>
                </a:cubicBezTo>
                <a:cubicBezTo>
                  <a:pt x="535" y="83"/>
                  <a:pt x="535" y="83"/>
                  <a:pt x="535" y="83"/>
                </a:cubicBezTo>
                <a:cubicBezTo>
                  <a:pt x="537" y="83"/>
                  <a:pt x="537" y="83"/>
                  <a:pt x="537" y="83"/>
                </a:cubicBezTo>
                <a:cubicBezTo>
                  <a:pt x="538" y="84"/>
                  <a:pt x="538" y="86"/>
                  <a:pt x="535" y="86"/>
                </a:cubicBezTo>
                <a:cubicBezTo>
                  <a:pt x="536" y="86"/>
                  <a:pt x="536" y="87"/>
                  <a:pt x="537" y="86"/>
                </a:cubicBezTo>
                <a:cubicBezTo>
                  <a:pt x="536" y="87"/>
                  <a:pt x="535" y="90"/>
                  <a:pt x="535" y="91"/>
                </a:cubicBezTo>
                <a:cubicBezTo>
                  <a:pt x="530" y="91"/>
                  <a:pt x="523" y="91"/>
                  <a:pt x="518" y="91"/>
                </a:cubicBezTo>
                <a:cubicBezTo>
                  <a:pt x="516" y="91"/>
                  <a:pt x="516" y="91"/>
                  <a:pt x="515" y="91"/>
                </a:cubicBezTo>
                <a:cubicBezTo>
                  <a:pt x="510" y="89"/>
                  <a:pt x="499" y="90"/>
                  <a:pt x="493" y="88"/>
                </a:cubicBezTo>
                <a:cubicBezTo>
                  <a:pt x="494" y="89"/>
                  <a:pt x="489" y="90"/>
                  <a:pt x="485" y="90"/>
                </a:cubicBezTo>
                <a:cubicBezTo>
                  <a:pt x="479" y="90"/>
                  <a:pt x="486" y="88"/>
                  <a:pt x="483" y="87"/>
                </a:cubicBezTo>
                <a:cubicBezTo>
                  <a:pt x="480" y="87"/>
                  <a:pt x="476" y="87"/>
                  <a:pt x="475" y="87"/>
                </a:cubicBezTo>
                <a:cubicBezTo>
                  <a:pt x="475" y="87"/>
                  <a:pt x="475" y="87"/>
                  <a:pt x="475" y="87"/>
                </a:cubicBezTo>
                <a:cubicBezTo>
                  <a:pt x="472" y="87"/>
                  <a:pt x="468" y="87"/>
                  <a:pt x="466" y="86"/>
                </a:cubicBezTo>
                <a:cubicBezTo>
                  <a:pt x="466" y="86"/>
                  <a:pt x="466" y="86"/>
                  <a:pt x="466" y="86"/>
                </a:cubicBezTo>
                <a:cubicBezTo>
                  <a:pt x="464" y="86"/>
                  <a:pt x="463" y="85"/>
                  <a:pt x="460" y="85"/>
                </a:cubicBezTo>
                <a:cubicBezTo>
                  <a:pt x="457" y="85"/>
                  <a:pt x="453" y="84"/>
                  <a:pt x="450" y="85"/>
                </a:cubicBezTo>
                <a:cubicBezTo>
                  <a:pt x="450" y="84"/>
                  <a:pt x="450" y="84"/>
                  <a:pt x="450" y="84"/>
                </a:cubicBezTo>
                <a:cubicBezTo>
                  <a:pt x="448" y="85"/>
                  <a:pt x="448" y="85"/>
                  <a:pt x="448" y="85"/>
                </a:cubicBezTo>
                <a:cubicBezTo>
                  <a:pt x="444" y="84"/>
                  <a:pt x="444" y="84"/>
                  <a:pt x="444" y="84"/>
                </a:cubicBezTo>
                <a:cubicBezTo>
                  <a:pt x="446" y="84"/>
                  <a:pt x="447" y="83"/>
                  <a:pt x="448" y="83"/>
                </a:cubicBezTo>
                <a:cubicBezTo>
                  <a:pt x="444" y="82"/>
                  <a:pt x="445" y="84"/>
                  <a:pt x="442" y="84"/>
                </a:cubicBezTo>
                <a:cubicBezTo>
                  <a:pt x="437" y="84"/>
                  <a:pt x="439" y="83"/>
                  <a:pt x="438" y="83"/>
                </a:cubicBezTo>
                <a:cubicBezTo>
                  <a:pt x="440" y="83"/>
                  <a:pt x="440" y="83"/>
                  <a:pt x="441" y="83"/>
                </a:cubicBezTo>
                <a:cubicBezTo>
                  <a:pt x="445" y="83"/>
                  <a:pt x="440" y="83"/>
                  <a:pt x="440" y="82"/>
                </a:cubicBezTo>
                <a:cubicBezTo>
                  <a:pt x="440" y="82"/>
                  <a:pt x="438" y="83"/>
                  <a:pt x="435" y="82"/>
                </a:cubicBezTo>
                <a:cubicBezTo>
                  <a:pt x="433" y="82"/>
                  <a:pt x="428" y="82"/>
                  <a:pt x="430" y="81"/>
                </a:cubicBezTo>
                <a:cubicBezTo>
                  <a:pt x="427" y="81"/>
                  <a:pt x="425" y="81"/>
                  <a:pt x="423" y="81"/>
                </a:cubicBezTo>
                <a:cubicBezTo>
                  <a:pt x="424" y="81"/>
                  <a:pt x="427" y="82"/>
                  <a:pt x="427" y="82"/>
                </a:cubicBezTo>
                <a:cubicBezTo>
                  <a:pt x="425" y="82"/>
                  <a:pt x="421" y="82"/>
                  <a:pt x="421" y="82"/>
                </a:cubicBezTo>
                <a:cubicBezTo>
                  <a:pt x="423" y="82"/>
                  <a:pt x="423" y="82"/>
                  <a:pt x="423" y="82"/>
                </a:cubicBezTo>
                <a:cubicBezTo>
                  <a:pt x="421" y="82"/>
                  <a:pt x="417" y="81"/>
                  <a:pt x="418" y="82"/>
                </a:cubicBezTo>
                <a:cubicBezTo>
                  <a:pt x="417" y="80"/>
                  <a:pt x="417" y="80"/>
                  <a:pt x="417" y="80"/>
                </a:cubicBezTo>
                <a:cubicBezTo>
                  <a:pt x="414" y="81"/>
                  <a:pt x="411" y="80"/>
                  <a:pt x="408" y="80"/>
                </a:cubicBezTo>
                <a:cubicBezTo>
                  <a:pt x="409" y="79"/>
                  <a:pt x="413" y="79"/>
                  <a:pt x="408" y="78"/>
                </a:cubicBezTo>
                <a:cubicBezTo>
                  <a:pt x="402" y="78"/>
                  <a:pt x="402" y="78"/>
                  <a:pt x="402" y="78"/>
                </a:cubicBezTo>
                <a:cubicBezTo>
                  <a:pt x="400" y="78"/>
                  <a:pt x="399" y="78"/>
                  <a:pt x="401" y="77"/>
                </a:cubicBezTo>
                <a:cubicBezTo>
                  <a:pt x="393" y="76"/>
                  <a:pt x="388" y="78"/>
                  <a:pt x="383" y="77"/>
                </a:cubicBezTo>
                <a:cubicBezTo>
                  <a:pt x="387" y="76"/>
                  <a:pt x="385" y="76"/>
                  <a:pt x="383" y="75"/>
                </a:cubicBezTo>
                <a:cubicBezTo>
                  <a:pt x="383" y="75"/>
                  <a:pt x="382" y="76"/>
                  <a:pt x="380" y="76"/>
                </a:cubicBezTo>
                <a:cubicBezTo>
                  <a:pt x="380" y="76"/>
                  <a:pt x="383" y="75"/>
                  <a:pt x="384" y="76"/>
                </a:cubicBezTo>
                <a:cubicBezTo>
                  <a:pt x="384" y="77"/>
                  <a:pt x="381" y="76"/>
                  <a:pt x="379" y="76"/>
                </a:cubicBezTo>
                <a:cubicBezTo>
                  <a:pt x="378" y="73"/>
                  <a:pt x="361" y="73"/>
                  <a:pt x="354" y="71"/>
                </a:cubicBezTo>
                <a:cubicBezTo>
                  <a:pt x="352" y="72"/>
                  <a:pt x="349" y="71"/>
                  <a:pt x="346" y="71"/>
                </a:cubicBezTo>
                <a:cubicBezTo>
                  <a:pt x="349" y="70"/>
                  <a:pt x="340" y="71"/>
                  <a:pt x="339" y="70"/>
                </a:cubicBezTo>
                <a:cubicBezTo>
                  <a:pt x="338" y="71"/>
                  <a:pt x="338" y="71"/>
                  <a:pt x="338" y="71"/>
                </a:cubicBezTo>
                <a:cubicBezTo>
                  <a:pt x="333" y="70"/>
                  <a:pt x="325" y="71"/>
                  <a:pt x="324" y="70"/>
                </a:cubicBezTo>
                <a:cubicBezTo>
                  <a:pt x="321" y="69"/>
                  <a:pt x="327" y="69"/>
                  <a:pt x="329" y="69"/>
                </a:cubicBezTo>
                <a:cubicBezTo>
                  <a:pt x="327" y="67"/>
                  <a:pt x="314" y="69"/>
                  <a:pt x="313" y="67"/>
                </a:cubicBezTo>
                <a:cubicBezTo>
                  <a:pt x="312" y="67"/>
                  <a:pt x="312" y="68"/>
                  <a:pt x="307" y="68"/>
                </a:cubicBezTo>
                <a:cubicBezTo>
                  <a:pt x="305" y="68"/>
                  <a:pt x="299" y="66"/>
                  <a:pt x="300" y="66"/>
                </a:cubicBezTo>
                <a:cubicBezTo>
                  <a:pt x="297" y="66"/>
                  <a:pt x="295" y="67"/>
                  <a:pt x="293" y="66"/>
                </a:cubicBezTo>
                <a:cubicBezTo>
                  <a:pt x="294" y="66"/>
                  <a:pt x="295" y="66"/>
                  <a:pt x="297" y="66"/>
                </a:cubicBezTo>
                <a:cubicBezTo>
                  <a:pt x="292" y="65"/>
                  <a:pt x="287" y="65"/>
                  <a:pt x="282" y="65"/>
                </a:cubicBezTo>
                <a:cubicBezTo>
                  <a:pt x="281" y="64"/>
                  <a:pt x="271" y="64"/>
                  <a:pt x="263" y="64"/>
                </a:cubicBezTo>
                <a:cubicBezTo>
                  <a:pt x="259" y="65"/>
                  <a:pt x="244" y="65"/>
                  <a:pt x="240" y="69"/>
                </a:cubicBezTo>
                <a:cubicBezTo>
                  <a:pt x="240" y="68"/>
                  <a:pt x="238" y="69"/>
                  <a:pt x="237" y="70"/>
                </a:cubicBezTo>
                <a:cubicBezTo>
                  <a:pt x="235" y="72"/>
                  <a:pt x="239" y="72"/>
                  <a:pt x="239" y="73"/>
                </a:cubicBezTo>
                <a:cubicBezTo>
                  <a:pt x="236" y="73"/>
                  <a:pt x="236" y="73"/>
                  <a:pt x="236" y="73"/>
                </a:cubicBezTo>
                <a:cubicBezTo>
                  <a:pt x="233" y="74"/>
                  <a:pt x="237" y="76"/>
                  <a:pt x="236" y="77"/>
                </a:cubicBezTo>
                <a:cubicBezTo>
                  <a:pt x="238" y="76"/>
                  <a:pt x="237" y="78"/>
                  <a:pt x="239" y="77"/>
                </a:cubicBezTo>
                <a:cubicBezTo>
                  <a:pt x="241" y="78"/>
                  <a:pt x="241" y="78"/>
                  <a:pt x="241" y="78"/>
                </a:cubicBezTo>
                <a:cubicBezTo>
                  <a:pt x="243" y="80"/>
                  <a:pt x="242" y="78"/>
                  <a:pt x="245" y="80"/>
                </a:cubicBezTo>
                <a:cubicBezTo>
                  <a:pt x="246" y="81"/>
                  <a:pt x="242" y="81"/>
                  <a:pt x="242" y="81"/>
                </a:cubicBezTo>
                <a:cubicBezTo>
                  <a:pt x="241" y="82"/>
                  <a:pt x="243" y="82"/>
                  <a:pt x="245" y="83"/>
                </a:cubicBezTo>
                <a:cubicBezTo>
                  <a:pt x="245" y="83"/>
                  <a:pt x="245" y="83"/>
                  <a:pt x="246" y="83"/>
                </a:cubicBezTo>
                <a:cubicBezTo>
                  <a:pt x="245" y="83"/>
                  <a:pt x="245" y="83"/>
                  <a:pt x="245" y="83"/>
                </a:cubicBezTo>
                <a:cubicBezTo>
                  <a:pt x="246" y="84"/>
                  <a:pt x="246" y="84"/>
                  <a:pt x="247" y="84"/>
                </a:cubicBezTo>
                <a:cubicBezTo>
                  <a:pt x="247" y="84"/>
                  <a:pt x="247" y="84"/>
                  <a:pt x="247" y="84"/>
                </a:cubicBezTo>
                <a:cubicBezTo>
                  <a:pt x="246" y="84"/>
                  <a:pt x="246" y="84"/>
                  <a:pt x="245" y="83"/>
                </a:cubicBezTo>
                <a:cubicBezTo>
                  <a:pt x="245" y="84"/>
                  <a:pt x="246" y="84"/>
                  <a:pt x="246" y="84"/>
                </a:cubicBezTo>
                <a:cubicBezTo>
                  <a:pt x="246" y="85"/>
                  <a:pt x="246" y="85"/>
                  <a:pt x="246" y="85"/>
                </a:cubicBezTo>
                <a:cubicBezTo>
                  <a:pt x="247" y="85"/>
                  <a:pt x="247" y="85"/>
                  <a:pt x="247" y="85"/>
                </a:cubicBezTo>
                <a:cubicBezTo>
                  <a:pt x="245" y="86"/>
                  <a:pt x="245" y="86"/>
                  <a:pt x="245" y="86"/>
                </a:cubicBezTo>
                <a:cubicBezTo>
                  <a:pt x="245" y="86"/>
                  <a:pt x="250" y="87"/>
                  <a:pt x="251" y="87"/>
                </a:cubicBezTo>
                <a:cubicBezTo>
                  <a:pt x="252" y="90"/>
                  <a:pt x="260" y="94"/>
                  <a:pt x="263" y="95"/>
                </a:cubicBezTo>
                <a:cubicBezTo>
                  <a:pt x="262" y="95"/>
                  <a:pt x="262" y="95"/>
                  <a:pt x="263" y="95"/>
                </a:cubicBezTo>
                <a:cubicBezTo>
                  <a:pt x="265" y="96"/>
                  <a:pt x="268" y="96"/>
                  <a:pt x="267" y="96"/>
                </a:cubicBezTo>
                <a:cubicBezTo>
                  <a:pt x="269" y="97"/>
                  <a:pt x="266" y="97"/>
                  <a:pt x="268" y="99"/>
                </a:cubicBezTo>
                <a:cubicBezTo>
                  <a:pt x="268" y="99"/>
                  <a:pt x="270" y="98"/>
                  <a:pt x="269" y="98"/>
                </a:cubicBezTo>
                <a:cubicBezTo>
                  <a:pt x="270" y="101"/>
                  <a:pt x="279" y="102"/>
                  <a:pt x="281" y="105"/>
                </a:cubicBezTo>
                <a:cubicBezTo>
                  <a:pt x="280" y="105"/>
                  <a:pt x="279" y="105"/>
                  <a:pt x="278" y="105"/>
                </a:cubicBezTo>
                <a:cubicBezTo>
                  <a:pt x="282" y="106"/>
                  <a:pt x="285" y="108"/>
                  <a:pt x="291" y="109"/>
                </a:cubicBezTo>
                <a:cubicBezTo>
                  <a:pt x="289" y="109"/>
                  <a:pt x="289" y="109"/>
                  <a:pt x="287" y="109"/>
                </a:cubicBezTo>
                <a:cubicBezTo>
                  <a:pt x="289" y="110"/>
                  <a:pt x="292" y="112"/>
                  <a:pt x="295" y="112"/>
                </a:cubicBezTo>
                <a:cubicBezTo>
                  <a:pt x="295" y="111"/>
                  <a:pt x="294" y="112"/>
                  <a:pt x="293" y="111"/>
                </a:cubicBezTo>
                <a:cubicBezTo>
                  <a:pt x="293" y="110"/>
                  <a:pt x="298" y="111"/>
                  <a:pt x="299" y="112"/>
                </a:cubicBezTo>
                <a:cubicBezTo>
                  <a:pt x="299" y="112"/>
                  <a:pt x="299" y="112"/>
                  <a:pt x="299" y="112"/>
                </a:cubicBezTo>
                <a:cubicBezTo>
                  <a:pt x="301" y="113"/>
                  <a:pt x="302" y="113"/>
                  <a:pt x="304" y="114"/>
                </a:cubicBezTo>
                <a:cubicBezTo>
                  <a:pt x="304" y="115"/>
                  <a:pt x="302" y="114"/>
                  <a:pt x="302" y="115"/>
                </a:cubicBezTo>
                <a:cubicBezTo>
                  <a:pt x="299" y="116"/>
                  <a:pt x="304" y="118"/>
                  <a:pt x="304" y="118"/>
                </a:cubicBezTo>
                <a:cubicBezTo>
                  <a:pt x="306" y="118"/>
                  <a:pt x="307" y="119"/>
                  <a:pt x="308" y="118"/>
                </a:cubicBezTo>
                <a:cubicBezTo>
                  <a:pt x="310" y="119"/>
                  <a:pt x="307" y="119"/>
                  <a:pt x="308" y="120"/>
                </a:cubicBezTo>
                <a:cubicBezTo>
                  <a:pt x="318" y="121"/>
                  <a:pt x="318" y="121"/>
                  <a:pt x="318" y="121"/>
                </a:cubicBezTo>
                <a:cubicBezTo>
                  <a:pt x="317" y="121"/>
                  <a:pt x="317" y="123"/>
                  <a:pt x="314" y="122"/>
                </a:cubicBezTo>
                <a:cubicBezTo>
                  <a:pt x="318" y="124"/>
                  <a:pt x="324" y="124"/>
                  <a:pt x="328" y="125"/>
                </a:cubicBezTo>
                <a:cubicBezTo>
                  <a:pt x="329" y="126"/>
                  <a:pt x="333" y="127"/>
                  <a:pt x="334" y="128"/>
                </a:cubicBezTo>
                <a:cubicBezTo>
                  <a:pt x="333" y="129"/>
                  <a:pt x="334" y="127"/>
                  <a:pt x="332" y="128"/>
                </a:cubicBezTo>
                <a:cubicBezTo>
                  <a:pt x="332" y="129"/>
                  <a:pt x="332" y="129"/>
                  <a:pt x="332" y="129"/>
                </a:cubicBezTo>
                <a:cubicBezTo>
                  <a:pt x="329" y="128"/>
                  <a:pt x="329" y="130"/>
                  <a:pt x="326" y="130"/>
                </a:cubicBezTo>
                <a:cubicBezTo>
                  <a:pt x="329" y="131"/>
                  <a:pt x="332" y="133"/>
                  <a:pt x="335" y="135"/>
                </a:cubicBezTo>
                <a:cubicBezTo>
                  <a:pt x="336" y="133"/>
                  <a:pt x="340" y="137"/>
                  <a:pt x="343" y="136"/>
                </a:cubicBezTo>
                <a:cubicBezTo>
                  <a:pt x="347" y="138"/>
                  <a:pt x="342" y="138"/>
                  <a:pt x="342" y="139"/>
                </a:cubicBezTo>
                <a:cubicBezTo>
                  <a:pt x="347" y="140"/>
                  <a:pt x="349" y="143"/>
                  <a:pt x="352" y="144"/>
                </a:cubicBezTo>
                <a:cubicBezTo>
                  <a:pt x="352" y="144"/>
                  <a:pt x="352" y="144"/>
                  <a:pt x="351" y="144"/>
                </a:cubicBezTo>
                <a:cubicBezTo>
                  <a:pt x="355" y="146"/>
                  <a:pt x="358" y="149"/>
                  <a:pt x="363" y="150"/>
                </a:cubicBezTo>
                <a:cubicBezTo>
                  <a:pt x="363" y="150"/>
                  <a:pt x="362" y="150"/>
                  <a:pt x="361" y="150"/>
                </a:cubicBezTo>
                <a:cubicBezTo>
                  <a:pt x="362" y="152"/>
                  <a:pt x="366" y="149"/>
                  <a:pt x="367" y="152"/>
                </a:cubicBezTo>
                <a:cubicBezTo>
                  <a:pt x="364" y="152"/>
                  <a:pt x="364" y="152"/>
                  <a:pt x="364" y="152"/>
                </a:cubicBezTo>
                <a:cubicBezTo>
                  <a:pt x="368" y="153"/>
                  <a:pt x="366" y="155"/>
                  <a:pt x="371" y="156"/>
                </a:cubicBezTo>
                <a:cubicBezTo>
                  <a:pt x="370" y="156"/>
                  <a:pt x="369" y="156"/>
                  <a:pt x="368" y="156"/>
                </a:cubicBezTo>
                <a:cubicBezTo>
                  <a:pt x="371" y="157"/>
                  <a:pt x="372" y="159"/>
                  <a:pt x="376" y="160"/>
                </a:cubicBezTo>
                <a:cubicBezTo>
                  <a:pt x="375" y="160"/>
                  <a:pt x="374" y="160"/>
                  <a:pt x="372" y="160"/>
                </a:cubicBezTo>
                <a:cubicBezTo>
                  <a:pt x="372" y="161"/>
                  <a:pt x="377" y="161"/>
                  <a:pt x="376" y="162"/>
                </a:cubicBezTo>
                <a:cubicBezTo>
                  <a:pt x="376" y="163"/>
                  <a:pt x="375" y="164"/>
                  <a:pt x="375" y="164"/>
                </a:cubicBezTo>
                <a:cubicBezTo>
                  <a:pt x="378" y="164"/>
                  <a:pt x="376" y="167"/>
                  <a:pt x="370" y="167"/>
                </a:cubicBezTo>
                <a:cubicBezTo>
                  <a:pt x="370" y="167"/>
                  <a:pt x="368" y="167"/>
                  <a:pt x="365" y="167"/>
                </a:cubicBezTo>
                <a:cubicBezTo>
                  <a:pt x="339" y="166"/>
                  <a:pt x="317" y="163"/>
                  <a:pt x="293" y="161"/>
                </a:cubicBezTo>
                <a:cubicBezTo>
                  <a:pt x="292" y="159"/>
                  <a:pt x="300" y="161"/>
                  <a:pt x="299" y="160"/>
                </a:cubicBezTo>
                <a:cubicBezTo>
                  <a:pt x="297" y="161"/>
                  <a:pt x="295" y="159"/>
                  <a:pt x="288" y="159"/>
                </a:cubicBezTo>
                <a:cubicBezTo>
                  <a:pt x="288" y="159"/>
                  <a:pt x="288" y="159"/>
                  <a:pt x="288" y="159"/>
                </a:cubicBezTo>
                <a:cubicBezTo>
                  <a:pt x="285" y="158"/>
                  <a:pt x="285" y="157"/>
                  <a:pt x="281" y="157"/>
                </a:cubicBezTo>
                <a:cubicBezTo>
                  <a:pt x="280" y="158"/>
                  <a:pt x="280" y="158"/>
                  <a:pt x="280" y="158"/>
                </a:cubicBezTo>
                <a:cubicBezTo>
                  <a:pt x="276" y="158"/>
                  <a:pt x="276" y="155"/>
                  <a:pt x="272" y="156"/>
                </a:cubicBezTo>
                <a:cubicBezTo>
                  <a:pt x="271" y="155"/>
                  <a:pt x="271" y="155"/>
                  <a:pt x="271" y="155"/>
                </a:cubicBezTo>
                <a:cubicBezTo>
                  <a:pt x="265" y="156"/>
                  <a:pt x="267" y="154"/>
                  <a:pt x="261" y="154"/>
                </a:cubicBezTo>
                <a:cubicBezTo>
                  <a:pt x="262" y="154"/>
                  <a:pt x="262" y="154"/>
                  <a:pt x="262" y="154"/>
                </a:cubicBezTo>
                <a:cubicBezTo>
                  <a:pt x="258" y="153"/>
                  <a:pt x="249" y="154"/>
                  <a:pt x="249" y="152"/>
                </a:cubicBezTo>
                <a:cubicBezTo>
                  <a:pt x="244" y="152"/>
                  <a:pt x="239" y="151"/>
                  <a:pt x="236" y="152"/>
                </a:cubicBezTo>
                <a:cubicBezTo>
                  <a:pt x="236" y="151"/>
                  <a:pt x="238" y="151"/>
                  <a:pt x="239" y="151"/>
                </a:cubicBezTo>
                <a:cubicBezTo>
                  <a:pt x="222" y="149"/>
                  <a:pt x="205" y="145"/>
                  <a:pt x="188" y="144"/>
                </a:cubicBezTo>
                <a:cubicBezTo>
                  <a:pt x="188" y="143"/>
                  <a:pt x="189" y="144"/>
                  <a:pt x="190" y="143"/>
                </a:cubicBezTo>
                <a:cubicBezTo>
                  <a:pt x="179" y="143"/>
                  <a:pt x="175" y="139"/>
                  <a:pt x="164" y="140"/>
                </a:cubicBezTo>
                <a:cubicBezTo>
                  <a:pt x="160" y="140"/>
                  <a:pt x="160" y="140"/>
                  <a:pt x="160" y="140"/>
                </a:cubicBezTo>
                <a:cubicBezTo>
                  <a:pt x="159" y="139"/>
                  <a:pt x="160" y="139"/>
                  <a:pt x="159" y="138"/>
                </a:cubicBezTo>
                <a:cubicBezTo>
                  <a:pt x="156" y="139"/>
                  <a:pt x="151" y="137"/>
                  <a:pt x="148" y="138"/>
                </a:cubicBezTo>
                <a:cubicBezTo>
                  <a:pt x="148" y="137"/>
                  <a:pt x="150" y="137"/>
                  <a:pt x="150" y="137"/>
                </a:cubicBezTo>
                <a:cubicBezTo>
                  <a:pt x="147" y="136"/>
                  <a:pt x="139" y="136"/>
                  <a:pt x="136" y="135"/>
                </a:cubicBezTo>
                <a:cubicBezTo>
                  <a:pt x="138" y="135"/>
                  <a:pt x="138" y="135"/>
                  <a:pt x="138" y="135"/>
                </a:cubicBezTo>
                <a:cubicBezTo>
                  <a:pt x="122" y="130"/>
                  <a:pt x="100" y="124"/>
                  <a:pt x="79" y="123"/>
                </a:cubicBezTo>
                <a:cubicBezTo>
                  <a:pt x="74" y="122"/>
                  <a:pt x="80" y="122"/>
                  <a:pt x="78" y="121"/>
                </a:cubicBezTo>
                <a:cubicBezTo>
                  <a:pt x="58" y="120"/>
                  <a:pt x="44" y="114"/>
                  <a:pt x="23" y="113"/>
                </a:cubicBezTo>
                <a:cubicBezTo>
                  <a:pt x="10" y="111"/>
                  <a:pt x="0" y="113"/>
                  <a:pt x="0" y="113"/>
                </a:cubicBezTo>
                <a:cubicBezTo>
                  <a:pt x="31" y="117"/>
                  <a:pt x="53" y="123"/>
                  <a:pt x="78" y="130"/>
                </a:cubicBezTo>
                <a:close/>
                <a:moveTo>
                  <a:pt x="656" y="33"/>
                </a:moveTo>
                <a:cubicBezTo>
                  <a:pt x="656" y="33"/>
                  <a:pt x="656" y="33"/>
                  <a:pt x="656" y="33"/>
                </a:cubicBezTo>
                <a:moveTo>
                  <a:pt x="655" y="33"/>
                </a:moveTo>
                <a:cubicBezTo>
                  <a:pt x="655" y="33"/>
                  <a:pt x="655" y="33"/>
                  <a:pt x="655" y="33"/>
                </a:cubicBezTo>
                <a:cubicBezTo>
                  <a:pt x="656" y="33"/>
                  <a:pt x="656" y="33"/>
                  <a:pt x="655" y="33"/>
                </a:cubicBezTo>
                <a:close/>
                <a:moveTo>
                  <a:pt x="650" y="3"/>
                </a:moveTo>
                <a:cubicBezTo>
                  <a:pt x="650" y="3"/>
                  <a:pt x="650" y="4"/>
                  <a:pt x="650" y="4"/>
                </a:cubicBezTo>
                <a:cubicBezTo>
                  <a:pt x="650" y="4"/>
                  <a:pt x="649" y="4"/>
                  <a:pt x="648" y="5"/>
                </a:cubicBezTo>
                <a:cubicBezTo>
                  <a:pt x="648" y="4"/>
                  <a:pt x="648" y="3"/>
                  <a:pt x="650" y="3"/>
                </a:cubicBezTo>
                <a:close/>
                <a:moveTo>
                  <a:pt x="649" y="34"/>
                </a:moveTo>
                <a:cubicBezTo>
                  <a:pt x="650" y="34"/>
                  <a:pt x="651" y="34"/>
                  <a:pt x="653" y="34"/>
                </a:cubicBezTo>
                <a:cubicBezTo>
                  <a:pt x="653" y="33"/>
                  <a:pt x="653" y="33"/>
                  <a:pt x="653" y="33"/>
                </a:cubicBezTo>
                <a:cubicBezTo>
                  <a:pt x="653" y="34"/>
                  <a:pt x="653" y="34"/>
                  <a:pt x="653" y="34"/>
                </a:cubicBezTo>
                <a:cubicBezTo>
                  <a:pt x="654" y="34"/>
                  <a:pt x="655" y="33"/>
                  <a:pt x="655" y="33"/>
                </a:cubicBezTo>
                <a:cubicBezTo>
                  <a:pt x="654" y="34"/>
                  <a:pt x="654" y="34"/>
                  <a:pt x="653" y="34"/>
                </a:cubicBezTo>
                <a:cubicBezTo>
                  <a:pt x="653" y="34"/>
                  <a:pt x="653" y="35"/>
                  <a:pt x="652" y="35"/>
                </a:cubicBezTo>
                <a:cubicBezTo>
                  <a:pt x="652" y="35"/>
                  <a:pt x="652" y="35"/>
                  <a:pt x="652" y="35"/>
                </a:cubicBezTo>
                <a:cubicBezTo>
                  <a:pt x="652" y="35"/>
                  <a:pt x="651" y="35"/>
                  <a:pt x="650" y="35"/>
                </a:cubicBezTo>
                <a:cubicBezTo>
                  <a:pt x="649" y="35"/>
                  <a:pt x="649" y="35"/>
                  <a:pt x="649" y="35"/>
                </a:cubicBezTo>
                <a:cubicBezTo>
                  <a:pt x="647" y="36"/>
                  <a:pt x="650" y="36"/>
                  <a:pt x="648" y="37"/>
                </a:cubicBezTo>
                <a:cubicBezTo>
                  <a:pt x="646" y="37"/>
                  <a:pt x="644" y="37"/>
                  <a:pt x="643" y="37"/>
                </a:cubicBezTo>
                <a:cubicBezTo>
                  <a:pt x="643" y="36"/>
                  <a:pt x="646" y="35"/>
                  <a:pt x="640" y="34"/>
                </a:cubicBezTo>
                <a:cubicBezTo>
                  <a:pt x="644" y="33"/>
                  <a:pt x="649" y="35"/>
                  <a:pt x="649" y="34"/>
                </a:cubicBezTo>
                <a:close/>
                <a:moveTo>
                  <a:pt x="539" y="91"/>
                </a:moveTo>
                <a:cubicBezTo>
                  <a:pt x="541" y="91"/>
                  <a:pt x="537" y="92"/>
                  <a:pt x="538" y="92"/>
                </a:cubicBezTo>
                <a:cubicBezTo>
                  <a:pt x="537" y="92"/>
                  <a:pt x="535" y="93"/>
                  <a:pt x="535" y="92"/>
                </a:cubicBezTo>
                <a:cubicBezTo>
                  <a:pt x="538" y="92"/>
                  <a:pt x="539" y="91"/>
                  <a:pt x="539" y="91"/>
                </a:cubicBezTo>
                <a:close/>
              </a:path>
            </a:pathLst>
          </a:custGeom>
          <a:solidFill>
            <a:schemeClr val="bg1">
              <a:lumMod val="75000"/>
            </a:schemeClr>
          </a:solidFill>
          <a:ln>
            <a:noFill/>
          </a:ln>
          <a:extLst/>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013"/>
          </a:p>
        </p:txBody>
      </p:sp>
    </p:spTree>
    <p:extLst>
      <p:ext uri="{BB962C8B-B14F-4D97-AF65-F5344CB8AC3E}">
        <p14:creationId xmlns:p14="http://schemas.microsoft.com/office/powerpoint/2010/main" val="158807666"/>
      </p:ext>
    </p:extLst>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Cover-UPM-Template_Option-1.jpg"/>
          <p:cNvPicPr>
            <a:picLocks noChangeAspect="1"/>
          </p:cNvPicPr>
          <p:nvPr/>
        </p:nvPicPr>
        <p:blipFill>
          <a:blip r:embed="rId2"/>
          <a:stretch>
            <a:fillRect/>
          </a:stretch>
        </p:blipFill>
        <p:spPr>
          <a:xfrm>
            <a:off x="0" y="2702"/>
            <a:ext cx="9144000" cy="6852596"/>
          </a:xfrm>
          <a:prstGeom prst="rect">
            <a:avLst/>
          </a:prstGeom>
        </p:spPr>
      </p:pic>
      <p:sp>
        <p:nvSpPr>
          <p:cNvPr id="4" name="Title 1"/>
          <p:cNvSpPr txBox="1">
            <a:spLocks/>
          </p:cNvSpPr>
          <p:nvPr/>
        </p:nvSpPr>
        <p:spPr>
          <a:xfrm>
            <a:off x="0" y="3657600"/>
            <a:ext cx="9144000" cy="1143000"/>
          </a:xfrm>
          <a:prstGeom prst="rect">
            <a:avLst/>
          </a:prstGeom>
        </p:spPr>
        <p:txBody>
          <a:bodyPr vert="horz" lIns="91440" tIns="45720" rIns="91440" bIns="45720" rtlCol="0" anchor="ctr">
            <a:normAutofit/>
          </a:bodyPr>
          <a:lstStyle/>
          <a:p>
            <a:pPr algn="ctr">
              <a:spcBef>
                <a:spcPct val="0"/>
              </a:spcBef>
              <a:defRPr/>
            </a:pPr>
            <a:r>
              <a:rPr lang="en-US" sz="4400" b="1" dirty="0" err="1">
                <a:latin typeface="Times New Roman"/>
                <a:ea typeface="+mj-ea"/>
                <a:cs typeface="Times New Roman"/>
              </a:rPr>
              <a:t>Terima</a:t>
            </a:r>
            <a:r>
              <a:rPr lang="en-US" sz="4400" b="1" dirty="0">
                <a:latin typeface="Times New Roman"/>
                <a:ea typeface="+mj-ea"/>
                <a:cs typeface="Times New Roman"/>
              </a:rPr>
              <a:t> </a:t>
            </a:r>
            <a:r>
              <a:rPr lang="en-US" sz="4400" b="1" dirty="0" err="1">
                <a:latin typeface="Times New Roman"/>
                <a:ea typeface="+mj-ea"/>
                <a:cs typeface="Times New Roman"/>
              </a:rPr>
              <a:t>Kasih</a:t>
            </a:r>
            <a:r>
              <a:rPr lang="en-US" sz="4400" b="1" dirty="0">
                <a:latin typeface="Times New Roman"/>
                <a:ea typeface="+mj-ea"/>
                <a:cs typeface="Times New Roman"/>
              </a:rPr>
              <a:t> | </a:t>
            </a:r>
            <a:r>
              <a:rPr lang="en-US" sz="4400" b="1" i="1" dirty="0">
                <a:latin typeface="Times New Roman"/>
                <a:ea typeface="+mj-ea"/>
                <a:cs typeface="Times New Roman"/>
              </a:rPr>
              <a:t>Thank You</a:t>
            </a: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BDE11911-8E96-4A69-90F3-D777F3C579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123"/>
          <a:stretch/>
        </p:blipFill>
        <p:spPr>
          <a:xfrm>
            <a:off x="-1" y="-457200"/>
            <a:ext cx="9144001" cy="2462213"/>
          </a:xfrm>
          <a:prstGeom prst="rect">
            <a:avLst/>
          </a:prstGeom>
        </p:spPr>
      </p:pic>
      <p:pic>
        <p:nvPicPr>
          <p:cNvPr id="62" name="Content Placeholder 4" descr="Inner-UPM-Template_Option-1A.jpg">
            <a:extLst>
              <a:ext uri="{FF2B5EF4-FFF2-40B4-BE49-F238E27FC236}">
                <a16:creationId xmlns:a16="http://schemas.microsoft.com/office/drawing/2014/main" xmlns="" id="{999DF58F-9972-4B37-B938-38A0DE257F40}"/>
              </a:ext>
            </a:extLst>
          </p:cNvPr>
          <p:cNvPicPr>
            <a:picLocks noChangeAspect="1"/>
          </p:cNvPicPr>
          <p:nvPr/>
        </p:nvPicPr>
        <p:blipFill>
          <a:blip r:embed="rId4"/>
          <a:stretch>
            <a:fillRect/>
          </a:stretch>
        </p:blipFill>
        <p:spPr>
          <a:xfrm>
            <a:off x="0" y="6420394"/>
            <a:ext cx="7315200" cy="437606"/>
          </a:xfrm>
          <a:prstGeom prst="rect">
            <a:avLst/>
          </a:prstGeom>
        </p:spPr>
      </p:pic>
      <p:sp>
        <p:nvSpPr>
          <p:cNvPr id="10" name="TextBox 9">
            <a:extLst>
              <a:ext uri="{FF2B5EF4-FFF2-40B4-BE49-F238E27FC236}">
                <a16:creationId xmlns:a16="http://schemas.microsoft.com/office/drawing/2014/main" xmlns="" id="{79734AE3-08B3-4321-B3B8-20A9F0D83836}"/>
              </a:ext>
            </a:extLst>
          </p:cNvPr>
          <p:cNvSpPr txBox="1"/>
          <p:nvPr/>
        </p:nvSpPr>
        <p:spPr>
          <a:xfrm>
            <a:off x="914400" y="-87362"/>
            <a:ext cx="4572000" cy="1154162"/>
          </a:xfrm>
          <a:prstGeom prst="rect">
            <a:avLst/>
          </a:prstGeom>
          <a:noFill/>
        </p:spPr>
        <p:txBody>
          <a:bodyPr wrap="square" rtlCol="0">
            <a:spAutoFit/>
          </a:bodyPr>
          <a:lstStyle/>
          <a:p>
            <a:pPr algn="ctr"/>
            <a:r>
              <a:rPr lang="en-MY" sz="2300" b="1" i="1" dirty="0">
                <a:latin typeface="Tahoma" panose="020B0604030504040204" pitchFamily="34" charset="0"/>
                <a:ea typeface="Tahoma" panose="020B0604030504040204" pitchFamily="34" charset="0"/>
                <a:cs typeface="Tahoma" panose="020B0604030504040204" pitchFamily="34" charset="0"/>
              </a:rPr>
              <a:t>HISTORY OF </a:t>
            </a:r>
          </a:p>
          <a:p>
            <a:pPr algn="ctr"/>
            <a:r>
              <a:rPr lang="en-MY" sz="2300" b="1" i="1" dirty="0">
                <a:latin typeface="Tahoma" panose="020B0604030504040204" pitchFamily="34" charset="0"/>
                <a:ea typeface="Tahoma" panose="020B0604030504040204" pitchFamily="34" charset="0"/>
                <a:cs typeface="Tahoma" panose="020B0604030504040204" pitchFamily="34" charset="0"/>
              </a:rPr>
              <a:t>SCHOOL OF GRADUATE STUDIES</a:t>
            </a:r>
          </a:p>
        </p:txBody>
      </p:sp>
      <p:sp>
        <p:nvSpPr>
          <p:cNvPr id="3" name="Arrow: Pentagon 2">
            <a:extLst>
              <a:ext uri="{FF2B5EF4-FFF2-40B4-BE49-F238E27FC236}">
                <a16:creationId xmlns:a16="http://schemas.microsoft.com/office/drawing/2014/main" xmlns="" id="{55DC205D-F9C6-4A20-860A-EA79F8365BE1}"/>
              </a:ext>
            </a:extLst>
          </p:cNvPr>
          <p:cNvSpPr/>
          <p:nvPr/>
        </p:nvSpPr>
        <p:spPr>
          <a:xfrm>
            <a:off x="2" y="1399102"/>
            <a:ext cx="4953001" cy="437607"/>
          </a:xfrm>
          <a:prstGeom prst="homePlate">
            <a:avLst/>
          </a:prstGeom>
          <a:solidFill>
            <a:srgbClr val="810608"/>
          </a:solidFill>
          <a:ln>
            <a:solidFill>
              <a:schemeClr val="bg1">
                <a:lumMod val="65000"/>
              </a:schemeClr>
            </a:solidFill>
          </a:ln>
          <a:scene3d>
            <a:camera prst="orthographicFront"/>
            <a:lightRig rig="threePt" dir="t"/>
          </a:scene3d>
          <a:sp3d>
            <a:bevelT w="114300" prst="artDeco"/>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MY"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r>
              <a:rPr lang="en-MY" b="1" dirty="0">
                <a:solidFill>
                  <a:schemeClr val="bg1"/>
                </a:solidFill>
                <a:latin typeface="Tahoma" panose="020B0604030504040204" pitchFamily="34" charset="0"/>
                <a:ea typeface="Tahoma" panose="020B0604030504040204" pitchFamily="34" charset="0"/>
                <a:cs typeface="Tahoma" panose="020B0604030504040204" pitchFamily="34" charset="0"/>
              </a:rPr>
              <a:t>The School of Graduate Studies (SGS)</a:t>
            </a:r>
          </a:p>
          <a:p>
            <a:pPr algn="ctr"/>
            <a:endParaRPr lang="en-MY" dirty="0">
              <a:solidFill>
                <a:schemeClr val="bg1"/>
              </a:solidFill>
            </a:endParaRPr>
          </a:p>
        </p:txBody>
      </p:sp>
      <p:graphicFrame>
        <p:nvGraphicFramePr>
          <p:cNvPr id="6" name="Diagram 5">
            <a:extLst>
              <a:ext uri="{FF2B5EF4-FFF2-40B4-BE49-F238E27FC236}">
                <a16:creationId xmlns:a16="http://schemas.microsoft.com/office/drawing/2014/main" xmlns="" id="{F4727050-0959-4196-A90C-A3C73E240FC3}"/>
              </a:ext>
            </a:extLst>
          </p:cNvPr>
          <p:cNvGraphicFramePr/>
          <p:nvPr>
            <p:extLst>
              <p:ext uri="{D42A27DB-BD31-4B8C-83A1-F6EECF244321}">
                <p14:modId xmlns:p14="http://schemas.microsoft.com/office/powerpoint/2010/main" val="2762997484"/>
              </p:ext>
            </p:extLst>
          </p:nvPr>
        </p:nvGraphicFramePr>
        <p:xfrm>
          <a:off x="228600" y="2059701"/>
          <a:ext cx="8305800" cy="420109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468954422"/>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4" name="Straight Connector 83">
            <a:extLst>
              <a:ext uri="{FF2B5EF4-FFF2-40B4-BE49-F238E27FC236}">
                <a16:creationId xmlns:a16="http://schemas.microsoft.com/office/drawing/2014/main" xmlns="" id="{3B9063F1-3948-4D4C-8FB8-6BF2CF176D50}"/>
              </a:ext>
            </a:extLst>
          </p:cNvPr>
          <p:cNvCxnSpPr>
            <a:cxnSpLocks/>
            <a:endCxn id="136" idx="0"/>
          </p:cNvCxnSpPr>
          <p:nvPr/>
        </p:nvCxnSpPr>
        <p:spPr>
          <a:xfrm flipH="1">
            <a:off x="7227195" y="2373683"/>
            <a:ext cx="9349" cy="661157"/>
          </a:xfrm>
          <a:prstGeom prst="line">
            <a:avLst/>
          </a:prstGeom>
          <a:ln/>
        </p:spPr>
        <p:style>
          <a:lnRef idx="2">
            <a:schemeClr val="accent2"/>
          </a:lnRef>
          <a:fillRef idx="0">
            <a:schemeClr val="accent2"/>
          </a:fillRef>
          <a:effectRef idx="1">
            <a:schemeClr val="accent2"/>
          </a:effectRef>
          <a:fontRef idx="minor">
            <a:schemeClr val="tx1"/>
          </a:fontRef>
        </p:style>
      </p:cxnSp>
      <p:pic>
        <p:nvPicPr>
          <p:cNvPr id="67" name="Picture 66">
            <a:extLst>
              <a:ext uri="{FF2B5EF4-FFF2-40B4-BE49-F238E27FC236}">
                <a16:creationId xmlns:a16="http://schemas.microsoft.com/office/drawing/2014/main" xmlns="" id="{C77CFA03-8C7F-4A3C-AAD9-C4D2914C81F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123"/>
          <a:stretch/>
        </p:blipFill>
        <p:spPr>
          <a:xfrm>
            <a:off x="-1" y="-457200"/>
            <a:ext cx="9144001" cy="2462213"/>
          </a:xfrm>
          <a:prstGeom prst="rect">
            <a:avLst/>
          </a:prstGeom>
        </p:spPr>
      </p:pic>
      <p:sp>
        <p:nvSpPr>
          <p:cNvPr id="73" name="TextBox 72">
            <a:extLst>
              <a:ext uri="{FF2B5EF4-FFF2-40B4-BE49-F238E27FC236}">
                <a16:creationId xmlns:a16="http://schemas.microsoft.com/office/drawing/2014/main" xmlns="" id="{7705336D-C373-4758-9E7D-E9962D936EDA}"/>
              </a:ext>
            </a:extLst>
          </p:cNvPr>
          <p:cNvSpPr txBox="1"/>
          <p:nvPr/>
        </p:nvSpPr>
        <p:spPr>
          <a:xfrm>
            <a:off x="1719854" y="76200"/>
            <a:ext cx="2954655" cy="800219"/>
          </a:xfrm>
          <a:prstGeom prst="rect">
            <a:avLst/>
          </a:prstGeom>
          <a:noFill/>
        </p:spPr>
        <p:txBody>
          <a:bodyPr wrap="none" rtlCol="0">
            <a:spAutoFit/>
          </a:bodyPr>
          <a:lstStyle/>
          <a:p>
            <a:pPr algn="ctr"/>
            <a:r>
              <a:rPr lang="en-US" sz="2300" b="1" i="1" dirty="0">
                <a:solidFill>
                  <a:prstClr val="black"/>
                </a:solidFill>
                <a:latin typeface="Tahoma" panose="020B0604030504040204" pitchFamily="34" charset="0"/>
                <a:ea typeface="Tahoma" panose="020B0604030504040204" pitchFamily="34" charset="0"/>
                <a:cs typeface="Tahoma" panose="020B0604030504040204" pitchFamily="34" charset="0"/>
              </a:rPr>
              <a:t>ORGANIZATIONAL</a:t>
            </a:r>
          </a:p>
          <a:p>
            <a:pPr algn="ctr"/>
            <a:r>
              <a:rPr lang="en-US" sz="2300" b="1" i="1" dirty="0">
                <a:solidFill>
                  <a:prstClr val="black"/>
                </a:solidFill>
                <a:latin typeface="Tahoma" panose="020B0604030504040204" pitchFamily="34" charset="0"/>
                <a:ea typeface="Tahoma" panose="020B0604030504040204" pitchFamily="34" charset="0"/>
                <a:cs typeface="Tahoma" panose="020B0604030504040204" pitchFamily="34" charset="0"/>
              </a:rPr>
              <a:t>CHART</a:t>
            </a:r>
            <a:endParaRPr lang="en-MY" sz="2300" b="1" i="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90" name="Content Placeholder 4" descr="Inner-UPM-Template_Option-1A.jpg">
            <a:extLst>
              <a:ext uri="{FF2B5EF4-FFF2-40B4-BE49-F238E27FC236}">
                <a16:creationId xmlns:a16="http://schemas.microsoft.com/office/drawing/2014/main" xmlns="" id="{E80AED31-5BC8-44A6-B304-174250781A95}"/>
              </a:ext>
            </a:extLst>
          </p:cNvPr>
          <p:cNvPicPr>
            <a:picLocks noChangeAspect="1"/>
          </p:cNvPicPr>
          <p:nvPr/>
        </p:nvPicPr>
        <p:blipFill rotWithShape="1">
          <a:blip r:embed="rId4" cstate="print"/>
          <a:srcRect t="-1" b="20307"/>
          <a:stretch/>
        </p:blipFill>
        <p:spPr>
          <a:xfrm>
            <a:off x="0" y="6602147"/>
            <a:ext cx="7315200" cy="255853"/>
          </a:xfrm>
          <a:prstGeom prst="rect">
            <a:avLst/>
          </a:prstGeom>
        </p:spPr>
      </p:pic>
      <p:sp>
        <p:nvSpPr>
          <p:cNvPr id="86" name="Callout: Right Arrow 85">
            <a:extLst>
              <a:ext uri="{FF2B5EF4-FFF2-40B4-BE49-F238E27FC236}">
                <a16:creationId xmlns:a16="http://schemas.microsoft.com/office/drawing/2014/main" xmlns="" id="{BC7F0D61-0888-4404-BA6B-E22D7B845A48}"/>
              </a:ext>
            </a:extLst>
          </p:cNvPr>
          <p:cNvSpPr/>
          <p:nvPr/>
        </p:nvSpPr>
        <p:spPr>
          <a:xfrm flipH="1">
            <a:off x="7667521" y="2315201"/>
            <a:ext cx="1271265" cy="949274"/>
          </a:xfrm>
          <a:prstGeom prst="rightArrowCallout">
            <a:avLst/>
          </a:prstGeom>
          <a:solidFill>
            <a:srgbClr val="C43047"/>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MY" dirty="0">
              <a:solidFill>
                <a:prstClr val="white"/>
              </a:solidFill>
            </a:endParaRPr>
          </a:p>
        </p:txBody>
      </p:sp>
      <p:cxnSp>
        <p:nvCxnSpPr>
          <p:cNvPr id="87" name="Straight Connector 86">
            <a:extLst>
              <a:ext uri="{FF2B5EF4-FFF2-40B4-BE49-F238E27FC236}">
                <a16:creationId xmlns:a16="http://schemas.microsoft.com/office/drawing/2014/main" xmlns="" id="{77AA93EA-A6BD-4928-A710-70203C9E08D6}"/>
              </a:ext>
            </a:extLst>
          </p:cNvPr>
          <p:cNvCxnSpPr>
            <a:cxnSpLocks/>
          </p:cNvCxnSpPr>
          <p:nvPr/>
        </p:nvCxnSpPr>
        <p:spPr>
          <a:xfrm>
            <a:off x="2491104" y="4889844"/>
            <a:ext cx="1" cy="258780"/>
          </a:xfrm>
          <a:prstGeom prst="line">
            <a:avLst/>
          </a:prstGeom>
          <a:ln/>
        </p:spPr>
        <p:style>
          <a:lnRef idx="2">
            <a:schemeClr val="accent2"/>
          </a:lnRef>
          <a:fillRef idx="0">
            <a:schemeClr val="accent2"/>
          </a:fillRef>
          <a:effectRef idx="1">
            <a:schemeClr val="accent2"/>
          </a:effectRef>
          <a:fontRef idx="minor">
            <a:schemeClr val="tx1"/>
          </a:fontRef>
        </p:style>
      </p:cxnSp>
      <p:pic>
        <p:nvPicPr>
          <p:cNvPr id="89" name="Picture 3">
            <a:extLst>
              <a:ext uri="{FF2B5EF4-FFF2-40B4-BE49-F238E27FC236}">
                <a16:creationId xmlns:a16="http://schemas.microsoft.com/office/drawing/2014/main" xmlns="" id="{BF661C26-9DDA-49A4-9FD4-F6688000C8E7}"/>
              </a:ext>
            </a:extLst>
          </p:cNvPr>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3641758" y="1283016"/>
            <a:ext cx="801908" cy="9822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91" name="TextBox 90">
            <a:extLst>
              <a:ext uri="{FF2B5EF4-FFF2-40B4-BE49-F238E27FC236}">
                <a16:creationId xmlns:a16="http://schemas.microsoft.com/office/drawing/2014/main" xmlns="" id="{2425C5AB-9220-4B25-BC46-600589A77759}"/>
              </a:ext>
            </a:extLst>
          </p:cNvPr>
          <p:cNvSpPr txBox="1"/>
          <p:nvPr/>
        </p:nvSpPr>
        <p:spPr>
          <a:xfrm>
            <a:off x="4321514" y="1786527"/>
            <a:ext cx="1674915" cy="553998"/>
          </a:xfrm>
          <a:prstGeom prst="rect">
            <a:avLst/>
          </a:prstGeom>
          <a:noFill/>
        </p:spPr>
        <p:txBody>
          <a:bodyPr wrap="square" rtlCol="0">
            <a:spAutoFit/>
          </a:bodyPr>
          <a:lstStyle/>
          <a:p>
            <a:pPr algn="ctr"/>
            <a:endParaRPr lang="en-US" sz="1000" dirty="0">
              <a:solidFill>
                <a:prstClr val="black"/>
              </a:solidFill>
            </a:endParaRPr>
          </a:p>
          <a:p>
            <a:pPr algn="ctr"/>
            <a:r>
              <a:rPr lang="en-US" sz="1000" b="1" dirty="0">
                <a:solidFill>
                  <a:prstClr val="black"/>
                </a:solidFill>
              </a:rPr>
              <a:t>Prof . Dr. </a:t>
            </a:r>
            <a:r>
              <a:rPr lang="en-US" sz="1000" b="1" dirty="0" err="1">
                <a:solidFill>
                  <a:prstClr val="black"/>
                </a:solidFill>
              </a:rPr>
              <a:t>Robiah</a:t>
            </a:r>
            <a:r>
              <a:rPr lang="en-US" sz="1000" b="1" dirty="0">
                <a:solidFill>
                  <a:prstClr val="black"/>
                </a:solidFill>
              </a:rPr>
              <a:t> </a:t>
            </a:r>
            <a:r>
              <a:rPr lang="en-US" sz="1000" b="1" dirty="0" err="1">
                <a:solidFill>
                  <a:prstClr val="black"/>
                </a:solidFill>
              </a:rPr>
              <a:t>Yunus</a:t>
            </a:r>
            <a:endParaRPr lang="en-US" sz="1000" b="1" dirty="0">
              <a:solidFill>
                <a:prstClr val="black"/>
              </a:solidFill>
            </a:endParaRPr>
          </a:p>
          <a:p>
            <a:pPr algn="ctr"/>
            <a:r>
              <a:rPr lang="en-US" sz="1000" dirty="0">
                <a:solidFill>
                  <a:prstClr val="black"/>
                </a:solidFill>
              </a:rPr>
              <a:t>dean.sgs@upm.edu.my </a:t>
            </a:r>
          </a:p>
        </p:txBody>
      </p:sp>
      <p:sp>
        <p:nvSpPr>
          <p:cNvPr id="93" name="TextBox 92">
            <a:extLst>
              <a:ext uri="{FF2B5EF4-FFF2-40B4-BE49-F238E27FC236}">
                <a16:creationId xmlns:a16="http://schemas.microsoft.com/office/drawing/2014/main" xmlns="" id="{1A4F7F2D-CF0A-4DA8-B786-C6E1263274A5}"/>
              </a:ext>
            </a:extLst>
          </p:cNvPr>
          <p:cNvSpPr txBox="1"/>
          <p:nvPr/>
        </p:nvSpPr>
        <p:spPr>
          <a:xfrm>
            <a:off x="6442462" y="4501521"/>
            <a:ext cx="1587524" cy="400110"/>
          </a:xfrm>
          <a:prstGeom prst="rect">
            <a:avLst/>
          </a:prstGeom>
          <a:noFill/>
        </p:spPr>
        <p:txBody>
          <a:bodyPr wrap="square" rtlCol="0">
            <a:spAutoFit/>
          </a:bodyPr>
          <a:lstStyle/>
          <a:p>
            <a:pPr algn="ctr"/>
            <a:r>
              <a:rPr lang="en-US" sz="1000" b="1" dirty="0">
                <a:solidFill>
                  <a:prstClr val="black"/>
                </a:solidFill>
              </a:rPr>
              <a:t>Ms. </a:t>
            </a:r>
            <a:r>
              <a:rPr lang="en-US" sz="1000" b="1" dirty="0" err="1">
                <a:solidFill>
                  <a:prstClr val="black"/>
                </a:solidFill>
              </a:rPr>
              <a:t>Zainaf</a:t>
            </a:r>
            <a:r>
              <a:rPr lang="en-US" sz="1000" b="1" dirty="0">
                <a:solidFill>
                  <a:prstClr val="black"/>
                </a:solidFill>
              </a:rPr>
              <a:t> </a:t>
            </a:r>
            <a:r>
              <a:rPr lang="en-US" sz="1000" b="1" dirty="0" err="1">
                <a:solidFill>
                  <a:prstClr val="black"/>
                </a:solidFill>
              </a:rPr>
              <a:t>Udin</a:t>
            </a:r>
            <a:endParaRPr lang="en-US" sz="1000" b="1" dirty="0">
              <a:solidFill>
                <a:prstClr val="black"/>
              </a:solidFill>
            </a:endParaRPr>
          </a:p>
          <a:p>
            <a:pPr algn="ctr"/>
            <a:r>
              <a:rPr lang="en-US" sz="1000" b="1" dirty="0">
                <a:solidFill>
                  <a:prstClr val="black"/>
                </a:solidFill>
              </a:rPr>
              <a:t>zainaf@upm.edu.my</a:t>
            </a:r>
            <a:endParaRPr lang="en-US" sz="1000" dirty="0">
              <a:solidFill>
                <a:prstClr val="black"/>
              </a:solidFill>
            </a:endParaRPr>
          </a:p>
        </p:txBody>
      </p:sp>
      <p:sp>
        <p:nvSpPr>
          <p:cNvPr id="94" name="TextBox 93">
            <a:extLst>
              <a:ext uri="{FF2B5EF4-FFF2-40B4-BE49-F238E27FC236}">
                <a16:creationId xmlns:a16="http://schemas.microsoft.com/office/drawing/2014/main" xmlns="" id="{15681770-2421-44B3-AACC-5E8CF7F4E482}"/>
              </a:ext>
            </a:extLst>
          </p:cNvPr>
          <p:cNvSpPr txBox="1"/>
          <p:nvPr/>
        </p:nvSpPr>
        <p:spPr>
          <a:xfrm>
            <a:off x="4858351" y="1680416"/>
            <a:ext cx="693672" cy="276999"/>
          </a:xfrm>
          <a:prstGeom prst="rect">
            <a:avLst/>
          </a:prstGeom>
          <a:solidFill>
            <a:schemeClr val="bg1">
              <a:lumMod val="95000"/>
            </a:schemeClr>
          </a:solidFill>
        </p:spPr>
        <p:txBody>
          <a:bodyPr wrap="square" rtlCol="0">
            <a:spAutoFit/>
          </a:bodyPr>
          <a:lstStyle/>
          <a:p>
            <a:pPr algn="ctr"/>
            <a:r>
              <a:rPr lang="en-US" sz="1200" b="1" dirty="0">
                <a:solidFill>
                  <a:srgbClr val="C43047"/>
                </a:solidFill>
              </a:rPr>
              <a:t>DEAN</a:t>
            </a:r>
          </a:p>
        </p:txBody>
      </p:sp>
      <p:sp>
        <p:nvSpPr>
          <p:cNvPr id="95" name="TextBox 94">
            <a:extLst>
              <a:ext uri="{FF2B5EF4-FFF2-40B4-BE49-F238E27FC236}">
                <a16:creationId xmlns:a16="http://schemas.microsoft.com/office/drawing/2014/main" xmlns="" id="{9757BBDB-C3F7-41EB-9A12-E3EC98C51BD7}"/>
              </a:ext>
            </a:extLst>
          </p:cNvPr>
          <p:cNvSpPr txBox="1"/>
          <p:nvPr/>
        </p:nvSpPr>
        <p:spPr>
          <a:xfrm>
            <a:off x="1317947" y="6052773"/>
            <a:ext cx="1965564" cy="553998"/>
          </a:xfrm>
          <a:prstGeom prst="rect">
            <a:avLst/>
          </a:prstGeom>
          <a:noFill/>
        </p:spPr>
        <p:txBody>
          <a:bodyPr wrap="square" rtlCol="0">
            <a:spAutoFit/>
          </a:bodyPr>
          <a:lstStyle/>
          <a:p>
            <a:pPr algn="ctr"/>
            <a:r>
              <a:rPr lang="en-US" sz="1000" b="1" dirty="0">
                <a:solidFill>
                  <a:prstClr val="black"/>
                </a:solidFill>
              </a:rPr>
              <a:t>Ms. </a:t>
            </a:r>
            <a:r>
              <a:rPr lang="en-US" sz="1000" b="1" dirty="0" err="1">
                <a:solidFill>
                  <a:prstClr val="black"/>
                </a:solidFill>
              </a:rPr>
              <a:t>Maizatul</a:t>
            </a:r>
            <a:r>
              <a:rPr lang="en-US" sz="1000" b="1" dirty="0">
                <a:solidFill>
                  <a:prstClr val="black"/>
                </a:solidFill>
              </a:rPr>
              <a:t> </a:t>
            </a:r>
            <a:r>
              <a:rPr lang="en-US" sz="1000" b="1" dirty="0" err="1">
                <a:solidFill>
                  <a:prstClr val="black"/>
                </a:solidFill>
              </a:rPr>
              <a:t>Afzan</a:t>
            </a:r>
            <a:r>
              <a:rPr lang="en-US" sz="1000" b="1" dirty="0">
                <a:solidFill>
                  <a:prstClr val="black"/>
                </a:solidFill>
              </a:rPr>
              <a:t> </a:t>
            </a:r>
          </a:p>
          <a:p>
            <a:pPr algn="ctr"/>
            <a:r>
              <a:rPr lang="en-US" sz="1000" b="1" dirty="0" err="1">
                <a:solidFill>
                  <a:prstClr val="black"/>
                </a:solidFill>
              </a:rPr>
              <a:t>Tajul</a:t>
            </a:r>
            <a:r>
              <a:rPr lang="en-US" sz="1000" b="1" dirty="0">
                <a:solidFill>
                  <a:prstClr val="black"/>
                </a:solidFill>
              </a:rPr>
              <a:t> </a:t>
            </a:r>
            <a:r>
              <a:rPr lang="en-US" sz="1000" b="1" dirty="0" err="1">
                <a:solidFill>
                  <a:prstClr val="black"/>
                </a:solidFill>
              </a:rPr>
              <a:t>Ariffin</a:t>
            </a:r>
            <a:endParaRPr lang="en-US" sz="1000" b="1" dirty="0">
              <a:solidFill>
                <a:prstClr val="black"/>
              </a:solidFill>
            </a:endParaRPr>
          </a:p>
          <a:p>
            <a:pPr algn="ctr"/>
            <a:r>
              <a:rPr lang="en-US" sz="1000" dirty="0">
                <a:solidFill>
                  <a:prstClr val="black"/>
                </a:solidFill>
              </a:rPr>
              <a:t>afzan_ariffin@upm.edu.my</a:t>
            </a:r>
          </a:p>
        </p:txBody>
      </p:sp>
      <p:sp>
        <p:nvSpPr>
          <p:cNvPr id="96" name="TextBox 95">
            <a:extLst>
              <a:ext uri="{FF2B5EF4-FFF2-40B4-BE49-F238E27FC236}">
                <a16:creationId xmlns:a16="http://schemas.microsoft.com/office/drawing/2014/main" xmlns="" id="{CB57CCC4-C3BF-494A-B7C6-4EF888DADF8F}"/>
              </a:ext>
            </a:extLst>
          </p:cNvPr>
          <p:cNvSpPr txBox="1"/>
          <p:nvPr/>
        </p:nvSpPr>
        <p:spPr>
          <a:xfrm>
            <a:off x="-83681" y="6056314"/>
            <a:ext cx="1828800" cy="553998"/>
          </a:xfrm>
          <a:prstGeom prst="rect">
            <a:avLst/>
          </a:prstGeom>
          <a:noFill/>
        </p:spPr>
        <p:txBody>
          <a:bodyPr wrap="square" rtlCol="0">
            <a:spAutoFit/>
          </a:bodyPr>
          <a:lstStyle/>
          <a:p>
            <a:pPr algn="ctr"/>
            <a:r>
              <a:rPr lang="en-US" sz="1000" b="1" dirty="0">
                <a:solidFill>
                  <a:prstClr val="black"/>
                </a:solidFill>
              </a:rPr>
              <a:t>Mr. </a:t>
            </a:r>
            <a:r>
              <a:rPr lang="en-US" sz="1000" b="1" dirty="0" err="1">
                <a:solidFill>
                  <a:prstClr val="black"/>
                </a:solidFill>
              </a:rPr>
              <a:t>Nasrul</a:t>
            </a:r>
            <a:r>
              <a:rPr lang="en-US" sz="1000" b="1" dirty="0">
                <a:solidFill>
                  <a:prstClr val="black"/>
                </a:solidFill>
              </a:rPr>
              <a:t> </a:t>
            </a:r>
            <a:r>
              <a:rPr lang="en-US" sz="1000" b="1" dirty="0" err="1">
                <a:solidFill>
                  <a:prstClr val="black"/>
                </a:solidFill>
              </a:rPr>
              <a:t>Amri</a:t>
            </a:r>
            <a:r>
              <a:rPr lang="en-US" sz="1000" b="1" dirty="0">
                <a:solidFill>
                  <a:prstClr val="black"/>
                </a:solidFill>
              </a:rPr>
              <a:t> </a:t>
            </a:r>
          </a:p>
          <a:p>
            <a:pPr algn="ctr"/>
            <a:r>
              <a:rPr lang="en-US" sz="1000" b="1" dirty="0" err="1">
                <a:solidFill>
                  <a:prstClr val="black"/>
                </a:solidFill>
              </a:rPr>
              <a:t>Selamat</a:t>
            </a:r>
            <a:endParaRPr lang="en-US" sz="1000" b="1" dirty="0">
              <a:solidFill>
                <a:prstClr val="black"/>
              </a:solidFill>
            </a:endParaRPr>
          </a:p>
          <a:p>
            <a:pPr algn="ctr"/>
            <a:r>
              <a:rPr lang="en-US" sz="1000" dirty="0">
                <a:solidFill>
                  <a:prstClr val="black"/>
                </a:solidFill>
              </a:rPr>
              <a:t>nasrulamri@upm.edu.my</a:t>
            </a:r>
          </a:p>
        </p:txBody>
      </p:sp>
      <p:sp>
        <p:nvSpPr>
          <p:cNvPr id="97" name="TextBox 96">
            <a:extLst>
              <a:ext uri="{FF2B5EF4-FFF2-40B4-BE49-F238E27FC236}">
                <a16:creationId xmlns:a16="http://schemas.microsoft.com/office/drawing/2014/main" xmlns="" id="{87D0CD4F-E5B6-484D-ACA4-40611CD817D1}"/>
              </a:ext>
            </a:extLst>
          </p:cNvPr>
          <p:cNvSpPr txBox="1"/>
          <p:nvPr/>
        </p:nvSpPr>
        <p:spPr>
          <a:xfrm>
            <a:off x="5649020" y="6049515"/>
            <a:ext cx="1587524" cy="400110"/>
          </a:xfrm>
          <a:prstGeom prst="rect">
            <a:avLst/>
          </a:prstGeom>
          <a:noFill/>
        </p:spPr>
        <p:txBody>
          <a:bodyPr wrap="square" rtlCol="0">
            <a:spAutoFit/>
          </a:bodyPr>
          <a:lstStyle/>
          <a:p>
            <a:pPr algn="ctr"/>
            <a:r>
              <a:rPr lang="en-US" sz="1000" b="1" dirty="0">
                <a:solidFill>
                  <a:prstClr val="black"/>
                </a:solidFill>
              </a:rPr>
              <a:t>Ms. </a:t>
            </a:r>
            <a:r>
              <a:rPr lang="en-US" sz="1000" b="1" dirty="0" err="1">
                <a:solidFill>
                  <a:prstClr val="black"/>
                </a:solidFill>
              </a:rPr>
              <a:t>Rahmawati</a:t>
            </a:r>
            <a:r>
              <a:rPr lang="en-US" sz="1000" b="1" dirty="0">
                <a:solidFill>
                  <a:prstClr val="black"/>
                </a:solidFill>
              </a:rPr>
              <a:t> Umar</a:t>
            </a:r>
          </a:p>
          <a:p>
            <a:pPr algn="ctr"/>
            <a:r>
              <a:rPr lang="en-US" sz="1000" dirty="0">
                <a:solidFill>
                  <a:prstClr val="black"/>
                </a:solidFill>
              </a:rPr>
              <a:t>rahwati@upm.edu.my</a:t>
            </a:r>
          </a:p>
        </p:txBody>
      </p:sp>
      <p:sp>
        <p:nvSpPr>
          <p:cNvPr id="99" name="TextBox 98">
            <a:extLst>
              <a:ext uri="{FF2B5EF4-FFF2-40B4-BE49-F238E27FC236}">
                <a16:creationId xmlns:a16="http://schemas.microsoft.com/office/drawing/2014/main" xmlns="" id="{1756BA2B-1FD6-4D08-9E0D-DE25D616E1C8}"/>
              </a:ext>
            </a:extLst>
          </p:cNvPr>
          <p:cNvSpPr txBox="1"/>
          <p:nvPr/>
        </p:nvSpPr>
        <p:spPr>
          <a:xfrm>
            <a:off x="4264188" y="6049515"/>
            <a:ext cx="1676400" cy="553998"/>
          </a:xfrm>
          <a:prstGeom prst="rect">
            <a:avLst/>
          </a:prstGeom>
          <a:noFill/>
        </p:spPr>
        <p:txBody>
          <a:bodyPr wrap="square" rtlCol="0">
            <a:spAutoFit/>
          </a:bodyPr>
          <a:lstStyle/>
          <a:p>
            <a:pPr algn="ctr"/>
            <a:r>
              <a:rPr lang="en-US" sz="1000" b="1" dirty="0">
                <a:solidFill>
                  <a:prstClr val="black"/>
                </a:solidFill>
              </a:rPr>
              <a:t>Mr. </a:t>
            </a:r>
            <a:r>
              <a:rPr lang="en-US" sz="1000" b="1" dirty="0" err="1">
                <a:solidFill>
                  <a:prstClr val="black"/>
                </a:solidFill>
              </a:rPr>
              <a:t>Saiful</a:t>
            </a:r>
            <a:r>
              <a:rPr lang="en-US" sz="1000" b="1" dirty="0">
                <a:solidFill>
                  <a:prstClr val="black"/>
                </a:solidFill>
              </a:rPr>
              <a:t> </a:t>
            </a:r>
            <a:r>
              <a:rPr lang="en-US" sz="1000" b="1" dirty="0" err="1">
                <a:solidFill>
                  <a:prstClr val="black"/>
                </a:solidFill>
              </a:rPr>
              <a:t>Azlin</a:t>
            </a:r>
            <a:r>
              <a:rPr lang="en-US" sz="1000" b="1" dirty="0">
                <a:solidFill>
                  <a:prstClr val="black"/>
                </a:solidFill>
              </a:rPr>
              <a:t> </a:t>
            </a:r>
          </a:p>
          <a:p>
            <a:pPr algn="ctr"/>
            <a:r>
              <a:rPr lang="en-US" sz="1000" b="1" dirty="0" err="1">
                <a:solidFill>
                  <a:prstClr val="black"/>
                </a:solidFill>
              </a:rPr>
              <a:t>Maskan</a:t>
            </a:r>
            <a:endParaRPr lang="en-US" sz="1000" b="1" dirty="0">
              <a:solidFill>
                <a:prstClr val="black"/>
              </a:solidFill>
            </a:endParaRPr>
          </a:p>
          <a:p>
            <a:pPr algn="ctr"/>
            <a:r>
              <a:rPr lang="en-US" sz="1000" dirty="0">
                <a:solidFill>
                  <a:prstClr val="black"/>
                </a:solidFill>
              </a:rPr>
              <a:t>saiful@upm.edu.my</a:t>
            </a:r>
          </a:p>
        </p:txBody>
      </p:sp>
      <p:sp>
        <p:nvSpPr>
          <p:cNvPr id="100" name="TextBox 99">
            <a:extLst>
              <a:ext uri="{FF2B5EF4-FFF2-40B4-BE49-F238E27FC236}">
                <a16:creationId xmlns:a16="http://schemas.microsoft.com/office/drawing/2014/main" xmlns="" id="{2ECD4E5D-E8BB-41A9-9C0E-6D19165F79D0}"/>
              </a:ext>
            </a:extLst>
          </p:cNvPr>
          <p:cNvSpPr txBox="1"/>
          <p:nvPr/>
        </p:nvSpPr>
        <p:spPr>
          <a:xfrm>
            <a:off x="8001000" y="2534446"/>
            <a:ext cx="1069848" cy="461665"/>
          </a:xfrm>
          <a:prstGeom prst="rect">
            <a:avLst/>
          </a:prstGeom>
          <a:noFill/>
        </p:spPr>
        <p:txBody>
          <a:bodyPr wrap="square" rtlCol="0">
            <a:spAutoFit/>
          </a:bodyPr>
          <a:lstStyle/>
          <a:p>
            <a:pPr algn="ctr"/>
            <a:r>
              <a:rPr lang="en-US" sz="1200" b="1" dirty="0">
                <a:solidFill>
                  <a:prstClr val="white"/>
                </a:solidFill>
                <a:latin typeface="Tahoma" panose="020B0604030504040204" pitchFamily="34" charset="0"/>
                <a:ea typeface="Tahoma" panose="020B0604030504040204" pitchFamily="34" charset="0"/>
                <a:cs typeface="Tahoma" panose="020B0604030504040204" pitchFamily="34" charset="0"/>
              </a:rPr>
              <a:t>DEPUTY</a:t>
            </a:r>
          </a:p>
          <a:p>
            <a:pPr algn="ctr"/>
            <a:r>
              <a:rPr lang="en-US" sz="1200" b="1" dirty="0">
                <a:solidFill>
                  <a:prstClr val="white"/>
                </a:solidFill>
                <a:latin typeface="Tahoma" panose="020B0604030504040204" pitchFamily="34" charset="0"/>
                <a:ea typeface="Tahoma" panose="020B0604030504040204" pitchFamily="34" charset="0"/>
                <a:cs typeface="Tahoma" panose="020B0604030504040204" pitchFamily="34" charset="0"/>
              </a:rPr>
              <a:t>DEANS</a:t>
            </a:r>
          </a:p>
        </p:txBody>
      </p:sp>
      <p:sp>
        <p:nvSpPr>
          <p:cNvPr id="101" name="Rectangle 100">
            <a:extLst>
              <a:ext uri="{FF2B5EF4-FFF2-40B4-BE49-F238E27FC236}">
                <a16:creationId xmlns:a16="http://schemas.microsoft.com/office/drawing/2014/main" xmlns="" id="{8E4B3A1C-13BE-4773-8D2E-63525081EEE2}"/>
              </a:ext>
            </a:extLst>
          </p:cNvPr>
          <p:cNvSpPr/>
          <p:nvPr/>
        </p:nvSpPr>
        <p:spPr>
          <a:xfrm>
            <a:off x="2992675" y="6057388"/>
            <a:ext cx="1412566" cy="553998"/>
          </a:xfrm>
          <a:prstGeom prst="rect">
            <a:avLst/>
          </a:prstGeom>
        </p:spPr>
        <p:txBody>
          <a:bodyPr wrap="none">
            <a:spAutoFit/>
          </a:bodyPr>
          <a:lstStyle/>
          <a:p>
            <a:pPr algn="ctr"/>
            <a:r>
              <a:rPr lang="en-MY" sz="1000" b="1" dirty="0">
                <a:solidFill>
                  <a:prstClr val="black"/>
                </a:solidFill>
              </a:rPr>
              <a:t>Mr. Mohamad Hafiz </a:t>
            </a:r>
          </a:p>
          <a:p>
            <a:pPr algn="ctr"/>
            <a:r>
              <a:rPr lang="en-MY" sz="1000" b="1" dirty="0">
                <a:solidFill>
                  <a:prstClr val="black"/>
                </a:solidFill>
              </a:rPr>
              <a:t>Mohamad</a:t>
            </a:r>
          </a:p>
          <a:p>
            <a:pPr algn="ctr"/>
            <a:r>
              <a:rPr lang="en-US" sz="1000" dirty="0">
                <a:solidFill>
                  <a:prstClr val="black"/>
                </a:solidFill>
              </a:rPr>
              <a:t>mhafizm@upm.edu.my</a:t>
            </a:r>
            <a:endParaRPr lang="en-MY" sz="1000" dirty="0">
              <a:solidFill>
                <a:prstClr val="black"/>
              </a:solidFill>
            </a:endParaRPr>
          </a:p>
        </p:txBody>
      </p:sp>
      <p:pic>
        <p:nvPicPr>
          <p:cNvPr id="103" name="Picture 4">
            <a:extLst>
              <a:ext uri="{FF2B5EF4-FFF2-40B4-BE49-F238E27FC236}">
                <a16:creationId xmlns:a16="http://schemas.microsoft.com/office/drawing/2014/main" xmlns="" id="{A1423C27-49A7-42AD-A15A-4FC8BD1AF72F}"/>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contrast="25000"/>
                    </a14:imgEffect>
                  </a14:imgLayer>
                </a14:imgProps>
              </a:ext>
              <a:ext uri="{28A0092B-C50C-407E-A947-70E740481C1C}">
                <a14:useLocalDpi xmlns:a14="http://schemas.microsoft.com/office/drawing/2010/main" val="0"/>
              </a:ext>
            </a:extLst>
          </a:blip>
          <a:srcRect/>
          <a:stretch>
            <a:fillRect/>
          </a:stretch>
        </p:blipFill>
        <p:spPr bwMode="auto">
          <a:xfrm>
            <a:off x="686830" y="3163325"/>
            <a:ext cx="876570" cy="10734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04" name="TextBox 103">
            <a:extLst>
              <a:ext uri="{FF2B5EF4-FFF2-40B4-BE49-F238E27FC236}">
                <a16:creationId xmlns:a16="http://schemas.microsoft.com/office/drawing/2014/main" xmlns="" id="{D294FF9C-646A-4923-99DC-0A28A9B40683}"/>
              </a:ext>
            </a:extLst>
          </p:cNvPr>
          <p:cNvSpPr txBox="1"/>
          <p:nvPr/>
        </p:nvSpPr>
        <p:spPr>
          <a:xfrm>
            <a:off x="260363" y="4230411"/>
            <a:ext cx="1750895" cy="553998"/>
          </a:xfrm>
          <a:prstGeom prst="rect">
            <a:avLst/>
          </a:prstGeom>
          <a:noFill/>
        </p:spPr>
        <p:txBody>
          <a:bodyPr wrap="square" rtlCol="0">
            <a:spAutoFit/>
          </a:bodyPr>
          <a:lstStyle/>
          <a:p>
            <a:pPr algn="ctr"/>
            <a:r>
              <a:rPr lang="en-MY" sz="1000" b="1" dirty="0">
                <a:solidFill>
                  <a:prstClr val="black"/>
                </a:solidFill>
              </a:rPr>
              <a:t>Assoc. </a:t>
            </a:r>
            <a:r>
              <a:rPr lang="en-MY" sz="1000" b="1" dirty="0" err="1">
                <a:solidFill>
                  <a:prstClr val="black"/>
                </a:solidFill>
              </a:rPr>
              <a:t>Prof.</a:t>
            </a:r>
            <a:r>
              <a:rPr lang="en-US" sz="1000" b="1" dirty="0">
                <a:solidFill>
                  <a:prstClr val="black"/>
                </a:solidFill>
              </a:rPr>
              <a:t> Dr. </a:t>
            </a:r>
            <a:r>
              <a:rPr lang="en-US" sz="1000" b="1" dirty="0" err="1">
                <a:solidFill>
                  <a:prstClr val="black"/>
                </a:solidFill>
              </a:rPr>
              <a:t>Madya</a:t>
            </a:r>
            <a:r>
              <a:rPr lang="en-US" sz="1000" b="1" dirty="0">
                <a:solidFill>
                  <a:prstClr val="black"/>
                </a:solidFill>
              </a:rPr>
              <a:t> Nor </a:t>
            </a:r>
            <a:r>
              <a:rPr lang="en-US" sz="1000" b="1" dirty="0" err="1">
                <a:solidFill>
                  <a:prstClr val="black"/>
                </a:solidFill>
              </a:rPr>
              <a:t>Azowa</a:t>
            </a:r>
            <a:r>
              <a:rPr lang="en-US" sz="1000" b="1" dirty="0">
                <a:solidFill>
                  <a:prstClr val="black"/>
                </a:solidFill>
              </a:rPr>
              <a:t> Ibrahim</a:t>
            </a:r>
          </a:p>
          <a:p>
            <a:pPr algn="ctr"/>
            <a:r>
              <a:rPr lang="en-US" sz="1000" dirty="0">
                <a:solidFill>
                  <a:prstClr val="black"/>
                </a:solidFill>
              </a:rPr>
              <a:t>norazowa@upm.edu.my</a:t>
            </a:r>
          </a:p>
        </p:txBody>
      </p:sp>
      <p:cxnSp>
        <p:nvCxnSpPr>
          <p:cNvPr id="108" name="Straight Connector 107">
            <a:extLst>
              <a:ext uri="{FF2B5EF4-FFF2-40B4-BE49-F238E27FC236}">
                <a16:creationId xmlns:a16="http://schemas.microsoft.com/office/drawing/2014/main" xmlns="" id="{679E01AB-48D2-490F-8C59-E53E0B298A60}"/>
              </a:ext>
            </a:extLst>
          </p:cNvPr>
          <p:cNvCxnSpPr>
            <a:cxnSpLocks/>
          </p:cNvCxnSpPr>
          <p:nvPr/>
        </p:nvCxnSpPr>
        <p:spPr>
          <a:xfrm flipH="1">
            <a:off x="918551" y="4803567"/>
            <a:ext cx="5636" cy="453719"/>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109" name="Straight Connector 108">
            <a:extLst>
              <a:ext uri="{FF2B5EF4-FFF2-40B4-BE49-F238E27FC236}">
                <a16:creationId xmlns:a16="http://schemas.microsoft.com/office/drawing/2014/main" xmlns="" id="{8C80F674-341C-42FD-982A-81B63025EAF2}"/>
              </a:ext>
            </a:extLst>
          </p:cNvPr>
          <p:cNvCxnSpPr>
            <a:cxnSpLocks/>
          </p:cNvCxnSpPr>
          <p:nvPr/>
        </p:nvCxnSpPr>
        <p:spPr>
          <a:xfrm>
            <a:off x="3124200" y="2373683"/>
            <a:ext cx="0" cy="474013"/>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114" name="Straight Connector 113">
            <a:extLst>
              <a:ext uri="{FF2B5EF4-FFF2-40B4-BE49-F238E27FC236}">
                <a16:creationId xmlns:a16="http://schemas.microsoft.com/office/drawing/2014/main" xmlns="" id="{9D678B18-0562-4AC1-A39E-9B5DDD7B18BC}"/>
              </a:ext>
            </a:extLst>
          </p:cNvPr>
          <p:cNvCxnSpPr>
            <a:cxnSpLocks/>
          </p:cNvCxnSpPr>
          <p:nvPr/>
        </p:nvCxnSpPr>
        <p:spPr>
          <a:xfrm flipH="1" flipV="1">
            <a:off x="5127050" y="4876800"/>
            <a:ext cx="1315732" cy="5290"/>
          </a:xfrm>
          <a:prstGeom prst="line">
            <a:avLst/>
          </a:prstGeom>
          <a:ln/>
        </p:spPr>
        <p:style>
          <a:lnRef idx="2">
            <a:schemeClr val="accent2"/>
          </a:lnRef>
          <a:fillRef idx="0">
            <a:schemeClr val="accent2"/>
          </a:fillRef>
          <a:effectRef idx="1">
            <a:schemeClr val="accent2"/>
          </a:effectRef>
          <a:fontRef idx="minor">
            <a:schemeClr val="tx1"/>
          </a:fontRef>
        </p:style>
      </p:cxnSp>
      <p:sp>
        <p:nvSpPr>
          <p:cNvPr id="116" name="TextBox 115">
            <a:extLst>
              <a:ext uri="{FF2B5EF4-FFF2-40B4-BE49-F238E27FC236}">
                <a16:creationId xmlns:a16="http://schemas.microsoft.com/office/drawing/2014/main" xmlns="" id="{E24F10AA-5EB4-4876-9EAD-13F5B051E104}"/>
              </a:ext>
            </a:extLst>
          </p:cNvPr>
          <p:cNvSpPr txBox="1"/>
          <p:nvPr/>
        </p:nvSpPr>
        <p:spPr>
          <a:xfrm>
            <a:off x="2266998" y="4314674"/>
            <a:ext cx="1679809" cy="400110"/>
          </a:xfrm>
          <a:prstGeom prst="rect">
            <a:avLst/>
          </a:prstGeom>
          <a:noFill/>
        </p:spPr>
        <p:txBody>
          <a:bodyPr wrap="square" rtlCol="0">
            <a:spAutoFit/>
          </a:bodyPr>
          <a:lstStyle/>
          <a:p>
            <a:pPr algn="ctr"/>
            <a:r>
              <a:rPr lang="en-MY" sz="1000" b="1" dirty="0">
                <a:solidFill>
                  <a:prstClr val="black"/>
                </a:solidFill>
              </a:rPr>
              <a:t>Prof. </a:t>
            </a:r>
            <a:r>
              <a:rPr lang="en-MY" sz="1000" b="1" dirty="0" err="1">
                <a:solidFill>
                  <a:prstClr val="black"/>
                </a:solidFill>
              </a:rPr>
              <a:t>Dr.</a:t>
            </a:r>
            <a:r>
              <a:rPr lang="en-MY" sz="1000" b="1" dirty="0">
                <a:solidFill>
                  <a:prstClr val="black"/>
                </a:solidFill>
              </a:rPr>
              <a:t> </a:t>
            </a:r>
            <a:r>
              <a:rPr lang="en-MY" sz="1000" b="1" dirty="0" err="1">
                <a:solidFill>
                  <a:prstClr val="black"/>
                </a:solidFill>
              </a:rPr>
              <a:t>Rusli</a:t>
            </a:r>
            <a:r>
              <a:rPr lang="en-MY" sz="1000" b="1" dirty="0">
                <a:solidFill>
                  <a:prstClr val="black"/>
                </a:solidFill>
              </a:rPr>
              <a:t> Haji Abdullah</a:t>
            </a:r>
            <a:br>
              <a:rPr lang="en-MY" sz="1000" b="1" dirty="0">
                <a:solidFill>
                  <a:prstClr val="black"/>
                </a:solidFill>
              </a:rPr>
            </a:br>
            <a:r>
              <a:rPr lang="en-MY" sz="1000" b="1" dirty="0">
                <a:solidFill>
                  <a:prstClr val="black"/>
                </a:solidFill>
              </a:rPr>
              <a:t> </a:t>
            </a:r>
            <a:r>
              <a:rPr lang="en-US" sz="1000" dirty="0">
                <a:solidFill>
                  <a:prstClr val="black"/>
                </a:solidFill>
              </a:rPr>
              <a:t>rusli@upm.edu.my</a:t>
            </a:r>
          </a:p>
        </p:txBody>
      </p:sp>
      <p:sp>
        <p:nvSpPr>
          <p:cNvPr id="117" name="TextBox 116">
            <a:extLst>
              <a:ext uri="{FF2B5EF4-FFF2-40B4-BE49-F238E27FC236}">
                <a16:creationId xmlns:a16="http://schemas.microsoft.com/office/drawing/2014/main" xmlns="" id="{6D6E1320-4865-43E5-A5AA-A3F8C89B8C78}"/>
              </a:ext>
            </a:extLst>
          </p:cNvPr>
          <p:cNvSpPr txBox="1"/>
          <p:nvPr/>
        </p:nvSpPr>
        <p:spPr>
          <a:xfrm>
            <a:off x="1981200" y="2667000"/>
            <a:ext cx="2347937" cy="430887"/>
          </a:xfrm>
          <a:prstGeom prst="rect">
            <a:avLst/>
          </a:prstGeom>
          <a:solidFill>
            <a:schemeClr val="bg1">
              <a:lumMod val="95000"/>
            </a:schemeClr>
          </a:solidFill>
        </p:spPr>
        <p:txBody>
          <a:bodyPr wrap="square" rtlCol="0">
            <a:spAutoFit/>
          </a:bodyPr>
          <a:lstStyle/>
          <a:p>
            <a:pPr algn="ctr"/>
            <a:r>
              <a:rPr lang="en-US" sz="1100" b="1" dirty="0">
                <a:solidFill>
                  <a:srgbClr val="C43047"/>
                </a:solidFill>
              </a:rPr>
              <a:t>THESIS, STUDENT AFFAIRS, LEARNING SUPPORT &amp; PUBLICATION</a:t>
            </a:r>
          </a:p>
        </p:txBody>
      </p:sp>
      <p:cxnSp>
        <p:nvCxnSpPr>
          <p:cNvPr id="118" name="Straight Connector 117">
            <a:extLst>
              <a:ext uri="{FF2B5EF4-FFF2-40B4-BE49-F238E27FC236}">
                <a16:creationId xmlns:a16="http://schemas.microsoft.com/office/drawing/2014/main" xmlns="" id="{08D0BD44-99A6-46DE-8D9D-006B67F98AD4}"/>
              </a:ext>
            </a:extLst>
          </p:cNvPr>
          <p:cNvCxnSpPr>
            <a:cxnSpLocks/>
          </p:cNvCxnSpPr>
          <p:nvPr/>
        </p:nvCxnSpPr>
        <p:spPr>
          <a:xfrm flipH="1">
            <a:off x="2467917" y="4881435"/>
            <a:ext cx="1277972" cy="6127"/>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119" name="Straight Connector 118">
            <a:extLst>
              <a:ext uri="{FF2B5EF4-FFF2-40B4-BE49-F238E27FC236}">
                <a16:creationId xmlns:a16="http://schemas.microsoft.com/office/drawing/2014/main" xmlns="" id="{AA657878-A759-4169-8B45-F03F3BE2C9A4}"/>
              </a:ext>
            </a:extLst>
          </p:cNvPr>
          <p:cNvCxnSpPr>
            <a:cxnSpLocks/>
          </p:cNvCxnSpPr>
          <p:nvPr/>
        </p:nvCxnSpPr>
        <p:spPr>
          <a:xfrm flipH="1">
            <a:off x="3741022" y="4881479"/>
            <a:ext cx="1371" cy="186605"/>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120" name="Straight Connector 119">
            <a:extLst>
              <a:ext uri="{FF2B5EF4-FFF2-40B4-BE49-F238E27FC236}">
                <a16:creationId xmlns:a16="http://schemas.microsoft.com/office/drawing/2014/main" xmlns="" id="{9B55A1E3-2038-425A-B303-6A833FE38A02}"/>
              </a:ext>
            </a:extLst>
          </p:cNvPr>
          <p:cNvCxnSpPr/>
          <p:nvPr/>
        </p:nvCxnSpPr>
        <p:spPr>
          <a:xfrm>
            <a:off x="6446552" y="4876770"/>
            <a:ext cx="0" cy="191314"/>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121" name="Straight Connector 120">
            <a:extLst>
              <a:ext uri="{FF2B5EF4-FFF2-40B4-BE49-F238E27FC236}">
                <a16:creationId xmlns:a16="http://schemas.microsoft.com/office/drawing/2014/main" xmlns="" id="{039083FC-5E8C-4D20-8E07-4B6BA1535CE0}"/>
              </a:ext>
            </a:extLst>
          </p:cNvPr>
          <p:cNvCxnSpPr>
            <a:cxnSpLocks/>
          </p:cNvCxnSpPr>
          <p:nvPr/>
        </p:nvCxnSpPr>
        <p:spPr>
          <a:xfrm>
            <a:off x="5143230" y="4889844"/>
            <a:ext cx="554" cy="198094"/>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122" name="Straight Connector 121">
            <a:extLst>
              <a:ext uri="{FF2B5EF4-FFF2-40B4-BE49-F238E27FC236}">
                <a16:creationId xmlns:a16="http://schemas.microsoft.com/office/drawing/2014/main" xmlns="" id="{1D414F8B-04A3-429F-BC8A-003DB264CEBA}"/>
              </a:ext>
            </a:extLst>
          </p:cNvPr>
          <p:cNvCxnSpPr>
            <a:cxnSpLocks/>
          </p:cNvCxnSpPr>
          <p:nvPr/>
        </p:nvCxnSpPr>
        <p:spPr>
          <a:xfrm>
            <a:off x="5694273" y="2373683"/>
            <a:ext cx="0" cy="468076"/>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132" name="Straight Connector 131">
            <a:extLst>
              <a:ext uri="{FF2B5EF4-FFF2-40B4-BE49-F238E27FC236}">
                <a16:creationId xmlns:a16="http://schemas.microsoft.com/office/drawing/2014/main" xmlns="" id="{93DE131B-6EBE-4173-90D1-C7D8DFA48B6A}"/>
              </a:ext>
            </a:extLst>
          </p:cNvPr>
          <p:cNvCxnSpPr>
            <a:cxnSpLocks/>
          </p:cNvCxnSpPr>
          <p:nvPr/>
        </p:nvCxnSpPr>
        <p:spPr>
          <a:xfrm>
            <a:off x="1125115" y="2373683"/>
            <a:ext cx="0" cy="446770"/>
          </a:xfrm>
          <a:prstGeom prst="line">
            <a:avLst/>
          </a:prstGeom>
          <a:ln/>
        </p:spPr>
        <p:style>
          <a:lnRef idx="2">
            <a:schemeClr val="accent2"/>
          </a:lnRef>
          <a:fillRef idx="0">
            <a:schemeClr val="accent2"/>
          </a:fillRef>
          <a:effectRef idx="1">
            <a:schemeClr val="accent2"/>
          </a:effectRef>
          <a:fontRef idx="minor">
            <a:schemeClr val="tx1"/>
          </a:fontRef>
        </p:style>
      </p:cxnSp>
      <p:sp>
        <p:nvSpPr>
          <p:cNvPr id="133" name="TextBox 132">
            <a:extLst>
              <a:ext uri="{FF2B5EF4-FFF2-40B4-BE49-F238E27FC236}">
                <a16:creationId xmlns:a16="http://schemas.microsoft.com/office/drawing/2014/main" xmlns="" id="{341C7AD7-28EC-4E97-AB36-862609B6401C}"/>
              </a:ext>
            </a:extLst>
          </p:cNvPr>
          <p:cNvSpPr txBox="1"/>
          <p:nvPr/>
        </p:nvSpPr>
        <p:spPr>
          <a:xfrm>
            <a:off x="4656179" y="2693313"/>
            <a:ext cx="1941095" cy="430887"/>
          </a:xfrm>
          <a:prstGeom prst="rect">
            <a:avLst/>
          </a:prstGeom>
          <a:solidFill>
            <a:schemeClr val="bg1">
              <a:lumMod val="95000"/>
            </a:schemeClr>
          </a:solidFill>
        </p:spPr>
        <p:txBody>
          <a:bodyPr wrap="square" rtlCol="0">
            <a:spAutoFit/>
          </a:bodyPr>
          <a:lstStyle/>
          <a:p>
            <a:pPr algn="ctr"/>
            <a:r>
              <a:rPr lang="en-US" sz="1100" b="1" dirty="0">
                <a:solidFill>
                  <a:srgbClr val="C43047"/>
                </a:solidFill>
              </a:rPr>
              <a:t>ADMISSION, INTERNATIONAL AND MOBILITY</a:t>
            </a:r>
          </a:p>
        </p:txBody>
      </p:sp>
      <p:sp>
        <p:nvSpPr>
          <p:cNvPr id="134" name="TextBox 133">
            <a:extLst>
              <a:ext uri="{FF2B5EF4-FFF2-40B4-BE49-F238E27FC236}">
                <a16:creationId xmlns:a16="http://schemas.microsoft.com/office/drawing/2014/main" xmlns="" id="{6F83B097-A432-4D66-8A32-AA56E0F24C24}"/>
              </a:ext>
            </a:extLst>
          </p:cNvPr>
          <p:cNvSpPr txBox="1"/>
          <p:nvPr/>
        </p:nvSpPr>
        <p:spPr>
          <a:xfrm>
            <a:off x="560316" y="2667000"/>
            <a:ext cx="1090305" cy="430887"/>
          </a:xfrm>
          <a:prstGeom prst="rect">
            <a:avLst/>
          </a:prstGeom>
          <a:solidFill>
            <a:schemeClr val="bg1">
              <a:lumMod val="95000"/>
            </a:schemeClr>
          </a:solidFill>
        </p:spPr>
        <p:txBody>
          <a:bodyPr wrap="square" rtlCol="0">
            <a:spAutoFit/>
          </a:bodyPr>
          <a:lstStyle/>
          <a:p>
            <a:pPr algn="ctr"/>
            <a:r>
              <a:rPr lang="en-US" sz="1100" b="1" dirty="0">
                <a:solidFill>
                  <a:srgbClr val="C43047"/>
                </a:solidFill>
              </a:rPr>
              <a:t>ACADEMIC &amp; FINANCIAL AID </a:t>
            </a:r>
          </a:p>
        </p:txBody>
      </p:sp>
      <p:cxnSp>
        <p:nvCxnSpPr>
          <p:cNvPr id="135" name="Straight Connector 134">
            <a:extLst>
              <a:ext uri="{FF2B5EF4-FFF2-40B4-BE49-F238E27FC236}">
                <a16:creationId xmlns:a16="http://schemas.microsoft.com/office/drawing/2014/main" xmlns="" id="{1FBCAC93-3FE1-4999-89D1-370C95A790EB}"/>
              </a:ext>
            </a:extLst>
          </p:cNvPr>
          <p:cNvCxnSpPr>
            <a:cxnSpLocks/>
          </p:cNvCxnSpPr>
          <p:nvPr/>
        </p:nvCxnSpPr>
        <p:spPr>
          <a:xfrm flipH="1" flipV="1">
            <a:off x="1105466" y="2362763"/>
            <a:ext cx="6133534" cy="11483"/>
          </a:xfrm>
          <a:prstGeom prst="line">
            <a:avLst/>
          </a:prstGeom>
          <a:ln w="28575"/>
        </p:spPr>
        <p:style>
          <a:lnRef idx="2">
            <a:schemeClr val="accent2"/>
          </a:lnRef>
          <a:fillRef idx="0">
            <a:schemeClr val="accent2"/>
          </a:fillRef>
          <a:effectRef idx="1">
            <a:schemeClr val="accent2"/>
          </a:effectRef>
          <a:fontRef idx="minor">
            <a:schemeClr val="tx1"/>
          </a:fontRef>
        </p:style>
      </p:cxnSp>
      <p:sp>
        <p:nvSpPr>
          <p:cNvPr id="136" name="TextBox 135">
            <a:extLst>
              <a:ext uri="{FF2B5EF4-FFF2-40B4-BE49-F238E27FC236}">
                <a16:creationId xmlns:a16="http://schemas.microsoft.com/office/drawing/2014/main" xmlns="" id="{45605418-3D4C-4DE8-A2F4-08415764D7A1}"/>
              </a:ext>
            </a:extLst>
          </p:cNvPr>
          <p:cNvSpPr txBox="1"/>
          <p:nvPr/>
        </p:nvSpPr>
        <p:spPr>
          <a:xfrm>
            <a:off x="6734086" y="3034840"/>
            <a:ext cx="986218" cy="430887"/>
          </a:xfrm>
          <a:prstGeom prst="rect">
            <a:avLst/>
          </a:prstGeom>
          <a:solidFill>
            <a:schemeClr val="bg1">
              <a:lumMod val="95000"/>
            </a:schemeClr>
          </a:solidFill>
        </p:spPr>
        <p:txBody>
          <a:bodyPr wrap="square" rtlCol="0">
            <a:spAutoFit/>
          </a:bodyPr>
          <a:lstStyle/>
          <a:p>
            <a:pPr algn="ctr"/>
            <a:r>
              <a:rPr lang="en-US" sz="1100" b="1" dirty="0">
                <a:solidFill>
                  <a:srgbClr val="C43047"/>
                </a:solidFill>
              </a:rPr>
              <a:t>DEPUTY</a:t>
            </a:r>
          </a:p>
          <a:p>
            <a:pPr algn="ctr"/>
            <a:r>
              <a:rPr lang="en-US" sz="1100" b="1" dirty="0">
                <a:solidFill>
                  <a:srgbClr val="C43047"/>
                </a:solidFill>
              </a:rPr>
              <a:t> REGISTRAR</a:t>
            </a:r>
          </a:p>
        </p:txBody>
      </p:sp>
      <p:sp>
        <p:nvSpPr>
          <p:cNvPr id="144" name="Callout: Right Arrow 143">
            <a:extLst>
              <a:ext uri="{FF2B5EF4-FFF2-40B4-BE49-F238E27FC236}">
                <a16:creationId xmlns:a16="http://schemas.microsoft.com/office/drawing/2014/main" xmlns="" id="{7B3CBC67-8ACF-4704-A0CA-85943872C72F}"/>
              </a:ext>
            </a:extLst>
          </p:cNvPr>
          <p:cNvSpPr/>
          <p:nvPr/>
        </p:nvSpPr>
        <p:spPr>
          <a:xfrm flipH="1">
            <a:off x="7754949" y="5146726"/>
            <a:ext cx="1271265" cy="949274"/>
          </a:xfrm>
          <a:prstGeom prst="rightArrowCallout">
            <a:avLst/>
          </a:prstGeom>
          <a:solidFill>
            <a:srgbClr val="C43047"/>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MY">
              <a:solidFill>
                <a:prstClr val="white"/>
              </a:solidFill>
            </a:endParaRPr>
          </a:p>
        </p:txBody>
      </p:sp>
      <p:sp>
        <p:nvSpPr>
          <p:cNvPr id="145" name="TextBox 144">
            <a:extLst>
              <a:ext uri="{FF2B5EF4-FFF2-40B4-BE49-F238E27FC236}">
                <a16:creationId xmlns:a16="http://schemas.microsoft.com/office/drawing/2014/main" xmlns="" id="{8F5D1FF5-DCB2-49F5-B87F-8AF77CDB4426}"/>
              </a:ext>
            </a:extLst>
          </p:cNvPr>
          <p:cNvSpPr txBox="1"/>
          <p:nvPr/>
        </p:nvSpPr>
        <p:spPr>
          <a:xfrm>
            <a:off x="7977428" y="5486400"/>
            <a:ext cx="1185622" cy="276999"/>
          </a:xfrm>
          <a:prstGeom prst="rect">
            <a:avLst/>
          </a:prstGeom>
          <a:noFill/>
        </p:spPr>
        <p:txBody>
          <a:bodyPr wrap="square" rtlCol="0">
            <a:spAutoFit/>
          </a:bodyPr>
          <a:lstStyle/>
          <a:p>
            <a:pPr algn="ctr"/>
            <a:r>
              <a:rPr lang="en-US" sz="1200" b="1" dirty="0">
                <a:solidFill>
                  <a:prstClr val="white"/>
                </a:solidFill>
                <a:latin typeface="Tahoma" panose="020B0604030504040204" pitchFamily="34" charset="0"/>
                <a:ea typeface="Tahoma" panose="020B0604030504040204" pitchFamily="34" charset="0"/>
                <a:cs typeface="Tahoma" panose="020B0604030504040204" pitchFamily="34" charset="0"/>
              </a:rPr>
              <a:t>OFFICERS</a:t>
            </a:r>
          </a:p>
        </p:txBody>
      </p:sp>
      <p:cxnSp>
        <p:nvCxnSpPr>
          <p:cNvPr id="52" name="Straight Connector 51"/>
          <p:cNvCxnSpPr>
            <a:cxnSpLocks/>
          </p:cNvCxnSpPr>
          <p:nvPr/>
        </p:nvCxnSpPr>
        <p:spPr>
          <a:xfrm flipH="1">
            <a:off x="695580" y="4953000"/>
            <a:ext cx="6619620" cy="24058"/>
          </a:xfrm>
          <a:prstGeom prst="line">
            <a:avLst/>
          </a:prstGeom>
          <a:ln w="15875">
            <a:solidFill>
              <a:srgbClr val="0070C0"/>
            </a:solidFill>
            <a:prstDash val="sysDot"/>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a:cxnSpLocks/>
          </p:cNvCxnSpPr>
          <p:nvPr/>
        </p:nvCxnSpPr>
        <p:spPr>
          <a:xfrm flipV="1">
            <a:off x="7315200" y="4819270"/>
            <a:ext cx="0" cy="133730"/>
          </a:xfrm>
          <a:prstGeom prst="line">
            <a:avLst/>
          </a:prstGeom>
          <a:ln w="15875">
            <a:solidFill>
              <a:srgbClr val="0070C0"/>
            </a:solidFill>
            <a:prstDash val="sysDot"/>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H="1">
            <a:off x="667269" y="4962470"/>
            <a:ext cx="23032" cy="662717"/>
          </a:xfrm>
          <a:prstGeom prst="line">
            <a:avLst/>
          </a:prstGeom>
          <a:ln w="15875">
            <a:solidFill>
              <a:srgbClr val="0070C0"/>
            </a:solidFill>
            <a:prstDash val="sysDot"/>
          </a:ln>
        </p:spPr>
        <p:style>
          <a:lnRef idx="2">
            <a:schemeClr val="accent1"/>
          </a:lnRef>
          <a:fillRef idx="0">
            <a:schemeClr val="accent1"/>
          </a:fillRef>
          <a:effectRef idx="1">
            <a:schemeClr val="accent1"/>
          </a:effectRef>
          <a:fontRef idx="minor">
            <a:schemeClr val="tx1"/>
          </a:fontRef>
        </p:style>
      </p:cxnSp>
      <p:pic>
        <p:nvPicPr>
          <p:cNvPr id="140" name="Picture 3">
            <a:extLst>
              <a:ext uri="{FF2B5EF4-FFF2-40B4-BE49-F238E27FC236}">
                <a16:creationId xmlns:a16="http://schemas.microsoft.com/office/drawing/2014/main" xmlns="" id="{9B4F244C-3545-4FA7-A2EC-D64F3020F2FF}"/>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7205"/>
          <a:stretch/>
        </p:blipFill>
        <p:spPr bwMode="auto">
          <a:xfrm>
            <a:off x="374509" y="5045553"/>
            <a:ext cx="902930" cy="10360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cxnSp>
        <p:nvCxnSpPr>
          <p:cNvPr id="64" name="Straight Connector 63"/>
          <p:cNvCxnSpPr/>
          <p:nvPr/>
        </p:nvCxnSpPr>
        <p:spPr>
          <a:xfrm>
            <a:off x="2337795" y="4955003"/>
            <a:ext cx="2390" cy="601111"/>
          </a:xfrm>
          <a:prstGeom prst="line">
            <a:avLst/>
          </a:prstGeom>
          <a:ln w="15875">
            <a:solidFill>
              <a:srgbClr val="0070C0"/>
            </a:solidFill>
            <a:prstDash val="sysDot"/>
          </a:ln>
        </p:spPr>
        <p:style>
          <a:lnRef idx="2">
            <a:schemeClr val="accent1"/>
          </a:lnRef>
          <a:fillRef idx="0">
            <a:schemeClr val="accent1"/>
          </a:fillRef>
          <a:effectRef idx="1">
            <a:schemeClr val="accent1"/>
          </a:effectRef>
          <a:fontRef idx="minor">
            <a:schemeClr val="tx1"/>
          </a:fontRef>
        </p:style>
      </p:cxnSp>
      <p:pic>
        <p:nvPicPr>
          <p:cNvPr id="137" name="Picture 4">
            <a:extLst>
              <a:ext uri="{FF2B5EF4-FFF2-40B4-BE49-F238E27FC236}">
                <a16:creationId xmlns:a16="http://schemas.microsoft.com/office/drawing/2014/main" xmlns="" id="{A2037B4A-C739-41B1-9130-85B9E8AA945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17880" y="5046220"/>
            <a:ext cx="844347" cy="10562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cxnSp>
        <p:nvCxnSpPr>
          <p:cNvPr id="65" name="Straight Connector 64"/>
          <p:cNvCxnSpPr/>
          <p:nvPr/>
        </p:nvCxnSpPr>
        <p:spPr>
          <a:xfrm>
            <a:off x="3641758" y="4962470"/>
            <a:ext cx="2390" cy="601111"/>
          </a:xfrm>
          <a:prstGeom prst="line">
            <a:avLst/>
          </a:prstGeom>
          <a:ln w="15875">
            <a:solidFill>
              <a:srgbClr val="0070C0"/>
            </a:solidFill>
            <a:prstDash val="sysDot"/>
          </a:ln>
        </p:spPr>
        <p:style>
          <a:lnRef idx="2">
            <a:schemeClr val="accent1"/>
          </a:lnRef>
          <a:fillRef idx="0">
            <a:schemeClr val="accent1"/>
          </a:fillRef>
          <a:effectRef idx="1">
            <a:schemeClr val="accent1"/>
          </a:effectRef>
          <a:fontRef idx="minor">
            <a:schemeClr val="tx1"/>
          </a:fontRef>
        </p:style>
      </p:cxnSp>
      <p:pic>
        <p:nvPicPr>
          <p:cNvPr id="138" name="Picture 6">
            <a:extLst>
              <a:ext uri="{FF2B5EF4-FFF2-40B4-BE49-F238E27FC236}">
                <a16:creationId xmlns:a16="http://schemas.microsoft.com/office/drawing/2014/main" xmlns="" id="{1A4DC6DE-C9F2-4E05-B4C9-7BDF69EDF7F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317146" y="5038034"/>
            <a:ext cx="852311" cy="10510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cxnSp>
        <p:nvCxnSpPr>
          <p:cNvPr id="66" name="Straight Connector 65"/>
          <p:cNvCxnSpPr/>
          <p:nvPr/>
        </p:nvCxnSpPr>
        <p:spPr>
          <a:xfrm>
            <a:off x="5028406" y="4954208"/>
            <a:ext cx="2390" cy="601111"/>
          </a:xfrm>
          <a:prstGeom prst="line">
            <a:avLst/>
          </a:prstGeom>
          <a:ln w="15875">
            <a:solidFill>
              <a:srgbClr val="0070C0"/>
            </a:solidFill>
            <a:prstDash val="sysDot"/>
          </a:ln>
        </p:spPr>
        <p:style>
          <a:lnRef idx="2">
            <a:schemeClr val="accent1"/>
          </a:lnRef>
          <a:fillRef idx="0">
            <a:schemeClr val="accent1"/>
          </a:fillRef>
          <a:effectRef idx="1">
            <a:schemeClr val="accent1"/>
          </a:effectRef>
          <a:fontRef idx="minor">
            <a:schemeClr val="tx1"/>
          </a:fontRef>
        </p:style>
      </p:cxnSp>
      <p:pic>
        <p:nvPicPr>
          <p:cNvPr id="141" name="Picture 8">
            <a:extLst>
              <a:ext uri="{FF2B5EF4-FFF2-40B4-BE49-F238E27FC236}">
                <a16:creationId xmlns:a16="http://schemas.microsoft.com/office/drawing/2014/main" xmlns="" id="{C78CCD6E-1608-4237-864D-2C2AC8109335}"/>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609443" y="5019067"/>
            <a:ext cx="845851" cy="10510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cxnSp>
        <p:nvCxnSpPr>
          <p:cNvPr id="71" name="Straight Connector 70"/>
          <p:cNvCxnSpPr/>
          <p:nvPr/>
        </p:nvCxnSpPr>
        <p:spPr>
          <a:xfrm>
            <a:off x="6372480" y="4946559"/>
            <a:ext cx="2390" cy="601111"/>
          </a:xfrm>
          <a:prstGeom prst="line">
            <a:avLst/>
          </a:prstGeom>
          <a:ln w="15875">
            <a:solidFill>
              <a:srgbClr val="0070C0"/>
            </a:solidFill>
            <a:prstDash val="sysDot"/>
          </a:ln>
        </p:spPr>
        <p:style>
          <a:lnRef idx="2">
            <a:schemeClr val="accent1"/>
          </a:lnRef>
          <a:fillRef idx="0">
            <a:schemeClr val="accent1"/>
          </a:fillRef>
          <a:effectRef idx="1">
            <a:schemeClr val="accent1"/>
          </a:effectRef>
          <a:fontRef idx="minor">
            <a:schemeClr val="tx1"/>
          </a:fontRef>
        </p:style>
      </p:cxnSp>
      <p:pic>
        <p:nvPicPr>
          <p:cNvPr id="142" name="Picture 9">
            <a:extLst>
              <a:ext uri="{FF2B5EF4-FFF2-40B4-BE49-F238E27FC236}">
                <a16:creationId xmlns:a16="http://schemas.microsoft.com/office/drawing/2014/main" xmlns="" id="{85FD1A6C-7371-4258-BE4B-617825C3C536}"/>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986831" y="5022243"/>
            <a:ext cx="878246" cy="10510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cxnSp>
        <p:nvCxnSpPr>
          <p:cNvPr id="85" name="Straight Connector 84">
            <a:extLst>
              <a:ext uri="{FF2B5EF4-FFF2-40B4-BE49-F238E27FC236}">
                <a16:creationId xmlns:a16="http://schemas.microsoft.com/office/drawing/2014/main" xmlns="" id="{27C251F3-8F97-4C8E-913B-982648B902DF}"/>
              </a:ext>
            </a:extLst>
          </p:cNvPr>
          <p:cNvCxnSpPr>
            <a:cxnSpLocks/>
          </p:cNvCxnSpPr>
          <p:nvPr/>
        </p:nvCxnSpPr>
        <p:spPr>
          <a:xfrm flipV="1">
            <a:off x="3187982" y="4724400"/>
            <a:ext cx="0" cy="158007"/>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92" name="Straight Connector 91">
            <a:extLst>
              <a:ext uri="{FF2B5EF4-FFF2-40B4-BE49-F238E27FC236}">
                <a16:creationId xmlns:a16="http://schemas.microsoft.com/office/drawing/2014/main" xmlns="" id="{A780EB9A-1915-4CF8-BA2B-675BE8DDCC56}"/>
              </a:ext>
            </a:extLst>
          </p:cNvPr>
          <p:cNvCxnSpPr>
            <a:cxnSpLocks/>
          </p:cNvCxnSpPr>
          <p:nvPr/>
        </p:nvCxnSpPr>
        <p:spPr>
          <a:xfrm flipV="1">
            <a:off x="5715000" y="4705405"/>
            <a:ext cx="0" cy="158007"/>
          </a:xfrm>
          <a:prstGeom prst="line">
            <a:avLst/>
          </a:prstGeom>
          <a:ln/>
        </p:spPr>
        <p:style>
          <a:lnRef idx="2">
            <a:schemeClr val="accent2"/>
          </a:lnRef>
          <a:fillRef idx="0">
            <a:schemeClr val="accent2"/>
          </a:fillRef>
          <a:effectRef idx="1">
            <a:schemeClr val="accent2"/>
          </a:effectRef>
          <a:fontRef idx="minor">
            <a:schemeClr val="tx1"/>
          </a:fontRef>
        </p:style>
      </p:cxnSp>
      <p:sp>
        <p:nvSpPr>
          <p:cNvPr id="54" name="TextBox 53">
            <a:extLst>
              <a:ext uri="{FF2B5EF4-FFF2-40B4-BE49-F238E27FC236}">
                <a16:creationId xmlns:a16="http://schemas.microsoft.com/office/drawing/2014/main" xmlns="" id="{E24F10AA-5EB4-4876-9EAD-13F5B051E104}"/>
              </a:ext>
            </a:extLst>
          </p:cNvPr>
          <p:cNvSpPr txBox="1"/>
          <p:nvPr/>
        </p:nvSpPr>
        <p:spPr>
          <a:xfrm>
            <a:off x="4875095" y="4213224"/>
            <a:ext cx="1679809" cy="553998"/>
          </a:xfrm>
          <a:prstGeom prst="rect">
            <a:avLst/>
          </a:prstGeom>
          <a:noFill/>
        </p:spPr>
        <p:txBody>
          <a:bodyPr wrap="square" rtlCol="0">
            <a:spAutoFit/>
          </a:bodyPr>
          <a:lstStyle/>
          <a:p>
            <a:pPr algn="ctr"/>
            <a:r>
              <a:rPr lang="en-MY" sz="1000" b="1" dirty="0" err="1">
                <a:solidFill>
                  <a:prstClr val="black"/>
                </a:solidFill>
              </a:rPr>
              <a:t>Prof.</a:t>
            </a:r>
            <a:r>
              <a:rPr lang="en-MY" sz="1000" b="1" dirty="0">
                <a:solidFill>
                  <a:prstClr val="black"/>
                </a:solidFill>
              </a:rPr>
              <a:t> </a:t>
            </a:r>
            <a:r>
              <a:rPr lang="en-MY" sz="1000" b="1" dirty="0" err="1">
                <a:solidFill>
                  <a:prstClr val="black"/>
                </a:solidFill>
              </a:rPr>
              <a:t>Dr.</a:t>
            </a:r>
            <a:r>
              <a:rPr lang="en-MY" sz="1000" b="1" dirty="0">
                <a:solidFill>
                  <a:prstClr val="black"/>
                </a:solidFill>
              </a:rPr>
              <a:t> </a:t>
            </a:r>
            <a:r>
              <a:rPr lang="en-MY" sz="1000" b="1" dirty="0" err="1">
                <a:solidFill>
                  <a:prstClr val="black"/>
                </a:solidFill>
              </a:rPr>
              <a:t>Zalilah</a:t>
            </a:r>
            <a:r>
              <a:rPr lang="en-MY" sz="1000" b="1" dirty="0">
                <a:solidFill>
                  <a:prstClr val="black"/>
                </a:solidFill>
              </a:rPr>
              <a:t> </a:t>
            </a:r>
            <a:r>
              <a:rPr lang="en-MY" sz="1000" b="1" dirty="0" err="1">
                <a:solidFill>
                  <a:prstClr val="black"/>
                </a:solidFill>
              </a:rPr>
              <a:t>Mohd</a:t>
            </a:r>
            <a:r>
              <a:rPr lang="en-MY" sz="1000" b="1" dirty="0">
                <a:solidFill>
                  <a:prstClr val="black"/>
                </a:solidFill>
              </a:rPr>
              <a:t> </a:t>
            </a:r>
            <a:r>
              <a:rPr lang="en-MY" sz="1000" b="1" dirty="0" err="1">
                <a:solidFill>
                  <a:prstClr val="black"/>
                </a:solidFill>
              </a:rPr>
              <a:t>Shariff</a:t>
            </a:r>
            <a:endParaRPr lang="en-MY" sz="1000" b="1" dirty="0">
              <a:solidFill>
                <a:prstClr val="black"/>
              </a:solidFill>
            </a:endParaRPr>
          </a:p>
          <a:p>
            <a:pPr algn="ctr"/>
            <a:r>
              <a:rPr lang="en-MY" sz="1000" b="1" dirty="0">
                <a:solidFill>
                  <a:prstClr val="black"/>
                </a:solidFill>
              </a:rPr>
              <a:t> </a:t>
            </a:r>
            <a:r>
              <a:rPr lang="en-US" sz="1000" dirty="0">
                <a:solidFill>
                  <a:prstClr val="black"/>
                </a:solidFill>
              </a:rPr>
              <a:t>zalilahms@upm.edu.my</a:t>
            </a:r>
          </a:p>
        </p:txBody>
      </p:sp>
      <p:pic>
        <p:nvPicPr>
          <p:cNvPr id="4" name="Picture 3" descr="A person posing for the camera&#10;&#10;Description generated with very high confidence">
            <a:extLst>
              <a:ext uri="{FF2B5EF4-FFF2-40B4-BE49-F238E27FC236}">
                <a16:creationId xmlns:a16="http://schemas.microsoft.com/office/drawing/2014/main" xmlns="" id="{F6087A80-4E08-4CBC-B498-2A76373F4E3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352273" y="3156516"/>
            <a:ext cx="819927" cy="10626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A person sitting at a table using a computer&#10;&#10;Description generated with very high confidence">
            <a:extLst>
              <a:ext uri="{FF2B5EF4-FFF2-40B4-BE49-F238E27FC236}">
                <a16:creationId xmlns:a16="http://schemas.microsoft.com/office/drawing/2014/main" xmlns="" id="{70C6D412-F8F5-449E-9FBF-25ACAA7F3CE6}"/>
              </a:ext>
            </a:extLst>
          </p:cNvPr>
          <p:cNvPicPr>
            <a:picLocks noChangeAspect="1"/>
          </p:cNvPicPr>
          <p:nvPr/>
        </p:nvPicPr>
        <p:blipFill rotWithShape="1">
          <a:blip r:embed="rId14">
            <a:extLst>
              <a:ext uri="{28A0092B-C50C-407E-A947-70E740481C1C}">
                <a14:useLocalDpi xmlns:a14="http://schemas.microsoft.com/office/drawing/2010/main" val="0"/>
              </a:ext>
            </a:extLst>
          </a:blip>
          <a:srcRect l="12006" r="11512" b="36237"/>
          <a:stretch/>
        </p:blipFill>
        <p:spPr>
          <a:xfrm>
            <a:off x="6807763" y="3521733"/>
            <a:ext cx="878244" cy="10164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descr="A person wearing a suit and tie&#10;&#10;Description generated with very high confidence">
            <a:extLst>
              <a:ext uri="{FF2B5EF4-FFF2-40B4-BE49-F238E27FC236}">
                <a16:creationId xmlns:a16="http://schemas.microsoft.com/office/drawing/2014/main" xmlns="" id="{12C28E2E-8819-46F8-A1CA-BD522AF3C243}"/>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716684" y="3174522"/>
            <a:ext cx="876570" cy="10622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9013599"/>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xmlns="" id="{F63BF3A0-9502-4A15-B9C7-1A6AA6BBD25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123"/>
          <a:stretch/>
        </p:blipFill>
        <p:spPr>
          <a:xfrm>
            <a:off x="-1" y="-457200"/>
            <a:ext cx="9144001" cy="2462213"/>
          </a:xfrm>
          <a:prstGeom prst="rect">
            <a:avLst/>
          </a:prstGeom>
        </p:spPr>
      </p:pic>
      <p:pic>
        <p:nvPicPr>
          <p:cNvPr id="35" name="Picture 34">
            <a:extLst>
              <a:ext uri="{FF2B5EF4-FFF2-40B4-BE49-F238E27FC236}">
                <a16:creationId xmlns:a16="http://schemas.microsoft.com/office/drawing/2014/main" xmlns="" id="{811C7B36-DFDB-4F81-8552-B3FB744D2A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368" y="1287118"/>
            <a:ext cx="8065267" cy="5247505"/>
          </a:xfrm>
          <a:prstGeom prst="rect">
            <a:avLst/>
          </a:prstGeom>
        </p:spPr>
      </p:pic>
      <p:sp>
        <p:nvSpPr>
          <p:cNvPr id="16" name="TextBox 15">
            <a:extLst>
              <a:ext uri="{FF2B5EF4-FFF2-40B4-BE49-F238E27FC236}">
                <a16:creationId xmlns:a16="http://schemas.microsoft.com/office/drawing/2014/main" xmlns="" id="{903DB1DA-D7B2-4FEB-AD61-994EFFFD78A9}"/>
              </a:ext>
            </a:extLst>
          </p:cNvPr>
          <p:cNvSpPr txBox="1"/>
          <p:nvPr/>
        </p:nvSpPr>
        <p:spPr>
          <a:xfrm>
            <a:off x="6477000" y="5638800"/>
            <a:ext cx="2510174" cy="523220"/>
          </a:xfrm>
          <a:prstGeom prst="rect">
            <a:avLst/>
          </a:prstGeom>
          <a:noFill/>
        </p:spPr>
        <p:txBody>
          <a:bodyPr wrap="none" rtlCol="0">
            <a:spAutoFit/>
          </a:bodyPr>
          <a:lstStyle/>
          <a:p>
            <a:r>
              <a:rPr lang="en-US" sz="1400" dirty="0"/>
              <a:t>SEPTEMBER (FIRST SEMESTER)</a:t>
            </a:r>
          </a:p>
          <a:p>
            <a:r>
              <a:rPr lang="en-US" sz="1400" dirty="0"/>
              <a:t>FEBRUARY (SECOND SEMESTER)</a:t>
            </a:r>
            <a:endParaRPr lang="en-MY" sz="1400" dirty="0"/>
          </a:p>
        </p:txBody>
      </p:sp>
      <p:graphicFrame>
        <p:nvGraphicFramePr>
          <p:cNvPr id="17" name="Table 16">
            <a:extLst>
              <a:ext uri="{FF2B5EF4-FFF2-40B4-BE49-F238E27FC236}">
                <a16:creationId xmlns:a16="http://schemas.microsoft.com/office/drawing/2014/main" xmlns="" id="{3F446955-A43C-4E51-BAF7-1190837C49C7}"/>
              </a:ext>
            </a:extLst>
          </p:cNvPr>
          <p:cNvGraphicFramePr>
            <a:graphicFrameLocks noGrp="1"/>
          </p:cNvGraphicFramePr>
          <p:nvPr>
            <p:extLst>
              <p:ext uri="{D42A27DB-BD31-4B8C-83A1-F6EECF244321}">
                <p14:modId xmlns:p14="http://schemas.microsoft.com/office/powerpoint/2010/main" val="2648259489"/>
              </p:ext>
            </p:extLst>
          </p:nvPr>
        </p:nvGraphicFramePr>
        <p:xfrm>
          <a:off x="6412927" y="2925748"/>
          <a:ext cx="2390862" cy="1074420"/>
        </p:xfrm>
        <a:graphic>
          <a:graphicData uri="http://schemas.openxmlformats.org/drawingml/2006/table">
            <a:tbl>
              <a:tblPr firstRow="1" bandRow="1">
                <a:tableStyleId>{21E4AEA4-8DFA-4A89-87EB-49C32662AFE0}</a:tableStyleId>
              </a:tblPr>
              <a:tblGrid>
                <a:gridCol w="638262">
                  <a:extLst>
                    <a:ext uri="{9D8B030D-6E8A-4147-A177-3AD203B41FA5}">
                      <a16:colId xmlns:a16="http://schemas.microsoft.com/office/drawing/2014/main" xmlns="" val="20000"/>
                    </a:ext>
                  </a:extLst>
                </a:gridCol>
                <a:gridCol w="952850">
                  <a:extLst>
                    <a:ext uri="{9D8B030D-6E8A-4147-A177-3AD203B41FA5}">
                      <a16:colId xmlns:a16="http://schemas.microsoft.com/office/drawing/2014/main" xmlns="" val="20001"/>
                    </a:ext>
                  </a:extLst>
                </a:gridCol>
                <a:gridCol w="799750">
                  <a:extLst>
                    <a:ext uri="{9D8B030D-6E8A-4147-A177-3AD203B41FA5}">
                      <a16:colId xmlns:a16="http://schemas.microsoft.com/office/drawing/2014/main" xmlns="" val="20002"/>
                    </a:ext>
                  </a:extLst>
                </a:gridCol>
              </a:tblGrid>
              <a:tr h="185433">
                <a:tc>
                  <a:txBody>
                    <a:bodyPr/>
                    <a:lstStyle/>
                    <a:p>
                      <a:pPr algn="ctr"/>
                      <a:r>
                        <a:rPr lang="en-US" sz="1050" dirty="0"/>
                        <a:t>CGPA</a:t>
                      </a:r>
                    </a:p>
                  </a:txBody>
                  <a:tcPr>
                    <a:cell3D prstMaterial="dkEdge">
                      <a:bevel prst="relaxedInset"/>
                      <a:lightRig rig="flood" dir="t"/>
                    </a:cell3D>
                  </a:tcPr>
                </a:tc>
                <a:tc>
                  <a:txBody>
                    <a:bodyPr/>
                    <a:lstStyle/>
                    <a:p>
                      <a:pPr algn="ctr"/>
                      <a:r>
                        <a:rPr lang="en-US" sz="1050" dirty="0"/>
                        <a:t>MASTER</a:t>
                      </a:r>
                    </a:p>
                  </a:txBody>
                  <a:tcPr>
                    <a:cell3D prstMaterial="dkEdge">
                      <a:bevel prst="relaxedInset"/>
                      <a:lightRig rig="flood" dir="t"/>
                    </a:cell3D>
                  </a:tcPr>
                </a:tc>
                <a:tc>
                  <a:txBody>
                    <a:bodyPr/>
                    <a:lstStyle/>
                    <a:p>
                      <a:pPr algn="ctr"/>
                      <a:r>
                        <a:rPr lang="en-US" sz="1050" dirty="0"/>
                        <a:t>PhD</a:t>
                      </a:r>
                    </a:p>
                  </a:txBody>
                  <a:tcPr>
                    <a:cell3D prstMaterial="dkEdge">
                      <a:bevel prst="relaxedInset"/>
                      <a:lightRig rig="flood" dir="t"/>
                    </a:cell3D>
                  </a:tcPr>
                </a:tc>
                <a:extLst>
                  <a:ext uri="{0D108BD9-81ED-4DB2-BD59-A6C34878D82A}">
                    <a16:rowId xmlns:a16="http://schemas.microsoft.com/office/drawing/2014/main" xmlns="" val="10000"/>
                  </a:ext>
                </a:extLst>
              </a:tr>
              <a:tr h="185433">
                <a:tc>
                  <a:txBody>
                    <a:bodyPr/>
                    <a:lstStyle/>
                    <a:p>
                      <a:pPr algn="ctr"/>
                      <a:r>
                        <a:rPr lang="en-US" sz="1050" dirty="0"/>
                        <a:t>≥3.00</a:t>
                      </a:r>
                    </a:p>
                  </a:txBody>
                  <a:tcPr>
                    <a:cell3D prstMaterial="dkEdge">
                      <a:bevel prst="relaxedInset"/>
                      <a:lightRig rig="flood" dir="t"/>
                    </a:cell3D>
                  </a:tcPr>
                </a:tc>
                <a:tc>
                  <a:txBody>
                    <a:bodyPr/>
                    <a:lstStyle/>
                    <a:p>
                      <a:pPr algn="ctr"/>
                      <a:r>
                        <a:rPr lang="en-US" sz="1050" dirty="0"/>
                        <a:t>√</a:t>
                      </a:r>
                    </a:p>
                  </a:txBody>
                  <a:tcPr>
                    <a:cell3D prstMaterial="dkEdge">
                      <a:bevel prst="relaxedInset"/>
                      <a:lightRig rig="flood" dir="t"/>
                    </a:cell3D>
                  </a:tcPr>
                </a:tc>
                <a:tc>
                  <a:txBody>
                    <a:bodyPr/>
                    <a:lstStyle/>
                    <a:p>
                      <a:pPr algn="ctr"/>
                      <a:r>
                        <a:rPr lang="en-US" sz="1050" dirty="0"/>
                        <a:t>√</a:t>
                      </a:r>
                    </a:p>
                  </a:txBody>
                  <a:tcPr>
                    <a:cell3D prstMaterial="dkEdge">
                      <a:bevel prst="artDeco"/>
                      <a:lightRig rig="flood" dir="t"/>
                    </a:cell3D>
                  </a:tcPr>
                </a:tc>
                <a:extLst>
                  <a:ext uri="{0D108BD9-81ED-4DB2-BD59-A6C34878D82A}">
                    <a16:rowId xmlns:a16="http://schemas.microsoft.com/office/drawing/2014/main" xmlns="" val="10001"/>
                  </a:ext>
                </a:extLst>
              </a:tr>
              <a:tr h="357819">
                <a:tc>
                  <a:txBody>
                    <a:bodyPr/>
                    <a:lstStyle/>
                    <a:p>
                      <a:pPr algn="ctr"/>
                      <a:r>
                        <a:rPr lang="en-US" sz="1050" dirty="0"/>
                        <a:t>&lt;3.00</a:t>
                      </a:r>
                    </a:p>
                  </a:txBody>
                  <a:tcPr>
                    <a:cell3D prstMaterial="dkEdge">
                      <a:bevel prst="relaxedInset"/>
                      <a:lightRig rig="flood" dir="t"/>
                    </a:cell3D>
                  </a:tcPr>
                </a:tc>
                <a:tc gridSpan="2">
                  <a:txBody>
                    <a:bodyPr/>
                    <a:lstStyle/>
                    <a:p>
                      <a:pPr algn="ctr"/>
                      <a:r>
                        <a:rPr lang="en-US" sz="1050" dirty="0"/>
                        <a:t>Subject to any other requirement specified by the Faculty/Institute</a:t>
                      </a:r>
                    </a:p>
                  </a:txBody>
                  <a:tcPr>
                    <a:cell3D prstMaterial="dkEdge">
                      <a:bevel prst="relaxedInset"/>
                      <a:lightRig rig="flood" dir="t"/>
                    </a:cell3D>
                  </a:tcPr>
                </a:tc>
                <a:tc hMerge="1">
                  <a:txBody>
                    <a:bodyPr/>
                    <a:lstStyle/>
                    <a:p>
                      <a:endParaRPr lang="en-US" dirty="0"/>
                    </a:p>
                  </a:txBody>
                  <a:tcPr/>
                </a:tc>
                <a:extLst>
                  <a:ext uri="{0D108BD9-81ED-4DB2-BD59-A6C34878D82A}">
                    <a16:rowId xmlns:a16="http://schemas.microsoft.com/office/drawing/2014/main" xmlns="" val="10002"/>
                  </a:ext>
                </a:extLst>
              </a:tr>
            </a:tbl>
          </a:graphicData>
        </a:graphic>
      </p:graphicFrame>
      <p:sp>
        <p:nvSpPr>
          <p:cNvPr id="18" name="TextBox 17">
            <a:extLst>
              <a:ext uri="{FF2B5EF4-FFF2-40B4-BE49-F238E27FC236}">
                <a16:creationId xmlns:a16="http://schemas.microsoft.com/office/drawing/2014/main" xmlns="" id="{F7353777-8049-4FEB-9537-FA14904C353D}"/>
              </a:ext>
            </a:extLst>
          </p:cNvPr>
          <p:cNvSpPr txBox="1"/>
          <p:nvPr/>
        </p:nvSpPr>
        <p:spPr>
          <a:xfrm>
            <a:off x="5562602" y="1433036"/>
            <a:ext cx="2590261" cy="738664"/>
          </a:xfrm>
          <a:prstGeom prst="rect">
            <a:avLst/>
          </a:prstGeom>
          <a:noFill/>
        </p:spPr>
        <p:txBody>
          <a:bodyPr wrap="none" rtlCol="0">
            <a:spAutoFit/>
          </a:bodyPr>
          <a:lstStyle/>
          <a:p>
            <a:r>
              <a:rPr lang="en-MY" sz="1400" dirty="0"/>
              <a:t>IELTS, TOEFL-PBT, TOEFL-</a:t>
            </a:r>
            <a:r>
              <a:rPr lang="en-MY" sz="1400" dirty="0" err="1"/>
              <a:t>iBT</a:t>
            </a:r>
            <a:r>
              <a:rPr lang="en-MY" sz="1400" dirty="0"/>
              <a:t>, CIEP</a:t>
            </a:r>
          </a:p>
          <a:p>
            <a:endParaRPr lang="en-MY" sz="1400" dirty="0"/>
          </a:p>
          <a:p>
            <a:endParaRPr lang="en-MY" sz="1400" dirty="0"/>
          </a:p>
        </p:txBody>
      </p:sp>
      <p:sp>
        <p:nvSpPr>
          <p:cNvPr id="19" name="TextBox 18">
            <a:extLst>
              <a:ext uri="{FF2B5EF4-FFF2-40B4-BE49-F238E27FC236}">
                <a16:creationId xmlns:a16="http://schemas.microsoft.com/office/drawing/2014/main" xmlns="" id="{0714EBCA-D32B-46A7-A72D-489FA2F82132}"/>
              </a:ext>
            </a:extLst>
          </p:cNvPr>
          <p:cNvSpPr txBox="1"/>
          <p:nvPr/>
        </p:nvSpPr>
        <p:spPr>
          <a:xfrm>
            <a:off x="47635" y="2895602"/>
            <a:ext cx="3084499" cy="1277273"/>
          </a:xfrm>
          <a:prstGeom prst="rect">
            <a:avLst/>
          </a:prstGeom>
          <a:noFill/>
        </p:spPr>
        <p:txBody>
          <a:bodyPr wrap="none" rtlCol="0">
            <a:spAutoFit/>
          </a:bodyPr>
          <a:lstStyle/>
          <a:p>
            <a:r>
              <a:rPr lang="en-MY" sz="1100" b="1" dirty="0"/>
              <a:t>DOCTORAL DEGREE PROGRAMMES</a:t>
            </a:r>
          </a:p>
          <a:p>
            <a:r>
              <a:rPr lang="en-MY" sz="1100" dirty="0"/>
              <a:t>Full Time: 2 years - 5 years</a:t>
            </a:r>
          </a:p>
          <a:p>
            <a:r>
              <a:rPr lang="en-MY" sz="1100" dirty="0"/>
              <a:t>Part Time: 4 years - 6 years (For local student only)</a:t>
            </a:r>
          </a:p>
          <a:p>
            <a:endParaRPr lang="en-MY" sz="1100" dirty="0"/>
          </a:p>
          <a:p>
            <a:r>
              <a:rPr lang="en-MY" sz="1100" b="1" dirty="0"/>
              <a:t>MASTERS DEGREE PROGRAMMES</a:t>
            </a:r>
          </a:p>
          <a:p>
            <a:r>
              <a:rPr lang="en-MY" sz="1100" dirty="0"/>
              <a:t>Full Time: 1 year - 3 years</a:t>
            </a:r>
          </a:p>
          <a:p>
            <a:r>
              <a:rPr lang="en-MY" sz="1100" dirty="0"/>
              <a:t>Part Time: 2 years - 4 years (For local student only)</a:t>
            </a:r>
          </a:p>
        </p:txBody>
      </p:sp>
      <p:cxnSp>
        <p:nvCxnSpPr>
          <p:cNvPr id="23" name="Straight Connector 22">
            <a:extLst>
              <a:ext uri="{FF2B5EF4-FFF2-40B4-BE49-F238E27FC236}">
                <a16:creationId xmlns:a16="http://schemas.microsoft.com/office/drawing/2014/main" xmlns="" id="{2D5F8882-84F9-4F3D-8257-E67B803678DE}"/>
              </a:ext>
            </a:extLst>
          </p:cNvPr>
          <p:cNvCxnSpPr/>
          <p:nvPr/>
        </p:nvCxnSpPr>
        <p:spPr>
          <a:xfrm>
            <a:off x="838200" y="2743200"/>
            <a:ext cx="12192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5" name="Straight Connector 24">
            <a:extLst>
              <a:ext uri="{FF2B5EF4-FFF2-40B4-BE49-F238E27FC236}">
                <a16:creationId xmlns:a16="http://schemas.microsoft.com/office/drawing/2014/main" xmlns="" id="{CEDFE539-5B6A-426A-8690-5E2D188F555B}"/>
              </a:ext>
            </a:extLst>
          </p:cNvPr>
          <p:cNvCxnSpPr>
            <a:cxnSpLocks/>
          </p:cNvCxnSpPr>
          <p:nvPr/>
        </p:nvCxnSpPr>
        <p:spPr>
          <a:xfrm>
            <a:off x="7007361" y="2895600"/>
            <a:ext cx="13483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8" name="Straight Connector 27">
            <a:extLst>
              <a:ext uri="{FF2B5EF4-FFF2-40B4-BE49-F238E27FC236}">
                <a16:creationId xmlns:a16="http://schemas.microsoft.com/office/drawing/2014/main" xmlns="" id="{DDDAAD1F-C870-4482-8C57-EB443F3A056E}"/>
              </a:ext>
            </a:extLst>
          </p:cNvPr>
          <p:cNvCxnSpPr>
            <a:cxnSpLocks/>
          </p:cNvCxnSpPr>
          <p:nvPr/>
        </p:nvCxnSpPr>
        <p:spPr>
          <a:xfrm>
            <a:off x="6934200" y="5562600"/>
            <a:ext cx="1348316"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xmlns="" id="{8D0E4DFD-925F-48CC-9D60-F9E4F6FFBA09}"/>
              </a:ext>
            </a:extLst>
          </p:cNvPr>
          <p:cNvCxnSpPr/>
          <p:nvPr/>
        </p:nvCxnSpPr>
        <p:spPr>
          <a:xfrm>
            <a:off x="5486400" y="1433036"/>
            <a:ext cx="0" cy="369332"/>
          </a:xfrm>
          <a:prstGeom prst="line">
            <a:avLst/>
          </a:prstGeom>
        </p:spPr>
        <p:style>
          <a:lnRef idx="1">
            <a:schemeClr val="accent6"/>
          </a:lnRef>
          <a:fillRef idx="0">
            <a:schemeClr val="accent6"/>
          </a:fillRef>
          <a:effectRef idx="0">
            <a:schemeClr val="accent6"/>
          </a:effectRef>
          <a:fontRef idx="minor">
            <a:schemeClr val="tx1"/>
          </a:fontRef>
        </p:style>
      </p:cxnSp>
      <p:pic>
        <p:nvPicPr>
          <p:cNvPr id="5" name="Content Placeholder 4" descr="Inner-UPM-Template_Option-1A.jpg"/>
          <p:cNvPicPr>
            <a:picLocks noChangeAspect="1"/>
          </p:cNvPicPr>
          <p:nvPr/>
        </p:nvPicPr>
        <p:blipFill>
          <a:blip r:embed="rId4"/>
          <a:stretch>
            <a:fillRect/>
          </a:stretch>
        </p:blipFill>
        <p:spPr>
          <a:xfrm>
            <a:off x="0" y="6420394"/>
            <a:ext cx="7315200" cy="437606"/>
          </a:xfrm>
          <a:prstGeom prst="rect">
            <a:avLst/>
          </a:prstGeom>
        </p:spPr>
      </p:pic>
      <p:sp>
        <p:nvSpPr>
          <p:cNvPr id="2" name="TextBox 1">
            <a:extLst>
              <a:ext uri="{FF2B5EF4-FFF2-40B4-BE49-F238E27FC236}">
                <a16:creationId xmlns:a16="http://schemas.microsoft.com/office/drawing/2014/main" xmlns="" id="{42556133-0508-4C0B-9D3A-F3215D3CC0AE}"/>
              </a:ext>
            </a:extLst>
          </p:cNvPr>
          <p:cNvSpPr txBox="1"/>
          <p:nvPr/>
        </p:nvSpPr>
        <p:spPr>
          <a:xfrm>
            <a:off x="156828" y="5617798"/>
            <a:ext cx="3369833" cy="769441"/>
          </a:xfrm>
          <a:prstGeom prst="rect">
            <a:avLst/>
          </a:prstGeom>
          <a:noFill/>
        </p:spPr>
        <p:txBody>
          <a:bodyPr wrap="none" rtlCol="0">
            <a:spAutoFit/>
          </a:bodyPr>
          <a:lstStyle/>
          <a:p>
            <a:r>
              <a:rPr lang="en-MY" sz="1100" dirty="0"/>
              <a:t>A </a:t>
            </a:r>
            <a:r>
              <a:rPr lang="en-MY" sz="1100" b="1" dirty="0"/>
              <a:t>doctoral student </a:t>
            </a:r>
            <a:r>
              <a:rPr lang="en-MY" sz="1100" dirty="0"/>
              <a:t>= minimum of 4 semesters / 2 years</a:t>
            </a:r>
          </a:p>
          <a:p>
            <a:r>
              <a:rPr lang="en-MY" sz="1100" dirty="0"/>
              <a:t>A </a:t>
            </a:r>
            <a:r>
              <a:rPr lang="en-MY" sz="1100" b="1" dirty="0"/>
              <a:t>Masters student </a:t>
            </a:r>
            <a:r>
              <a:rPr lang="en-MY" sz="1100" dirty="0"/>
              <a:t>= minimum of  2 semesters / 1 years</a:t>
            </a:r>
          </a:p>
          <a:p>
            <a:r>
              <a:rPr lang="en-MY" sz="1100" dirty="0"/>
              <a:t>This does not apply to PhD (Industry) students.</a:t>
            </a:r>
          </a:p>
          <a:p>
            <a:endParaRPr lang="en-MY" sz="1100" dirty="0"/>
          </a:p>
        </p:txBody>
      </p:sp>
      <p:sp>
        <p:nvSpPr>
          <p:cNvPr id="22" name="TextBox 21">
            <a:extLst>
              <a:ext uri="{FF2B5EF4-FFF2-40B4-BE49-F238E27FC236}">
                <a16:creationId xmlns:a16="http://schemas.microsoft.com/office/drawing/2014/main" xmlns="" id="{56715B41-75ED-463B-8216-C8291EF040C8}"/>
              </a:ext>
            </a:extLst>
          </p:cNvPr>
          <p:cNvSpPr txBox="1"/>
          <p:nvPr/>
        </p:nvSpPr>
        <p:spPr>
          <a:xfrm>
            <a:off x="2209800" y="223907"/>
            <a:ext cx="1988044" cy="446276"/>
          </a:xfrm>
          <a:prstGeom prst="rect">
            <a:avLst/>
          </a:prstGeom>
          <a:noFill/>
        </p:spPr>
        <p:txBody>
          <a:bodyPr wrap="none" rtlCol="0">
            <a:spAutoFit/>
          </a:bodyPr>
          <a:lstStyle/>
          <a:p>
            <a:pPr algn="ctr"/>
            <a:r>
              <a:rPr lang="en-US" sz="2300" b="1" i="1" dirty="0">
                <a:latin typeface="Tahoma" panose="020B0604030504040204" pitchFamily="34" charset="0"/>
                <a:ea typeface="Tahoma" panose="020B0604030504040204" pitchFamily="34" charset="0"/>
                <a:cs typeface="Tahoma" panose="020B0604030504040204" pitchFamily="34" charset="0"/>
              </a:rPr>
              <a:t>ADMISSION</a:t>
            </a:r>
            <a:endParaRPr lang="en-MY" sz="2300" b="1" i="1"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xmlns="" id="{C098D16B-7A38-4012-BCDF-F6F95380571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15364" y="4996832"/>
            <a:ext cx="1398461" cy="1250859"/>
          </a:xfrm>
          <a:prstGeom prst="rect">
            <a:avLst/>
          </a:prstGeom>
        </p:spPr>
      </p:pic>
      <p:pic>
        <p:nvPicPr>
          <p:cNvPr id="7" name="Picture 6">
            <a:extLst>
              <a:ext uri="{FF2B5EF4-FFF2-40B4-BE49-F238E27FC236}">
                <a16:creationId xmlns:a16="http://schemas.microsoft.com/office/drawing/2014/main" xmlns="" id="{4CBD617A-0196-4F5C-9D08-E11BF186ABB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36500"/>
          <a:stretch/>
        </p:blipFill>
        <p:spPr>
          <a:xfrm>
            <a:off x="6477000" y="4188290"/>
            <a:ext cx="1957242" cy="764830"/>
          </a:xfrm>
          <a:prstGeom prst="rect">
            <a:avLst/>
          </a:prstGeom>
        </p:spPr>
      </p:pic>
      <p:pic>
        <p:nvPicPr>
          <p:cNvPr id="9" name="Picture 8">
            <a:extLst>
              <a:ext uri="{FF2B5EF4-FFF2-40B4-BE49-F238E27FC236}">
                <a16:creationId xmlns:a16="http://schemas.microsoft.com/office/drawing/2014/main" xmlns="" id="{3C6BF640-1566-4C28-B997-B9FE8AD35BC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887" t="15826" r="7703" b="21636"/>
          <a:stretch/>
        </p:blipFill>
        <p:spPr>
          <a:xfrm>
            <a:off x="915190" y="1301993"/>
            <a:ext cx="1398462" cy="738661"/>
          </a:xfrm>
          <a:prstGeom prst="rect">
            <a:avLst/>
          </a:prstGeom>
        </p:spPr>
      </p:pic>
      <p:pic>
        <p:nvPicPr>
          <p:cNvPr id="11" name="Picture 10">
            <a:extLst>
              <a:ext uri="{FF2B5EF4-FFF2-40B4-BE49-F238E27FC236}">
                <a16:creationId xmlns:a16="http://schemas.microsoft.com/office/drawing/2014/main" xmlns="" id="{776B9D57-C334-4796-828D-306648110CDC}"/>
              </a:ext>
            </a:extLst>
          </p:cNvPr>
          <p:cNvPicPr>
            <a:picLocks noChangeAspect="1"/>
          </p:cNvPicPr>
          <p:nvPr/>
        </p:nvPicPr>
        <p:blipFill rotWithShape="1">
          <a:blip r:embed="rId8">
            <a:extLst>
              <a:ext uri="{28A0092B-C50C-407E-A947-70E740481C1C}">
                <a14:useLocalDpi xmlns:a14="http://schemas.microsoft.com/office/drawing/2010/main" val="0"/>
              </a:ext>
            </a:extLst>
          </a:blip>
          <a:srcRect l="20207" t="15839" r="19748" b="14000"/>
          <a:stretch/>
        </p:blipFill>
        <p:spPr>
          <a:xfrm>
            <a:off x="959305" y="4293896"/>
            <a:ext cx="630579" cy="669516"/>
          </a:xfrm>
          <a:prstGeom prst="rect">
            <a:avLst/>
          </a:prstGeom>
        </p:spPr>
      </p:pic>
      <p:pic>
        <p:nvPicPr>
          <p:cNvPr id="24" name="Picture 23">
            <a:extLst>
              <a:ext uri="{FF2B5EF4-FFF2-40B4-BE49-F238E27FC236}">
                <a16:creationId xmlns:a16="http://schemas.microsoft.com/office/drawing/2014/main" xmlns="" id="{7CE42D6D-A1CE-4461-A6F6-82CD0A391435}"/>
              </a:ext>
            </a:extLst>
          </p:cNvPr>
          <p:cNvPicPr>
            <a:picLocks noChangeAspect="1"/>
          </p:cNvPicPr>
          <p:nvPr/>
        </p:nvPicPr>
        <p:blipFill rotWithShape="1">
          <a:blip r:embed="rId8">
            <a:extLst>
              <a:ext uri="{28A0092B-C50C-407E-A947-70E740481C1C}">
                <a14:useLocalDpi xmlns:a14="http://schemas.microsoft.com/office/drawing/2010/main" val="0"/>
              </a:ext>
            </a:extLst>
          </a:blip>
          <a:srcRect l="20207" t="15839" r="19748" b="14000"/>
          <a:stretch/>
        </p:blipFill>
        <p:spPr>
          <a:xfrm>
            <a:off x="1742112" y="4451017"/>
            <a:ext cx="630579" cy="512376"/>
          </a:xfrm>
          <a:prstGeom prst="rect">
            <a:avLst/>
          </a:prstGeom>
        </p:spPr>
      </p:pic>
      <p:pic>
        <p:nvPicPr>
          <p:cNvPr id="1026" name="Picture 2" descr="Image result for residential vector">
            <a:extLst>
              <a:ext uri="{FF2B5EF4-FFF2-40B4-BE49-F238E27FC236}">
                <a16:creationId xmlns:a16="http://schemas.microsoft.com/office/drawing/2014/main" xmlns="" id="{6995047A-4BC1-4611-A30C-5063C8DA35EE}"/>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9832" t="14801" r="29793" b="18113"/>
          <a:stretch/>
        </p:blipFill>
        <p:spPr bwMode="auto">
          <a:xfrm>
            <a:off x="602257" y="4458529"/>
            <a:ext cx="357046" cy="50116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xmlns="" id="{9BAF959B-8AAD-42C8-93A3-926DDCCFF09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82847" y="2247306"/>
            <a:ext cx="2985720" cy="2985720"/>
          </a:xfrm>
          <a:prstGeom prst="ellipse">
            <a:avLst/>
          </a:prstGeom>
          <a:ln>
            <a:noFill/>
          </a:ln>
          <a:effectLst>
            <a:softEdge rad="112500"/>
          </a:effectLst>
        </p:spPr>
      </p:pic>
      <p:sp>
        <p:nvSpPr>
          <p:cNvPr id="20" name="TextBox 19">
            <a:extLst>
              <a:ext uri="{FF2B5EF4-FFF2-40B4-BE49-F238E27FC236}">
                <a16:creationId xmlns:a16="http://schemas.microsoft.com/office/drawing/2014/main" xmlns="" id="{5EEBE18D-7F25-4D0C-80EE-D31993A35F67}"/>
              </a:ext>
            </a:extLst>
          </p:cNvPr>
          <p:cNvSpPr txBox="1"/>
          <p:nvPr/>
        </p:nvSpPr>
        <p:spPr>
          <a:xfrm>
            <a:off x="3985074" y="4064592"/>
            <a:ext cx="1439817" cy="338554"/>
          </a:xfrm>
          <a:prstGeom prst="rect">
            <a:avLst/>
          </a:prstGeom>
          <a:solidFill>
            <a:schemeClr val="bg1">
              <a:lumMod val="85000"/>
            </a:schemeClr>
          </a:solidFill>
        </p:spPr>
        <p:txBody>
          <a:bodyPr wrap="none" rtlCol="0">
            <a:spAutoFit/>
          </a:bodyPr>
          <a:lstStyle/>
          <a:p>
            <a:pPr algn="ctr"/>
            <a:r>
              <a:rPr lang="en-US" sz="1600" b="1" dirty="0">
                <a:latin typeface="Tahoma" panose="020B0604030504040204" pitchFamily="34" charset="0"/>
                <a:ea typeface="Tahoma" panose="020B0604030504040204" pitchFamily="34" charset="0"/>
                <a:cs typeface="Tahoma" panose="020B0604030504040204" pitchFamily="34" charset="0"/>
              </a:rPr>
              <a:t>ADMISSION</a:t>
            </a:r>
            <a:endParaRPr lang="en-MY" sz="16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6814197"/>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xmlns="" id="{AF50B2EE-3CE1-4412-875A-5C99B71050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694921">
            <a:off x="274775" y="3065992"/>
            <a:ext cx="1778221" cy="1520576"/>
          </a:xfrm>
          <a:prstGeom prst="rect">
            <a:avLst/>
          </a:prstGeom>
        </p:spPr>
      </p:pic>
      <p:pic>
        <p:nvPicPr>
          <p:cNvPr id="21" name="Picture 20">
            <a:extLst>
              <a:ext uri="{FF2B5EF4-FFF2-40B4-BE49-F238E27FC236}">
                <a16:creationId xmlns:a16="http://schemas.microsoft.com/office/drawing/2014/main" xmlns="" id="{C19A16D8-A1AA-4C3A-987F-600187FCFB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499235"/>
            <a:ext cx="9015241" cy="3243978"/>
          </a:xfrm>
          <a:prstGeom prst="rect">
            <a:avLst/>
          </a:prstGeom>
        </p:spPr>
      </p:pic>
      <p:pic>
        <p:nvPicPr>
          <p:cNvPr id="1026" name="Picture 2" descr="Image result for research vector"/>
          <p:cNvPicPr>
            <a:picLocks noChangeAspect="1" noChangeArrowheads="1"/>
          </p:cNvPicPr>
          <p:nvPr/>
        </p:nvPicPr>
        <p:blipFill rotWithShape="1">
          <a:blip r:embed="rId4" cstate="print">
            <a:clrChange>
              <a:clrFrom>
                <a:srgbClr val="F6F6F6"/>
              </a:clrFrom>
              <a:clrTo>
                <a:srgbClr val="F6F6F6">
                  <a:alpha val="0"/>
                </a:srgbClr>
              </a:clrTo>
            </a:clrChange>
            <a:extLst>
              <a:ext uri="{28A0092B-C50C-407E-A947-70E740481C1C}">
                <a14:useLocalDpi xmlns:a14="http://schemas.microsoft.com/office/drawing/2010/main" val="0"/>
              </a:ext>
            </a:extLst>
          </a:blip>
          <a:srcRect l="10059" t="-523" r="5578" b="26119"/>
          <a:stretch/>
        </p:blipFill>
        <p:spPr bwMode="auto">
          <a:xfrm>
            <a:off x="1588918" y="2895600"/>
            <a:ext cx="1992482" cy="199248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xmlns="" id="{C8FA3923-E6B4-469B-9227-723544590F8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123"/>
          <a:stretch/>
        </p:blipFill>
        <p:spPr>
          <a:xfrm>
            <a:off x="-1" y="-457200"/>
            <a:ext cx="9144001" cy="2462213"/>
          </a:xfrm>
          <a:prstGeom prst="rect">
            <a:avLst/>
          </a:prstGeom>
        </p:spPr>
      </p:pic>
      <p:sp>
        <p:nvSpPr>
          <p:cNvPr id="7" name="Rectangle: Diagonal Corners Snipped 6">
            <a:extLst>
              <a:ext uri="{FF2B5EF4-FFF2-40B4-BE49-F238E27FC236}">
                <a16:creationId xmlns:a16="http://schemas.microsoft.com/office/drawing/2014/main" xmlns="" id="{38631FDA-81E9-4A4B-99C6-0BB6FA02527E}"/>
              </a:ext>
            </a:extLst>
          </p:cNvPr>
          <p:cNvSpPr/>
          <p:nvPr/>
        </p:nvSpPr>
        <p:spPr>
          <a:xfrm>
            <a:off x="5060107" y="5079170"/>
            <a:ext cx="4058254" cy="1142956"/>
          </a:xfrm>
          <a:prstGeom prst="snip2DiagRect">
            <a:avLst/>
          </a:prstGeom>
          <a:solidFill>
            <a:schemeClr val="tx1">
              <a:lumMod val="75000"/>
              <a:lumOff val="25000"/>
            </a:schemeClr>
          </a:solidFill>
          <a:ln w="28575">
            <a:solidFill>
              <a:srgbClr val="FFA41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a:p>
        </p:txBody>
      </p:sp>
      <p:pic>
        <p:nvPicPr>
          <p:cNvPr id="28" name="Picture 27">
            <a:extLst>
              <a:ext uri="{FF2B5EF4-FFF2-40B4-BE49-F238E27FC236}">
                <a16:creationId xmlns:a16="http://schemas.microsoft.com/office/drawing/2014/main" xmlns="" id="{F58FDFB4-A268-48C7-BC5E-429D92B2368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04855" y="3133721"/>
            <a:ext cx="1690297" cy="1920454"/>
          </a:xfrm>
          <a:prstGeom prst="rect">
            <a:avLst/>
          </a:prstGeom>
        </p:spPr>
      </p:pic>
      <p:sp>
        <p:nvSpPr>
          <p:cNvPr id="4" name="Flowchart: Card 3">
            <a:extLst>
              <a:ext uri="{FF2B5EF4-FFF2-40B4-BE49-F238E27FC236}">
                <a16:creationId xmlns:a16="http://schemas.microsoft.com/office/drawing/2014/main" xmlns="" id="{2F708DE0-6010-4E2E-BD0C-1F7F910800C1}"/>
              </a:ext>
            </a:extLst>
          </p:cNvPr>
          <p:cNvSpPr/>
          <p:nvPr/>
        </p:nvSpPr>
        <p:spPr>
          <a:xfrm>
            <a:off x="0" y="4864969"/>
            <a:ext cx="4419600" cy="1265899"/>
          </a:xfrm>
          <a:prstGeom prst="flowChartPunchedCard">
            <a:avLst/>
          </a:prstGeom>
          <a:gradFill flip="none" rotWithShape="1">
            <a:gsLst>
              <a:gs pos="0">
                <a:srgbClr val="810608">
                  <a:shade val="30000"/>
                  <a:satMod val="115000"/>
                </a:srgbClr>
              </a:gs>
              <a:gs pos="50000">
                <a:srgbClr val="810608">
                  <a:shade val="67500"/>
                  <a:satMod val="115000"/>
                </a:srgbClr>
              </a:gs>
              <a:gs pos="100000">
                <a:srgbClr val="810608">
                  <a:shade val="100000"/>
                  <a:satMod val="115000"/>
                </a:srgbClr>
              </a:gs>
            </a:gsLst>
            <a:lin ang="16200000" scaled="1"/>
            <a:tileRect/>
          </a:gradFill>
          <a:ln w="3810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a:p>
        </p:txBody>
      </p:sp>
      <p:pic>
        <p:nvPicPr>
          <p:cNvPr id="5" name="Content Placeholder 4" descr="Inner-UPM-Template_Option-1A.jpg"/>
          <p:cNvPicPr>
            <a:picLocks noChangeAspect="1"/>
          </p:cNvPicPr>
          <p:nvPr/>
        </p:nvPicPr>
        <p:blipFill>
          <a:blip r:embed="rId7"/>
          <a:stretch>
            <a:fillRect/>
          </a:stretch>
        </p:blipFill>
        <p:spPr>
          <a:xfrm>
            <a:off x="0" y="6420394"/>
            <a:ext cx="7315200" cy="437606"/>
          </a:xfrm>
          <a:prstGeom prst="rect">
            <a:avLst/>
          </a:prstGeom>
        </p:spPr>
      </p:pic>
      <p:sp>
        <p:nvSpPr>
          <p:cNvPr id="2" name="TextBox 1">
            <a:extLst>
              <a:ext uri="{FF2B5EF4-FFF2-40B4-BE49-F238E27FC236}">
                <a16:creationId xmlns:a16="http://schemas.microsoft.com/office/drawing/2014/main" xmlns="" id="{D29B547F-AF5F-4581-9FD4-C625202AB622}"/>
              </a:ext>
            </a:extLst>
          </p:cNvPr>
          <p:cNvSpPr txBox="1"/>
          <p:nvPr/>
        </p:nvSpPr>
        <p:spPr>
          <a:xfrm>
            <a:off x="688973" y="2277070"/>
            <a:ext cx="1444627" cy="923330"/>
          </a:xfrm>
          <a:prstGeom prst="rect">
            <a:avLst/>
          </a:prstGeom>
          <a:noFill/>
        </p:spPr>
        <p:txBody>
          <a:bodyPr wrap="none" rtlCol="0">
            <a:spAutoFit/>
          </a:bodyPr>
          <a:lstStyle/>
          <a:p>
            <a:pPr algn="ct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Degree By </a:t>
            </a:r>
          </a:p>
          <a:p>
            <a:pPr algn="ct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Research</a:t>
            </a:r>
          </a:p>
          <a:p>
            <a:pPr algn="ctr"/>
            <a:endParaRPr lang="en-MY" dirty="0">
              <a:latin typeface="+mj-lt"/>
            </a:endParaRPr>
          </a:p>
        </p:txBody>
      </p:sp>
      <p:sp>
        <p:nvSpPr>
          <p:cNvPr id="3" name="TextBox 2">
            <a:extLst>
              <a:ext uri="{FF2B5EF4-FFF2-40B4-BE49-F238E27FC236}">
                <a16:creationId xmlns:a16="http://schemas.microsoft.com/office/drawing/2014/main" xmlns="" id="{1CE886A7-6A67-4644-81A5-7FB31C828DDD}"/>
              </a:ext>
            </a:extLst>
          </p:cNvPr>
          <p:cNvSpPr txBox="1"/>
          <p:nvPr/>
        </p:nvSpPr>
        <p:spPr>
          <a:xfrm>
            <a:off x="7427104" y="2209800"/>
            <a:ext cx="1539204" cy="923330"/>
          </a:xfrm>
          <a:prstGeom prst="rect">
            <a:avLst/>
          </a:prstGeom>
          <a:noFill/>
        </p:spPr>
        <p:txBody>
          <a:bodyPr wrap="none" rtlCol="0">
            <a:spAutoFit/>
          </a:bodyPr>
          <a:lstStyle/>
          <a:p>
            <a:pPr algn="ct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Degree by </a:t>
            </a:r>
          </a:p>
          <a:p>
            <a:pPr algn="ct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coursework</a:t>
            </a:r>
          </a:p>
          <a:p>
            <a:pPr algn="ctr"/>
            <a:endParaRPr lang="en-MY" dirty="0">
              <a:latin typeface="+mj-lt"/>
            </a:endParaRPr>
          </a:p>
        </p:txBody>
      </p:sp>
      <p:sp>
        <p:nvSpPr>
          <p:cNvPr id="6" name="TextBox 5">
            <a:extLst>
              <a:ext uri="{FF2B5EF4-FFF2-40B4-BE49-F238E27FC236}">
                <a16:creationId xmlns:a16="http://schemas.microsoft.com/office/drawing/2014/main" xmlns="" id="{EB24D3D4-EED3-4504-AE52-923FF3C33DB5}"/>
              </a:ext>
            </a:extLst>
          </p:cNvPr>
          <p:cNvSpPr txBox="1"/>
          <p:nvPr/>
        </p:nvSpPr>
        <p:spPr>
          <a:xfrm>
            <a:off x="346671" y="5018782"/>
            <a:ext cx="3596818" cy="1077218"/>
          </a:xfrm>
          <a:prstGeom prst="rect">
            <a:avLst/>
          </a:prstGeom>
          <a:noFill/>
        </p:spPr>
        <p:txBody>
          <a:bodyPr wrap="none" rtlCol="0">
            <a:spAutoFit/>
          </a:bodyPr>
          <a:lstStyle/>
          <a:p>
            <a:pPr marL="285750" indent="-285750">
              <a:buFont typeface="Wingdings" panose="05000000000000000000" pitchFamily="2" charset="2"/>
              <a:buChar char="Ø"/>
            </a:pPr>
            <a:r>
              <a:rPr lang="en-MY" sz="1600" dirty="0">
                <a:solidFill>
                  <a:schemeClr val="bg1"/>
                </a:solidFill>
                <a:latin typeface="Tahoma" panose="020B0604030504040204" pitchFamily="34" charset="0"/>
                <a:ea typeface="Tahoma" panose="020B0604030504040204" pitchFamily="34" charset="0"/>
                <a:cs typeface="Tahoma" panose="020B0604030504040204" pitchFamily="34" charset="0"/>
              </a:rPr>
              <a:t>Masters (MS, MA, </a:t>
            </a:r>
            <a:r>
              <a:rPr lang="en-MY" sz="1600" dirty="0" err="1">
                <a:solidFill>
                  <a:schemeClr val="bg1"/>
                </a:solidFill>
                <a:latin typeface="Tahoma" panose="020B0604030504040204" pitchFamily="34" charset="0"/>
                <a:ea typeface="Tahoma" panose="020B0604030504040204" pitchFamily="34" charset="0"/>
                <a:cs typeface="Tahoma" panose="020B0604030504040204" pitchFamily="34" charset="0"/>
              </a:rPr>
              <a:t>M.V.Sc</a:t>
            </a:r>
            <a:r>
              <a:rPr lang="en-MY" sz="1600" dirty="0">
                <a:solidFill>
                  <a:schemeClr val="bg1"/>
                </a:solidFill>
                <a:latin typeface="Tahoma" panose="020B0604030504040204" pitchFamily="34" charset="0"/>
                <a:ea typeface="Tahoma" panose="020B0604030504040204" pitchFamily="34" charset="0"/>
                <a:cs typeface="Tahoma" panose="020B0604030504040204" pitchFamily="34" charset="0"/>
              </a:rPr>
              <a:t>.)</a:t>
            </a:r>
          </a:p>
          <a:p>
            <a:pPr marL="285750" indent="-285750">
              <a:buFont typeface="Wingdings" panose="05000000000000000000" pitchFamily="2" charset="2"/>
              <a:buChar char="Ø"/>
            </a:pPr>
            <a:r>
              <a:rPr lang="en-MY" sz="1600" dirty="0">
                <a:solidFill>
                  <a:schemeClr val="bg1"/>
                </a:solidFill>
                <a:latin typeface="Tahoma" panose="020B0604030504040204" pitchFamily="34" charset="0"/>
                <a:ea typeface="Tahoma" panose="020B0604030504040204" pitchFamily="34" charset="0"/>
                <a:cs typeface="Tahoma" panose="020B0604030504040204" pitchFamily="34" charset="0"/>
              </a:rPr>
              <a:t>Doctor of Philosophy (Ph.D.)</a:t>
            </a:r>
          </a:p>
          <a:p>
            <a:pPr marL="285750" indent="-285750">
              <a:buFont typeface="Wingdings" panose="05000000000000000000" pitchFamily="2" charset="2"/>
              <a:buChar char="Ø"/>
            </a:pPr>
            <a:r>
              <a:rPr lang="en-MY" sz="1600" dirty="0">
                <a:solidFill>
                  <a:schemeClr val="bg1"/>
                </a:solidFill>
                <a:latin typeface="Tahoma" panose="020B0604030504040204" pitchFamily="34" charset="0"/>
                <a:ea typeface="Tahoma" panose="020B0604030504040204" pitchFamily="34" charset="0"/>
                <a:cs typeface="Tahoma" panose="020B0604030504040204" pitchFamily="34" charset="0"/>
              </a:rPr>
              <a:t>Doctor of Engineering (D.Eng.)</a:t>
            </a:r>
          </a:p>
          <a:p>
            <a:pPr marL="285750" indent="-285750">
              <a:buFont typeface="Wingdings" panose="05000000000000000000" pitchFamily="2" charset="2"/>
              <a:buChar char="Ø"/>
            </a:pPr>
            <a:r>
              <a:rPr lang="en-MY" sz="1600" dirty="0">
                <a:solidFill>
                  <a:schemeClr val="bg1"/>
                </a:solidFill>
                <a:latin typeface="Tahoma" panose="020B0604030504040204" pitchFamily="34" charset="0"/>
                <a:ea typeface="Tahoma" panose="020B0604030504040204" pitchFamily="34" charset="0"/>
                <a:cs typeface="Tahoma" panose="020B0604030504040204" pitchFamily="34" charset="0"/>
              </a:rPr>
              <a:t>over more than 265 fields of study</a:t>
            </a:r>
          </a:p>
        </p:txBody>
      </p:sp>
      <p:sp>
        <p:nvSpPr>
          <p:cNvPr id="22" name="TextBox 21">
            <a:extLst>
              <a:ext uri="{FF2B5EF4-FFF2-40B4-BE49-F238E27FC236}">
                <a16:creationId xmlns:a16="http://schemas.microsoft.com/office/drawing/2014/main" xmlns="" id="{A1413B3F-0F02-4EF2-88E2-960010E276D8}"/>
              </a:ext>
            </a:extLst>
          </p:cNvPr>
          <p:cNvSpPr txBox="1"/>
          <p:nvPr/>
        </p:nvSpPr>
        <p:spPr>
          <a:xfrm>
            <a:off x="3593734" y="3544669"/>
            <a:ext cx="1805302" cy="646331"/>
          </a:xfrm>
          <a:prstGeom prst="rect">
            <a:avLst/>
          </a:prstGeom>
          <a:noFill/>
        </p:spPr>
        <p:txBody>
          <a:bodyPr wrap="none" rtlCol="0">
            <a:spAutoFit/>
          </a:bodyPr>
          <a:lstStyle/>
          <a:p>
            <a:pPr algn="ctr"/>
            <a:r>
              <a:rPr lang="en-MY" b="1" dirty="0">
                <a:solidFill>
                  <a:srgbClr val="810608"/>
                </a:solidFill>
                <a:latin typeface="Tahoma" panose="020B0604030504040204" pitchFamily="34" charset="0"/>
                <a:ea typeface="Tahoma" panose="020B0604030504040204" pitchFamily="34" charset="0"/>
                <a:cs typeface="Tahoma" panose="020B0604030504040204" pitchFamily="34" charset="0"/>
              </a:rPr>
              <a:t>PROGRAMME </a:t>
            </a:r>
          </a:p>
          <a:p>
            <a:pPr algn="ctr"/>
            <a:r>
              <a:rPr lang="en-MY" b="1" dirty="0">
                <a:solidFill>
                  <a:srgbClr val="810608"/>
                </a:solidFill>
                <a:latin typeface="Tahoma" panose="020B0604030504040204" pitchFamily="34" charset="0"/>
                <a:ea typeface="Tahoma" panose="020B0604030504040204" pitchFamily="34" charset="0"/>
                <a:cs typeface="Tahoma" panose="020B0604030504040204" pitchFamily="34" charset="0"/>
              </a:rPr>
              <a:t>STRUCTURE</a:t>
            </a:r>
          </a:p>
        </p:txBody>
      </p:sp>
      <p:sp>
        <p:nvSpPr>
          <p:cNvPr id="23" name="TextBox 22">
            <a:extLst>
              <a:ext uri="{FF2B5EF4-FFF2-40B4-BE49-F238E27FC236}">
                <a16:creationId xmlns:a16="http://schemas.microsoft.com/office/drawing/2014/main" xmlns="" id="{D6E0BAF7-AFC5-434C-9F1E-2D5ED4CD6E12}"/>
              </a:ext>
            </a:extLst>
          </p:cNvPr>
          <p:cNvSpPr txBox="1"/>
          <p:nvPr/>
        </p:nvSpPr>
        <p:spPr>
          <a:xfrm>
            <a:off x="5152085" y="5161165"/>
            <a:ext cx="3696909" cy="802600"/>
          </a:xfrm>
          <a:prstGeom prst="flowChartManualInput">
            <a:avLst/>
          </a:prstGeom>
          <a:noFill/>
        </p:spPr>
        <p:txBody>
          <a:bodyPr wrap="none" rtlCol="0">
            <a:spAutoFit/>
          </a:bodyPr>
          <a:lstStyle/>
          <a:p>
            <a:pPr marL="285750" indent="-285750">
              <a:buFont typeface="Wingdings" panose="05000000000000000000" pitchFamily="2" charset="2"/>
              <a:buChar char="Ø"/>
            </a:pPr>
            <a:r>
              <a:rPr lang="en-MY" dirty="0">
                <a:solidFill>
                  <a:schemeClr val="bg1"/>
                </a:solidFill>
                <a:latin typeface="Tahoma" panose="020B0604030504040204" pitchFamily="34" charset="0"/>
                <a:ea typeface="Tahoma" panose="020B0604030504040204" pitchFamily="34" charset="0"/>
                <a:cs typeface="Tahoma" panose="020B0604030504040204" pitchFamily="34" charset="0"/>
              </a:rPr>
              <a:t>Doctor of Public Health (Dr.PH)</a:t>
            </a:r>
          </a:p>
          <a:p>
            <a:pPr marL="285750" indent="-285750">
              <a:buFont typeface="Wingdings" panose="05000000000000000000" pitchFamily="2" charset="2"/>
              <a:buChar char="Ø"/>
            </a:pPr>
            <a:r>
              <a:rPr lang="en-MY" dirty="0">
                <a:solidFill>
                  <a:schemeClr val="bg1"/>
                </a:solidFill>
                <a:latin typeface="Tahoma" panose="020B0604030504040204" pitchFamily="34" charset="0"/>
                <a:ea typeface="Tahoma" panose="020B0604030504040204" pitchFamily="34" charset="0"/>
                <a:cs typeface="Tahoma" panose="020B0604030504040204" pitchFamily="34" charset="0"/>
              </a:rPr>
              <a:t>Masters (50 programmes)</a:t>
            </a:r>
          </a:p>
        </p:txBody>
      </p:sp>
      <p:sp>
        <p:nvSpPr>
          <p:cNvPr id="16" name="TextBox 15">
            <a:extLst>
              <a:ext uri="{FF2B5EF4-FFF2-40B4-BE49-F238E27FC236}">
                <a16:creationId xmlns:a16="http://schemas.microsoft.com/office/drawing/2014/main" xmlns="" id="{D44EAEAA-99A7-4997-AFC8-F605C8F8417F}"/>
              </a:ext>
            </a:extLst>
          </p:cNvPr>
          <p:cNvSpPr txBox="1"/>
          <p:nvPr/>
        </p:nvSpPr>
        <p:spPr>
          <a:xfrm>
            <a:off x="2067674" y="99723"/>
            <a:ext cx="2351926" cy="800219"/>
          </a:xfrm>
          <a:prstGeom prst="rect">
            <a:avLst/>
          </a:prstGeom>
          <a:noFill/>
        </p:spPr>
        <p:txBody>
          <a:bodyPr wrap="none" rtlCol="0">
            <a:spAutoFit/>
          </a:bodyPr>
          <a:lstStyle/>
          <a:p>
            <a:pPr algn="ctr"/>
            <a:r>
              <a:rPr lang="en-US" sz="2300" b="1" i="1" dirty="0">
                <a:latin typeface="Tahoma" panose="020B0604030504040204" pitchFamily="34" charset="0"/>
                <a:ea typeface="Tahoma" panose="020B0604030504040204" pitchFamily="34" charset="0"/>
                <a:cs typeface="Tahoma" panose="020B0604030504040204" pitchFamily="34" charset="0"/>
              </a:rPr>
              <a:t>PROGRAMMES</a:t>
            </a:r>
          </a:p>
          <a:p>
            <a:pPr algn="ctr"/>
            <a:r>
              <a:rPr lang="en-US" sz="2300" b="1" i="1" dirty="0">
                <a:latin typeface="Tahoma" panose="020B0604030504040204" pitchFamily="34" charset="0"/>
                <a:ea typeface="Tahoma" panose="020B0604030504040204" pitchFamily="34" charset="0"/>
                <a:cs typeface="Tahoma" panose="020B0604030504040204" pitchFamily="34" charset="0"/>
              </a:rPr>
              <a:t>STRUCTURE</a:t>
            </a:r>
            <a:endParaRPr lang="en-MY" sz="2300" b="1" i="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84667424"/>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Content Placeholder 4" descr="Inner-UPM-Template_Option-1A.jpg">
            <a:extLst>
              <a:ext uri="{FF2B5EF4-FFF2-40B4-BE49-F238E27FC236}">
                <a16:creationId xmlns:a16="http://schemas.microsoft.com/office/drawing/2014/main" xmlns="" id="{999DF58F-9972-4B37-B938-38A0DE257F40}"/>
              </a:ext>
            </a:extLst>
          </p:cNvPr>
          <p:cNvPicPr>
            <a:picLocks noChangeAspect="1"/>
          </p:cNvPicPr>
          <p:nvPr/>
        </p:nvPicPr>
        <p:blipFill>
          <a:blip r:embed="rId3" cstate="print"/>
          <a:stretch>
            <a:fillRect/>
          </a:stretch>
        </p:blipFill>
        <p:spPr>
          <a:xfrm>
            <a:off x="-21265" y="6341586"/>
            <a:ext cx="7315200" cy="437606"/>
          </a:xfrm>
          <a:prstGeom prst="rect">
            <a:avLst/>
          </a:prstGeom>
        </p:spPr>
      </p:pic>
      <p:sp>
        <p:nvSpPr>
          <p:cNvPr id="7" name="Content Placeholder 2"/>
          <p:cNvSpPr>
            <a:spLocks noGrp="1"/>
          </p:cNvSpPr>
          <p:nvPr>
            <p:ph idx="1"/>
          </p:nvPr>
        </p:nvSpPr>
        <p:spPr>
          <a:xfrm>
            <a:off x="2133600" y="2895600"/>
            <a:ext cx="5160335" cy="1066800"/>
          </a:xfrm>
        </p:spPr>
        <p:txBody>
          <a:bodyPr>
            <a:noAutofit/>
          </a:bodyPr>
          <a:lstStyle/>
          <a:p>
            <a:pPr marL="0" indent="0" algn="ctr">
              <a:buNone/>
            </a:pPr>
            <a:r>
              <a:rPr lang="en-US" sz="6600" b="1" dirty="0">
                <a:solidFill>
                  <a:schemeClr val="tx1">
                    <a:lumMod val="95000"/>
                    <a:lumOff val="5000"/>
                  </a:schemeClr>
                </a:solidFill>
                <a:latin typeface="Adobe Caslon Pro Bold" panose="0205070206050A020403" pitchFamily="18" charset="0"/>
                <a:ea typeface="Tahoma" panose="020B0604030504040204" pitchFamily="34" charset="0"/>
                <a:cs typeface="Tahoma" panose="020B0604030504040204" pitchFamily="34" charset="0"/>
              </a:rPr>
              <a:t>ACADEMIC</a:t>
            </a:r>
          </a:p>
        </p:txBody>
      </p:sp>
      <p:pic>
        <p:nvPicPr>
          <p:cNvPr id="6" name="Picture 5">
            <a:extLst>
              <a:ext uri="{FF2B5EF4-FFF2-40B4-BE49-F238E27FC236}">
                <a16:creationId xmlns:a16="http://schemas.microsoft.com/office/drawing/2014/main" xmlns="" id="{39AAB4DC-67ED-418B-978A-45034B35BB5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379" r="1123" b="31915"/>
          <a:stretch/>
        </p:blipFill>
        <p:spPr>
          <a:xfrm>
            <a:off x="-1" y="-152399"/>
            <a:ext cx="9144001" cy="1371600"/>
          </a:xfrm>
          <a:prstGeom prst="rect">
            <a:avLst/>
          </a:prstGeom>
        </p:spPr>
      </p:pic>
    </p:spTree>
    <p:extLst>
      <p:ext uri="{BB962C8B-B14F-4D97-AF65-F5344CB8AC3E}">
        <p14:creationId xmlns:p14="http://schemas.microsoft.com/office/powerpoint/2010/main" val="2983616058"/>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xmlns="" id="{17EE6FCC-8049-41B0-8E9C-47FA2F64DD96}"/>
              </a:ext>
            </a:extLst>
          </p:cNvPr>
          <p:cNvGraphicFramePr/>
          <p:nvPr>
            <p:extLst/>
          </p:nvPr>
        </p:nvGraphicFramePr>
        <p:xfrm>
          <a:off x="457200" y="1371600"/>
          <a:ext cx="8481911" cy="5456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xmlns="" id="{7AEF7F1A-D757-43BE-BB30-9A4580AA03E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2379" r="1123" b="31915"/>
          <a:stretch/>
        </p:blipFill>
        <p:spPr>
          <a:xfrm>
            <a:off x="-1" y="0"/>
            <a:ext cx="9144001" cy="1325038"/>
          </a:xfrm>
          <a:prstGeom prst="rect">
            <a:avLst/>
          </a:prstGeom>
        </p:spPr>
      </p:pic>
      <p:pic>
        <p:nvPicPr>
          <p:cNvPr id="6" name="Content Placeholder 4" descr="Inner-UPM-Template_Option-1A.jpg">
            <a:extLst>
              <a:ext uri="{FF2B5EF4-FFF2-40B4-BE49-F238E27FC236}">
                <a16:creationId xmlns:a16="http://schemas.microsoft.com/office/drawing/2014/main" xmlns="" id="{00FF4D4B-9946-45EE-B5EB-1DFC99294E6F}"/>
              </a:ext>
            </a:extLst>
          </p:cNvPr>
          <p:cNvPicPr>
            <a:picLocks noChangeAspect="1"/>
          </p:cNvPicPr>
          <p:nvPr/>
        </p:nvPicPr>
        <p:blipFill>
          <a:blip r:embed="rId8" cstate="print"/>
          <a:stretch>
            <a:fillRect/>
          </a:stretch>
        </p:blipFill>
        <p:spPr>
          <a:xfrm>
            <a:off x="0" y="6420394"/>
            <a:ext cx="7315200" cy="437606"/>
          </a:xfrm>
          <a:prstGeom prst="rect">
            <a:avLst/>
          </a:prstGeom>
        </p:spPr>
      </p:pic>
      <p:sp>
        <p:nvSpPr>
          <p:cNvPr id="7" name="Rectangle 6">
            <a:extLst>
              <a:ext uri="{FF2B5EF4-FFF2-40B4-BE49-F238E27FC236}">
                <a16:creationId xmlns:a16="http://schemas.microsoft.com/office/drawing/2014/main" xmlns="" id="{7753AB86-8A02-4D02-B2E8-B37B0F524F8B}"/>
              </a:ext>
            </a:extLst>
          </p:cNvPr>
          <p:cNvSpPr/>
          <p:nvPr/>
        </p:nvSpPr>
        <p:spPr>
          <a:xfrm>
            <a:off x="516766" y="1721827"/>
            <a:ext cx="1260844" cy="646331"/>
          </a:xfrm>
          <a:prstGeom prst="rect">
            <a:avLst/>
          </a:prstGeom>
        </p:spPr>
        <p:txBody>
          <a:bodyPr wrap="square">
            <a:spAutoFit/>
          </a:bodyPr>
          <a:lstStyle/>
          <a:p>
            <a:pPr algn="ctr"/>
            <a:r>
              <a:rPr lang="en-MY" b="1" dirty="0">
                <a:latin typeface="Tahoma" panose="020B0604030504040204" pitchFamily="34" charset="0"/>
                <a:ea typeface="Tahoma" panose="020B0604030504040204" pitchFamily="34" charset="0"/>
                <a:cs typeface="Tahoma" panose="020B0604030504040204" pitchFamily="34" charset="0"/>
              </a:rPr>
              <a:t>MEDICAL CLUSTER</a:t>
            </a:r>
            <a:endParaRPr lang="en-MY" dirty="0">
              <a:latin typeface="Tahoma" panose="020B0604030504040204" pitchFamily="34" charset="0"/>
              <a:ea typeface="Tahoma" panose="020B0604030504040204" pitchFamily="34" charset="0"/>
              <a:cs typeface="Tahoma" panose="020B0604030504040204" pitchFamily="34" charset="0"/>
            </a:endParaRPr>
          </a:p>
        </p:txBody>
      </p:sp>
      <p:sp>
        <p:nvSpPr>
          <p:cNvPr id="13" name="Rectangle 12">
            <a:extLst>
              <a:ext uri="{FF2B5EF4-FFF2-40B4-BE49-F238E27FC236}">
                <a16:creationId xmlns:a16="http://schemas.microsoft.com/office/drawing/2014/main" xmlns="" id="{CB47E1F4-C8B3-4647-B68E-E1D4003C2C50}"/>
              </a:ext>
            </a:extLst>
          </p:cNvPr>
          <p:cNvSpPr/>
          <p:nvPr/>
        </p:nvSpPr>
        <p:spPr>
          <a:xfrm>
            <a:off x="1492233" y="4329631"/>
            <a:ext cx="7423167" cy="1999059"/>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lang="en-MY" dirty="0"/>
          </a:p>
        </p:txBody>
      </p:sp>
      <p:sp>
        <p:nvSpPr>
          <p:cNvPr id="14" name="Oval 13">
            <a:extLst>
              <a:ext uri="{FF2B5EF4-FFF2-40B4-BE49-F238E27FC236}">
                <a16:creationId xmlns:a16="http://schemas.microsoft.com/office/drawing/2014/main" xmlns="" id="{373F8986-294B-4C45-98C2-6D7F52F7412D}"/>
              </a:ext>
            </a:extLst>
          </p:cNvPr>
          <p:cNvSpPr/>
          <p:nvPr/>
        </p:nvSpPr>
        <p:spPr>
          <a:xfrm>
            <a:off x="470758" y="4652455"/>
            <a:ext cx="1452628" cy="1490107"/>
          </a:xfrm>
          <a:prstGeom prst="ellipse">
            <a:avLst/>
          </a:prstGeom>
          <a:ln/>
        </p:spPr>
        <p:style>
          <a:lnRef idx="2">
            <a:schemeClr val="accent5"/>
          </a:lnRef>
          <a:fillRef idx="1">
            <a:schemeClr val="lt1"/>
          </a:fillRef>
          <a:effectRef idx="0">
            <a:schemeClr val="accent5"/>
          </a:effectRef>
          <a:fontRef idx="minor">
            <a:schemeClr val="dk1"/>
          </a:fontRef>
        </p:style>
      </p:sp>
      <p:sp>
        <p:nvSpPr>
          <p:cNvPr id="15" name="Rectangle 14">
            <a:extLst>
              <a:ext uri="{FF2B5EF4-FFF2-40B4-BE49-F238E27FC236}">
                <a16:creationId xmlns:a16="http://schemas.microsoft.com/office/drawing/2014/main" xmlns="" id="{696DBADC-AB9D-4566-9E75-F483556E9BD5}"/>
              </a:ext>
            </a:extLst>
          </p:cNvPr>
          <p:cNvSpPr/>
          <p:nvPr/>
        </p:nvSpPr>
        <p:spPr>
          <a:xfrm>
            <a:off x="1981200" y="4343400"/>
            <a:ext cx="3482162" cy="2139047"/>
          </a:xfrm>
          <a:prstGeom prst="rect">
            <a:avLst/>
          </a:prstGeom>
        </p:spPr>
        <p:txBody>
          <a:bodyPr wrap="square">
            <a:spAutoFit/>
          </a:bodyPr>
          <a:lstStyle/>
          <a:p>
            <a:pPr marL="171450" indent="-171450">
              <a:buFont typeface="Wingdings" panose="05000000000000000000" pitchFamily="2" charset="2"/>
              <a:buChar char="Ø"/>
            </a:pPr>
            <a:r>
              <a:rPr lang="en-MY" sz="1100" b="1" dirty="0">
                <a:solidFill>
                  <a:schemeClr val="bg1"/>
                </a:solidFill>
                <a:latin typeface="Tahoma" panose="020B0604030504040204" pitchFamily="34" charset="0"/>
                <a:ea typeface="Tahoma" panose="020B0604030504040204" pitchFamily="34" charset="0"/>
                <a:cs typeface="Tahoma" panose="020B0604030504040204" pitchFamily="34" charset="0"/>
              </a:rPr>
              <a:t>Faculty of Agriculture </a:t>
            </a:r>
          </a:p>
          <a:p>
            <a:pPr marL="171450" indent="-171450">
              <a:buFont typeface="Wingdings" panose="05000000000000000000" pitchFamily="2" charset="2"/>
              <a:buChar char="Ø"/>
            </a:pPr>
            <a:r>
              <a:rPr lang="en-MY" sz="1100" b="1" dirty="0">
                <a:solidFill>
                  <a:schemeClr val="bg1"/>
                </a:solidFill>
                <a:latin typeface="Tahoma" panose="020B0604030504040204" pitchFamily="34" charset="0"/>
                <a:ea typeface="Tahoma" panose="020B0604030504040204" pitchFamily="34" charset="0"/>
                <a:cs typeface="Tahoma" panose="020B0604030504040204" pitchFamily="34" charset="0"/>
              </a:rPr>
              <a:t>Faculty of Biotechnology &amp; Biomolecular Sciences</a:t>
            </a:r>
          </a:p>
          <a:p>
            <a:pPr marL="171450" indent="-171450">
              <a:buFont typeface="Wingdings" panose="05000000000000000000" pitchFamily="2" charset="2"/>
              <a:buChar char="Ø"/>
            </a:pPr>
            <a:r>
              <a:rPr lang="en-MY" sz="1100" b="1" dirty="0">
                <a:solidFill>
                  <a:schemeClr val="bg1"/>
                </a:solidFill>
                <a:latin typeface="Tahoma" panose="020B0604030504040204" pitchFamily="34" charset="0"/>
                <a:ea typeface="Tahoma" panose="020B0604030504040204" pitchFamily="34" charset="0"/>
                <a:cs typeface="Tahoma" panose="020B0604030504040204" pitchFamily="34" charset="0"/>
              </a:rPr>
              <a:t>Faculty of Computer Science &amp; </a:t>
            </a:r>
          </a:p>
          <a:p>
            <a:r>
              <a:rPr lang="en-MY" sz="1100" b="1" dirty="0">
                <a:solidFill>
                  <a:schemeClr val="bg1"/>
                </a:solidFill>
                <a:latin typeface="Tahoma" panose="020B0604030504040204" pitchFamily="34" charset="0"/>
                <a:ea typeface="Tahoma" panose="020B0604030504040204" pitchFamily="34" charset="0"/>
                <a:cs typeface="Tahoma" panose="020B0604030504040204" pitchFamily="34" charset="0"/>
              </a:rPr>
              <a:t>    Information Technology</a:t>
            </a:r>
          </a:p>
          <a:p>
            <a:pPr marL="171450" indent="-171450">
              <a:buFont typeface="Wingdings" panose="05000000000000000000" pitchFamily="2" charset="2"/>
              <a:buChar char="Ø"/>
            </a:pPr>
            <a:r>
              <a:rPr lang="en-MY" sz="1100" b="1" dirty="0">
                <a:solidFill>
                  <a:schemeClr val="bg1"/>
                </a:solidFill>
                <a:latin typeface="Tahoma" panose="020B0604030504040204" pitchFamily="34" charset="0"/>
                <a:ea typeface="Tahoma" panose="020B0604030504040204" pitchFamily="34" charset="0"/>
                <a:cs typeface="Tahoma" panose="020B0604030504040204" pitchFamily="34" charset="0"/>
              </a:rPr>
              <a:t>Faculty of Design &amp; Architecture</a:t>
            </a:r>
          </a:p>
          <a:p>
            <a:pPr marL="171450" indent="-171450">
              <a:buFont typeface="Wingdings" panose="05000000000000000000" pitchFamily="2" charset="2"/>
              <a:buChar char="Ø"/>
            </a:pPr>
            <a:r>
              <a:rPr lang="en-MY" sz="1100" b="1" dirty="0">
                <a:solidFill>
                  <a:schemeClr val="bg1"/>
                </a:solidFill>
                <a:latin typeface="Tahoma" panose="020B0604030504040204" pitchFamily="34" charset="0"/>
                <a:ea typeface="Tahoma" panose="020B0604030504040204" pitchFamily="34" charset="0"/>
                <a:cs typeface="Tahoma" panose="020B0604030504040204" pitchFamily="34" charset="0"/>
              </a:rPr>
              <a:t>Faculty of Engineering</a:t>
            </a:r>
          </a:p>
          <a:p>
            <a:pPr marL="171450" indent="-171450">
              <a:buFont typeface="Wingdings" panose="05000000000000000000" pitchFamily="2" charset="2"/>
              <a:buChar char="Ø"/>
            </a:pPr>
            <a:r>
              <a:rPr lang="en-MY" sz="1100" b="1" dirty="0">
                <a:solidFill>
                  <a:schemeClr val="bg1"/>
                </a:solidFill>
                <a:latin typeface="Tahoma" panose="020B0604030504040204" pitchFamily="34" charset="0"/>
                <a:ea typeface="Tahoma" panose="020B0604030504040204" pitchFamily="34" charset="0"/>
                <a:cs typeface="Tahoma" panose="020B0604030504040204" pitchFamily="34" charset="0"/>
              </a:rPr>
              <a:t>Faculty of Environmental Studies</a:t>
            </a:r>
          </a:p>
          <a:p>
            <a:pPr marL="171450" indent="-171450">
              <a:buFont typeface="Wingdings" panose="05000000000000000000" pitchFamily="2" charset="2"/>
              <a:buChar char="Ø"/>
            </a:pPr>
            <a:r>
              <a:rPr lang="en-MY" sz="1100" b="1" dirty="0">
                <a:solidFill>
                  <a:schemeClr val="bg1"/>
                </a:solidFill>
                <a:latin typeface="Tahoma" panose="020B0604030504040204" pitchFamily="34" charset="0"/>
                <a:ea typeface="Tahoma" panose="020B0604030504040204" pitchFamily="34" charset="0"/>
                <a:cs typeface="Tahoma" panose="020B0604030504040204" pitchFamily="34" charset="0"/>
              </a:rPr>
              <a:t>Faculty of Forestry</a:t>
            </a:r>
          </a:p>
          <a:p>
            <a:pPr marL="171450" indent="-171450">
              <a:buFont typeface="Wingdings" panose="05000000000000000000" pitchFamily="2" charset="2"/>
              <a:buChar char="Ø"/>
            </a:pPr>
            <a:r>
              <a:rPr lang="en-MY" sz="1100" b="1" dirty="0">
                <a:solidFill>
                  <a:schemeClr val="bg1"/>
                </a:solidFill>
                <a:latin typeface="Tahoma" panose="020B0604030504040204" pitchFamily="34" charset="0"/>
                <a:ea typeface="Tahoma" panose="020B0604030504040204" pitchFamily="34" charset="0"/>
                <a:cs typeface="Tahoma" panose="020B0604030504040204" pitchFamily="34" charset="0"/>
              </a:rPr>
              <a:t>Faculty of Food Science &amp; Technology</a:t>
            </a:r>
          </a:p>
          <a:p>
            <a:pPr marL="171450" indent="-171450">
              <a:buFont typeface="Wingdings" panose="05000000000000000000" pitchFamily="2" charset="2"/>
              <a:buChar char="Ø"/>
            </a:pPr>
            <a:r>
              <a:rPr lang="en-MY" sz="1100" b="1" dirty="0">
                <a:solidFill>
                  <a:schemeClr val="bg1"/>
                </a:solidFill>
                <a:latin typeface="Tahoma" panose="020B0604030504040204" pitchFamily="34" charset="0"/>
                <a:ea typeface="Tahoma" panose="020B0604030504040204" pitchFamily="34" charset="0"/>
                <a:cs typeface="Tahoma" panose="020B0604030504040204" pitchFamily="34" charset="0"/>
              </a:rPr>
              <a:t>Faculty of Veterinary Medicine </a:t>
            </a:r>
          </a:p>
          <a:p>
            <a:endParaRPr lang="en-MY"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1" name="Rectangle 10">
            <a:extLst>
              <a:ext uri="{FF2B5EF4-FFF2-40B4-BE49-F238E27FC236}">
                <a16:creationId xmlns:a16="http://schemas.microsoft.com/office/drawing/2014/main" xmlns="" id="{92BC68C5-D2B3-43A2-8C11-3C86D111A488}"/>
              </a:ext>
            </a:extLst>
          </p:cNvPr>
          <p:cNvSpPr/>
          <p:nvPr/>
        </p:nvSpPr>
        <p:spPr>
          <a:xfrm>
            <a:off x="5257800" y="4343400"/>
            <a:ext cx="3662917" cy="2369880"/>
          </a:xfrm>
          <a:prstGeom prst="rect">
            <a:avLst/>
          </a:prstGeom>
        </p:spPr>
        <p:txBody>
          <a:bodyPr wrap="square">
            <a:spAutoFit/>
          </a:bodyPr>
          <a:lstStyle/>
          <a:p>
            <a:pPr marL="171450" indent="-171450">
              <a:buFont typeface="Wingdings" panose="05000000000000000000" pitchFamily="2" charset="2"/>
              <a:buChar char="Ø"/>
            </a:pPr>
            <a:r>
              <a:rPr lang="en-MY" sz="1100" b="1" dirty="0">
                <a:solidFill>
                  <a:schemeClr val="bg1"/>
                </a:solidFill>
                <a:latin typeface="Tahoma" panose="020B0604030504040204" pitchFamily="34" charset="0"/>
                <a:ea typeface="Tahoma" panose="020B0604030504040204" pitchFamily="34" charset="0"/>
                <a:cs typeface="Tahoma" panose="020B0604030504040204" pitchFamily="34" charset="0"/>
              </a:rPr>
              <a:t>Faculty of Science  </a:t>
            </a:r>
          </a:p>
          <a:p>
            <a:pPr marL="171450" indent="-171450">
              <a:buFont typeface="Wingdings" panose="05000000000000000000" pitchFamily="2" charset="2"/>
              <a:buChar char="Ø"/>
            </a:pPr>
            <a:r>
              <a:rPr lang="en-MY" sz="1100" b="1" dirty="0">
                <a:solidFill>
                  <a:schemeClr val="bg1"/>
                </a:solidFill>
                <a:latin typeface="Tahoma" panose="020B0604030504040204" pitchFamily="34" charset="0"/>
                <a:ea typeface="Tahoma" panose="020B0604030504040204" pitchFamily="34" charset="0"/>
                <a:cs typeface="Tahoma" panose="020B0604030504040204" pitchFamily="34" charset="0"/>
              </a:rPr>
              <a:t>Halal Products Research Institute </a:t>
            </a:r>
          </a:p>
          <a:p>
            <a:pPr marL="171450" indent="-171450">
              <a:buFont typeface="Wingdings" panose="05000000000000000000" pitchFamily="2" charset="2"/>
              <a:buChar char="Ø"/>
            </a:pPr>
            <a:r>
              <a:rPr lang="en-MY" sz="1100" b="1" dirty="0">
                <a:solidFill>
                  <a:schemeClr val="bg1"/>
                </a:solidFill>
                <a:latin typeface="Tahoma" panose="020B0604030504040204" pitchFamily="34" charset="0"/>
                <a:ea typeface="Tahoma" panose="020B0604030504040204" pitchFamily="34" charset="0"/>
                <a:cs typeface="Tahoma" panose="020B0604030504040204" pitchFamily="34" charset="0"/>
              </a:rPr>
              <a:t>Institute of Advanced Technology</a:t>
            </a:r>
          </a:p>
          <a:p>
            <a:pPr marL="171450" indent="-171450">
              <a:buFont typeface="Wingdings" panose="05000000000000000000" pitchFamily="2" charset="2"/>
              <a:buChar char="Ø"/>
            </a:pPr>
            <a:r>
              <a:rPr lang="en-MY" sz="1100" b="1" dirty="0">
                <a:solidFill>
                  <a:schemeClr val="bg1"/>
                </a:solidFill>
                <a:latin typeface="Tahoma" panose="020B0604030504040204" pitchFamily="34" charset="0"/>
                <a:ea typeface="Tahoma" panose="020B0604030504040204" pitchFamily="34" charset="0"/>
                <a:cs typeface="Tahoma" panose="020B0604030504040204" pitchFamily="34" charset="0"/>
              </a:rPr>
              <a:t>Institute of Bioscience</a:t>
            </a:r>
          </a:p>
          <a:p>
            <a:pPr marL="171450" indent="-171450">
              <a:buFont typeface="Wingdings" panose="05000000000000000000" pitchFamily="2" charset="2"/>
              <a:buChar char="Ø"/>
            </a:pPr>
            <a:r>
              <a:rPr lang="en-MY" sz="1100" b="1" dirty="0">
                <a:solidFill>
                  <a:schemeClr val="bg1"/>
                </a:solidFill>
                <a:latin typeface="Tahoma" panose="020B0604030504040204" pitchFamily="34" charset="0"/>
                <a:ea typeface="Tahoma" panose="020B0604030504040204" pitchFamily="34" charset="0"/>
                <a:cs typeface="Tahoma" panose="020B0604030504040204" pitchFamily="34" charset="0"/>
              </a:rPr>
              <a:t>Institute for Mathematical Research</a:t>
            </a:r>
          </a:p>
          <a:p>
            <a:pPr marL="171450" indent="-171450">
              <a:buFont typeface="Wingdings" panose="05000000000000000000" pitchFamily="2" charset="2"/>
              <a:buChar char="Ø"/>
            </a:pPr>
            <a:r>
              <a:rPr lang="en-MY" sz="1100" b="1" dirty="0">
                <a:solidFill>
                  <a:schemeClr val="bg1"/>
                </a:solidFill>
                <a:latin typeface="Tahoma" panose="020B0604030504040204" pitchFamily="34" charset="0"/>
                <a:ea typeface="Tahoma" panose="020B0604030504040204" pitchFamily="34" charset="0"/>
                <a:cs typeface="Tahoma" panose="020B0604030504040204" pitchFamily="34" charset="0"/>
              </a:rPr>
              <a:t>Institute of Tropical Agriculture and Food Security</a:t>
            </a:r>
          </a:p>
          <a:p>
            <a:pPr marL="171450" indent="-171450">
              <a:buFont typeface="Wingdings" panose="05000000000000000000" pitchFamily="2" charset="2"/>
              <a:buChar char="Ø"/>
            </a:pPr>
            <a:r>
              <a:rPr lang="en-MY" sz="1100" b="1" dirty="0">
                <a:solidFill>
                  <a:schemeClr val="bg1"/>
                </a:solidFill>
                <a:latin typeface="Tahoma" panose="020B0604030504040204" pitchFamily="34" charset="0"/>
                <a:ea typeface="Tahoma" panose="020B0604030504040204" pitchFamily="34" charset="0"/>
                <a:cs typeface="Tahoma" panose="020B0604030504040204" pitchFamily="34" charset="0"/>
              </a:rPr>
              <a:t>Institute of Tropical Forestry &amp; Forest Product</a:t>
            </a:r>
          </a:p>
          <a:p>
            <a:pPr marL="171450" indent="-171450">
              <a:buFont typeface="Wingdings" panose="05000000000000000000" pitchFamily="2" charset="2"/>
              <a:buChar char="Ø"/>
            </a:pPr>
            <a:r>
              <a:rPr lang="en-MY" sz="1100" b="1" dirty="0">
                <a:solidFill>
                  <a:schemeClr val="bg1"/>
                </a:solidFill>
                <a:latin typeface="Tahoma" panose="020B0604030504040204" pitchFamily="34" charset="0"/>
                <a:ea typeface="Tahoma" panose="020B0604030504040204" pitchFamily="34" charset="0"/>
                <a:cs typeface="Tahoma" panose="020B0604030504040204" pitchFamily="34" charset="0"/>
              </a:rPr>
              <a:t>Malaysian Research Institute on Ageing</a:t>
            </a:r>
          </a:p>
          <a:p>
            <a:pPr marL="171450" indent="-171450">
              <a:buFont typeface="Wingdings" panose="05000000000000000000" pitchFamily="2" charset="2"/>
              <a:buChar char="Ø"/>
            </a:pPr>
            <a:r>
              <a:rPr lang="en-MY" sz="1100" b="1" dirty="0">
                <a:solidFill>
                  <a:schemeClr val="bg1"/>
                </a:solidFill>
                <a:latin typeface="Tahoma" panose="020B0604030504040204" pitchFamily="34" charset="0"/>
                <a:ea typeface="Tahoma" panose="020B0604030504040204" pitchFamily="34" charset="0"/>
                <a:cs typeface="Tahoma" panose="020B0604030504040204" pitchFamily="34" charset="0"/>
              </a:rPr>
              <a:t>Faculty of Agriculture &amp; Food Science (Bintulu Sarawak Campus)</a:t>
            </a:r>
          </a:p>
          <a:p>
            <a:endParaRPr lang="en-MY"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en-MY" sz="1600" dirty="0">
              <a:solidFill>
                <a:schemeClr val="bg1"/>
              </a:solidFill>
            </a:endParaRPr>
          </a:p>
        </p:txBody>
      </p:sp>
      <p:sp>
        <p:nvSpPr>
          <p:cNvPr id="16" name="Rectangle 15">
            <a:extLst>
              <a:ext uri="{FF2B5EF4-FFF2-40B4-BE49-F238E27FC236}">
                <a16:creationId xmlns:a16="http://schemas.microsoft.com/office/drawing/2014/main" xmlns="" id="{DD7A8BCE-99F5-4060-A409-025C00AB855E}"/>
              </a:ext>
            </a:extLst>
          </p:cNvPr>
          <p:cNvSpPr/>
          <p:nvPr/>
        </p:nvSpPr>
        <p:spPr>
          <a:xfrm>
            <a:off x="2164035" y="2979163"/>
            <a:ext cx="3370522" cy="1200329"/>
          </a:xfrm>
          <a:prstGeom prst="rect">
            <a:avLst/>
          </a:prstGeom>
        </p:spPr>
        <p:txBody>
          <a:bodyPr wrap="square">
            <a:spAutoFit/>
          </a:bodyPr>
          <a:lstStyle/>
          <a:p>
            <a:pPr marL="285750" indent="-285750">
              <a:buFont typeface="Wingdings" panose="05000000000000000000" pitchFamily="2" charset="2"/>
              <a:buChar char="Ø"/>
            </a:pPr>
            <a:r>
              <a:rPr lang="en-MY" sz="1200" b="1" dirty="0">
                <a:solidFill>
                  <a:schemeClr val="bg1"/>
                </a:solidFill>
                <a:latin typeface="Tahoma" panose="020B0604030504040204" pitchFamily="34" charset="0"/>
                <a:ea typeface="Tahoma" panose="020B0604030504040204" pitchFamily="34" charset="0"/>
                <a:cs typeface="Tahoma" panose="020B0604030504040204" pitchFamily="34" charset="0"/>
              </a:rPr>
              <a:t>Faculty of Educational Studies</a:t>
            </a:r>
          </a:p>
          <a:p>
            <a:pPr marL="285750" indent="-285750">
              <a:buFont typeface="Wingdings" panose="05000000000000000000" pitchFamily="2" charset="2"/>
              <a:buChar char="Ø"/>
            </a:pPr>
            <a:r>
              <a:rPr lang="en-MY" sz="1200" b="1" dirty="0">
                <a:solidFill>
                  <a:schemeClr val="bg1"/>
                </a:solidFill>
                <a:latin typeface="Tahoma" panose="020B0604030504040204" pitchFamily="34" charset="0"/>
                <a:ea typeface="Tahoma" panose="020B0604030504040204" pitchFamily="34" charset="0"/>
                <a:cs typeface="Tahoma" panose="020B0604030504040204" pitchFamily="34" charset="0"/>
              </a:rPr>
              <a:t>Faculty of Economics &amp; Management</a:t>
            </a:r>
          </a:p>
          <a:p>
            <a:pPr marL="285750" indent="-285750">
              <a:buFont typeface="Wingdings" panose="05000000000000000000" pitchFamily="2" charset="2"/>
              <a:buChar char="Ø"/>
            </a:pPr>
            <a:r>
              <a:rPr lang="en-MY" sz="1200" b="1" dirty="0">
                <a:solidFill>
                  <a:schemeClr val="bg1"/>
                </a:solidFill>
                <a:latin typeface="Tahoma" panose="020B0604030504040204" pitchFamily="34" charset="0"/>
                <a:ea typeface="Tahoma" panose="020B0604030504040204" pitchFamily="34" charset="0"/>
                <a:cs typeface="Tahoma" panose="020B0604030504040204" pitchFamily="34" charset="0"/>
              </a:rPr>
              <a:t>Faculty of Human Ecology</a:t>
            </a:r>
          </a:p>
          <a:p>
            <a:pPr marL="285750" indent="-285750">
              <a:buFont typeface="Wingdings" panose="05000000000000000000" pitchFamily="2" charset="2"/>
              <a:buChar char="Ø"/>
            </a:pPr>
            <a:r>
              <a:rPr lang="en-MY" sz="1200" b="1" dirty="0">
                <a:solidFill>
                  <a:schemeClr val="bg1"/>
                </a:solidFill>
                <a:latin typeface="Tahoma" panose="020B0604030504040204" pitchFamily="34" charset="0"/>
                <a:ea typeface="Tahoma" panose="020B0604030504040204" pitchFamily="34" charset="0"/>
                <a:cs typeface="Tahoma" panose="020B0604030504040204" pitchFamily="34" charset="0"/>
              </a:rPr>
              <a:t>Faculty of Modern Languages &amp; Communication</a:t>
            </a:r>
          </a:p>
          <a:p>
            <a:endParaRPr lang="en-MY"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7" name="Rectangle 16">
            <a:extLst>
              <a:ext uri="{FF2B5EF4-FFF2-40B4-BE49-F238E27FC236}">
                <a16:creationId xmlns:a16="http://schemas.microsoft.com/office/drawing/2014/main" xmlns="" id="{CF246346-8EB4-4022-A86A-3F2E4A5FAF65}"/>
              </a:ext>
            </a:extLst>
          </p:cNvPr>
          <p:cNvSpPr/>
          <p:nvPr/>
        </p:nvSpPr>
        <p:spPr>
          <a:xfrm>
            <a:off x="5458717" y="2979163"/>
            <a:ext cx="3370522" cy="646331"/>
          </a:xfrm>
          <a:prstGeom prst="rect">
            <a:avLst/>
          </a:prstGeom>
        </p:spPr>
        <p:txBody>
          <a:bodyPr wrap="square">
            <a:spAutoFit/>
          </a:bodyPr>
          <a:lstStyle/>
          <a:p>
            <a:pPr marL="171450" indent="-171450">
              <a:buFont typeface="Wingdings" panose="05000000000000000000" pitchFamily="2" charset="2"/>
              <a:buChar char="Ø"/>
            </a:pPr>
            <a:r>
              <a:rPr lang="en-MY" sz="1200" b="1" dirty="0">
                <a:solidFill>
                  <a:schemeClr val="bg1"/>
                </a:solidFill>
                <a:latin typeface="Tahoma" panose="020B0604030504040204" pitchFamily="34" charset="0"/>
                <a:ea typeface="Tahoma" panose="020B0604030504040204" pitchFamily="34" charset="0"/>
                <a:cs typeface="Tahoma" panose="020B0604030504040204" pitchFamily="34" charset="0"/>
              </a:rPr>
              <a:t>Institute of Agricultural &amp; Food Policy Studies</a:t>
            </a:r>
          </a:p>
          <a:p>
            <a:pPr marL="171450" indent="-171450">
              <a:buFont typeface="Wingdings" panose="05000000000000000000" pitchFamily="2" charset="2"/>
              <a:buChar char="Ø"/>
            </a:pPr>
            <a:r>
              <a:rPr lang="en-MY" sz="1200" b="1" dirty="0">
                <a:solidFill>
                  <a:schemeClr val="bg1"/>
                </a:solidFill>
                <a:latin typeface="Tahoma" panose="020B0604030504040204" pitchFamily="34" charset="0"/>
                <a:ea typeface="Tahoma" panose="020B0604030504040204" pitchFamily="34" charset="0"/>
                <a:cs typeface="Tahoma" panose="020B0604030504040204" pitchFamily="34" charset="0"/>
              </a:rPr>
              <a:t>Institute for Social Science Studies</a:t>
            </a:r>
            <a:endParaRPr lang="en-MY"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8" name="Rectangle 17">
            <a:extLst>
              <a:ext uri="{FF2B5EF4-FFF2-40B4-BE49-F238E27FC236}">
                <a16:creationId xmlns:a16="http://schemas.microsoft.com/office/drawing/2014/main" xmlns="" id="{0CA274AD-009A-44EA-AA44-6E9B560EE05E}"/>
              </a:ext>
            </a:extLst>
          </p:cNvPr>
          <p:cNvSpPr/>
          <p:nvPr/>
        </p:nvSpPr>
        <p:spPr>
          <a:xfrm>
            <a:off x="3276600" y="1853343"/>
            <a:ext cx="3639138" cy="292388"/>
          </a:xfrm>
          <a:prstGeom prst="rect">
            <a:avLst/>
          </a:prstGeom>
        </p:spPr>
        <p:txBody>
          <a:bodyPr wrap="none">
            <a:spAutoFit/>
          </a:bodyPr>
          <a:lstStyle/>
          <a:p>
            <a:pPr marL="285750" indent="-285750">
              <a:buFont typeface="Wingdings" panose="05000000000000000000" pitchFamily="2" charset="2"/>
              <a:buChar char="Ø"/>
            </a:pPr>
            <a:r>
              <a:rPr lang="en-MY" sz="1300" b="1" dirty="0">
                <a:solidFill>
                  <a:schemeClr val="bg1"/>
                </a:solidFill>
                <a:latin typeface="Tahoma" panose="020B0604030504040204" pitchFamily="34" charset="0"/>
                <a:ea typeface="Tahoma" panose="020B0604030504040204" pitchFamily="34" charset="0"/>
                <a:cs typeface="Tahoma" panose="020B0604030504040204" pitchFamily="34" charset="0"/>
              </a:rPr>
              <a:t>Faculty of Medicine &amp; Health Sciences</a:t>
            </a:r>
          </a:p>
        </p:txBody>
      </p:sp>
      <p:sp>
        <p:nvSpPr>
          <p:cNvPr id="19" name="Rectangle 18">
            <a:extLst>
              <a:ext uri="{FF2B5EF4-FFF2-40B4-BE49-F238E27FC236}">
                <a16:creationId xmlns:a16="http://schemas.microsoft.com/office/drawing/2014/main" xmlns="" id="{92ED8865-DCC1-4E6D-A81B-36B319E036F4}"/>
              </a:ext>
            </a:extLst>
          </p:cNvPr>
          <p:cNvSpPr/>
          <p:nvPr/>
        </p:nvSpPr>
        <p:spPr>
          <a:xfrm>
            <a:off x="573935" y="3024312"/>
            <a:ext cx="1402744" cy="923330"/>
          </a:xfrm>
          <a:prstGeom prst="rect">
            <a:avLst/>
          </a:prstGeom>
        </p:spPr>
        <p:txBody>
          <a:bodyPr wrap="square">
            <a:spAutoFit/>
          </a:bodyPr>
          <a:lstStyle/>
          <a:p>
            <a:pPr algn="ctr"/>
            <a:r>
              <a:rPr lang="en-MY" b="1" dirty="0">
                <a:latin typeface="Tahoma" panose="020B0604030504040204" pitchFamily="34" charset="0"/>
                <a:ea typeface="Tahoma" panose="020B0604030504040204" pitchFamily="34" charset="0"/>
                <a:cs typeface="Tahoma" panose="020B0604030504040204" pitchFamily="34" charset="0"/>
              </a:rPr>
              <a:t>SOCIAL SCIENCE CLUSTER</a:t>
            </a:r>
            <a:endParaRPr lang="en-MY" dirty="0">
              <a:latin typeface="Tahoma" panose="020B0604030504040204" pitchFamily="34" charset="0"/>
              <a:ea typeface="Tahoma" panose="020B0604030504040204" pitchFamily="34" charset="0"/>
              <a:cs typeface="Tahoma" panose="020B0604030504040204" pitchFamily="34" charset="0"/>
            </a:endParaRPr>
          </a:p>
        </p:txBody>
      </p:sp>
      <p:sp>
        <p:nvSpPr>
          <p:cNvPr id="20" name="Rectangle 19">
            <a:extLst>
              <a:ext uri="{FF2B5EF4-FFF2-40B4-BE49-F238E27FC236}">
                <a16:creationId xmlns:a16="http://schemas.microsoft.com/office/drawing/2014/main" xmlns="" id="{FAAD8F79-A754-412B-BE4F-A501742C1CEE}"/>
              </a:ext>
            </a:extLst>
          </p:cNvPr>
          <p:cNvSpPr/>
          <p:nvPr/>
        </p:nvSpPr>
        <p:spPr>
          <a:xfrm>
            <a:off x="462767" y="5045989"/>
            <a:ext cx="1416301" cy="707886"/>
          </a:xfrm>
          <a:prstGeom prst="rect">
            <a:avLst/>
          </a:prstGeom>
        </p:spPr>
        <p:txBody>
          <a:bodyPr wrap="square">
            <a:spAutoFit/>
          </a:bodyPr>
          <a:lstStyle/>
          <a:p>
            <a:pPr algn="ctr"/>
            <a:r>
              <a:rPr lang="en-MY" sz="2000" b="1" dirty="0">
                <a:latin typeface="Tahoma" panose="020B0604030504040204" pitchFamily="34" charset="0"/>
                <a:ea typeface="Tahoma" panose="020B0604030504040204" pitchFamily="34" charset="0"/>
                <a:cs typeface="Tahoma" panose="020B0604030504040204" pitchFamily="34" charset="0"/>
              </a:rPr>
              <a:t>SCIENCE CLUSTER </a:t>
            </a:r>
            <a:endParaRPr lang="en-MY" sz="2000" dirty="0">
              <a:latin typeface="Tahoma" panose="020B0604030504040204" pitchFamily="34" charset="0"/>
              <a:ea typeface="Tahoma" panose="020B0604030504040204" pitchFamily="34" charset="0"/>
              <a:cs typeface="Tahoma" panose="020B0604030504040204" pitchFamily="34" charset="0"/>
            </a:endParaRPr>
          </a:p>
        </p:txBody>
      </p:sp>
      <p:sp>
        <p:nvSpPr>
          <p:cNvPr id="22" name="Rectangle 21">
            <a:extLst>
              <a:ext uri="{FF2B5EF4-FFF2-40B4-BE49-F238E27FC236}">
                <a16:creationId xmlns:a16="http://schemas.microsoft.com/office/drawing/2014/main" xmlns="" id="{C97C0284-D1DA-4440-9DE7-A389D035C443}"/>
              </a:ext>
            </a:extLst>
          </p:cNvPr>
          <p:cNvSpPr/>
          <p:nvPr/>
        </p:nvSpPr>
        <p:spPr>
          <a:xfrm>
            <a:off x="2052085" y="398590"/>
            <a:ext cx="1883849" cy="369332"/>
          </a:xfrm>
          <a:prstGeom prst="rect">
            <a:avLst/>
          </a:prstGeom>
        </p:spPr>
        <p:txBody>
          <a:bodyPr wrap="none">
            <a:spAutoFit/>
          </a:bodyPr>
          <a:lstStyle/>
          <a:p>
            <a:r>
              <a:rPr lang="en-MY" b="1" i="1" dirty="0">
                <a:latin typeface="Tahoma" panose="020B0604030504040204" pitchFamily="34" charset="0"/>
                <a:ea typeface="Tahoma" panose="020B0604030504040204" pitchFamily="34" charset="0"/>
                <a:cs typeface="Tahoma" panose="020B0604030504040204" pitchFamily="34" charset="0"/>
              </a:rPr>
              <a:t>PROGRAMMES</a:t>
            </a:r>
          </a:p>
        </p:txBody>
      </p:sp>
    </p:spTree>
    <p:extLst>
      <p:ext uri="{BB962C8B-B14F-4D97-AF65-F5344CB8AC3E}">
        <p14:creationId xmlns:p14="http://schemas.microsoft.com/office/powerpoint/2010/main" val="1521802002"/>
      </p:ext>
    </p:extLst>
  </p:cSld>
  <p:clrMapOvr>
    <a:masterClrMapping/>
  </p:clrMapOvr>
  <p:transition>
    <p:fade thruBlk="1"/>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6546</TotalTime>
  <Words>2149</Words>
  <Application>Microsoft Office PowerPoint</Application>
  <PresentationFormat>On-screen Show (4:3)</PresentationFormat>
  <Paragraphs>497</Paragraphs>
  <Slides>32</Slides>
  <Notes>10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32</vt:i4>
      </vt:variant>
    </vt:vector>
  </HeadingPairs>
  <TitlesOfParts>
    <vt:vector size="48" baseType="lpstr">
      <vt:lpstr>ＭＳ Ｐゴシック</vt:lpstr>
      <vt:lpstr>Adobe Caslon Pro Bold</vt:lpstr>
      <vt:lpstr>Adobe Fan Heiti Std B</vt:lpstr>
      <vt:lpstr>Adobe Garamond Pro Bold</vt:lpstr>
      <vt:lpstr>Adobe Gothic Std B</vt:lpstr>
      <vt:lpstr>Arial</vt:lpstr>
      <vt:lpstr>Bernard MT Condensed</vt:lpstr>
      <vt:lpstr>Calibri</vt:lpstr>
      <vt:lpstr>Calibri (Body)</vt:lpstr>
      <vt:lpstr>Lemon</vt:lpstr>
      <vt:lpstr>Tahoma</vt:lpstr>
      <vt:lpstr>Times New Roman</vt:lpstr>
      <vt:lpstr>Trebuchet MS</vt:lpstr>
      <vt:lpstr>Verdana</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ALI RAIS</dc:creator>
  <cp:lastModifiedBy>Noritah</cp:lastModifiedBy>
  <cp:revision>741</cp:revision>
  <cp:lastPrinted>2018-02-21T09:09:54Z</cp:lastPrinted>
  <dcterms:created xsi:type="dcterms:W3CDTF">2014-12-24T09:01:20Z</dcterms:created>
  <dcterms:modified xsi:type="dcterms:W3CDTF">2018-07-26T09:59:00Z</dcterms:modified>
</cp:coreProperties>
</file>