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handoutMasterIdLst>
    <p:handoutMasterId r:id="rId35"/>
  </p:handoutMasterIdLst>
  <p:sldIdLst>
    <p:sldId id="370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71" r:id="rId10"/>
    <p:sldId id="372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9" r:id="rId21"/>
    <p:sldId id="333" r:id="rId22"/>
    <p:sldId id="334" r:id="rId23"/>
    <p:sldId id="335" r:id="rId24"/>
    <p:sldId id="336" r:id="rId25"/>
    <p:sldId id="337" r:id="rId26"/>
    <p:sldId id="338" r:id="rId27"/>
    <p:sldId id="270" r:id="rId28"/>
    <p:sldId id="310" r:id="rId29"/>
    <p:sldId id="311" r:id="rId30"/>
    <p:sldId id="312" r:id="rId31"/>
    <p:sldId id="313" r:id="rId32"/>
    <p:sldId id="329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788" autoAdjust="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1" d="100"/>
        <a:sy n="10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F713A-2D73-4FB5-BDCE-48D263C0F2CE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23DE6A8-744B-4BB7-A333-906101657B71}">
      <dgm:prSet phldrT="[Text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l"/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Semakan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kesesuaian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oleh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JKKPPPTP (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minggu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ke-2).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293488-9B52-4782-ABF9-57BF6D937529}" type="parTrans" cxnId="{C01C89F6-BEDE-47A8-84DC-24D929C5AE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4C9278-306A-40C7-9955-B767B8620B33}" type="sibTrans" cxnId="{C01C89F6-BEDE-47A8-84DC-24D929C5AE26}">
      <dgm:prSet/>
      <dgm:spPr>
        <a:solidFill>
          <a:srgbClr val="000000">
            <a:alpha val="90000"/>
          </a:srgb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8B6207-E15F-4D3F-8651-E0D9E9DE5A4F}">
      <dgm:prSet phldrT="[Text]" custT="1"/>
      <dgm:spPr>
        <a:solidFill>
          <a:schemeClr val="accent5">
            <a:lumMod val="75000"/>
            <a:alpha val="52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Kelulusan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JKPSU (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minggu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ke-3).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F22A75-2684-43A0-80A0-956BD43F0A53}" type="parTrans" cxnId="{ADC6822F-4996-4B58-8661-18548F283C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B31757-C189-492A-9A31-434C9317EA5B}" type="sibTrans" cxnId="{ADC6822F-4996-4B58-8661-18548F283C85}">
      <dgm:prSet/>
      <dgm:spPr>
        <a:solidFill>
          <a:schemeClr val="tx2">
            <a:lumMod val="1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1362CC-8458-4B17-B465-56CEC03952C1}">
      <dgm:prSet phldrT="[Text]" custT="1"/>
      <dgm:spPr>
        <a:solidFill>
          <a:schemeClr val="accent5">
            <a:lumMod val="50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Cetakan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surat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pelantikan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kepada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JK 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Peperiksaan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selepas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kelulusan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JKPSU)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E6F375-DE22-415F-97D0-481D72EB2DC5}" type="parTrans" cxnId="{173C4FAC-DE12-4156-8584-6961D73C72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A40339-5022-4FBA-A1B0-B84717BBDE01}" type="sibTrans" cxnId="{173C4FAC-DE12-4156-8584-6961D73C72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046642-CFE2-4064-84D3-ECC093AAB12E}" type="pres">
      <dgm:prSet presAssocID="{1C8F713A-2D73-4FB5-BDCE-48D263C0F2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77442-1686-4934-B41B-1790526FC1ED}" type="pres">
      <dgm:prSet presAssocID="{1C8F713A-2D73-4FB5-BDCE-48D263C0F2CE}" presName="dummyMaxCanvas" presStyleCnt="0">
        <dgm:presLayoutVars/>
      </dgm:prSet>
      <dgm:spPr/>
    </dgm:pt>
    <dgm:pt modelId="{D4D6491A-4F00-4D48-9149-C5B80A5487CA}" type="pres">
      <dgm:prSet presAssocID="{1C8F713A-2D73-4FB5-BDCE-48D263C0F2CE}" presName="ThreeNodes_1" presStyleLbl="node1" presStyleIdx="0" presStyleCnt="3" custScaleX="103513" custScaleY="73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F452B-FCD6-435A-9E75-A02027BDDEDC}" type="pres">
      <dgm:prSet presAssocID="{1C8F713A-2D73-4FB5-BDCE-48D263C0F2CE}" presName="ThreeNodes_2" presStyleLbl="node1" presStyleIdx="1" presStyleCnt="3" custScaleX="107056" custScaleY="75000" custLinFactNeighborX="-735" custLinFactNeighborY="-26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81BF7-714C-435E-9763-1F112753A69B}" type="pres">
      <dgm:prSet presAssocID="{1C8F713A-2D73-4FB5-BDCE-48D263C0F2CE}" presName="ThreeNodes_3" presStyleLbl="node1" presStyleIdx="2" presStyleCnt="3" custScaleY="94792" custLinFactNeighborX="-368" custLinFactNeighborY="-4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9280E-54D3-4A2C-A08C-53FD0BF70E97}" type="pres">
      <dgm:prSet presAssocID="{1C8F713A-2D73-4FB5-BDCE-48D263C0F2CE}" presName="ThreeConn_1-2" presStyleLbl="fgAccFollowNode1" presStyleIdx="0" presStyleCnt="2" custLinFactNeighborY="-24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6D121-96CE-4C7B-B5C5-816C6B3EE84C}" type="pres">
      <dgm:prSet presAssocID="{1C8F713A-2D73-4FB5-BDCE-48D263C0F2CE}" presName="ThreeConn_2-3" presStyleLbl="fgAccFollowNode1" presStyleIdx="1" presStyleCnt="2" custLinFactNeighborY="-67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21248-3CDE-480B-8C5F-8AC618D912DF}" type="pres">
      <dgm:prSet presAssocID="{1C8F713A-2D73-4FB5-BDCE-48D263C0F2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D1214-5673-44A5-A951-4627F2744E62}" type="pres">
      <dgm:prSet presAssocID="{1C8F713A-2D73-4FB5-BDCE-48D263C0F2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E565F-DD61-4C0B-BDEA-DD6FFBA577B5}" type="pres">
      <dgm:prSet presAssocID="{1C8F713A-2D73-4FB5-BDCE-48D263C0F2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700CD-1EF8-4849-A415-9F3CB126D9C3}" type="presOf" srcId="{1C8F713A-2D73-4FB5-BDCE-48D263C0F2CE}" destId="{0E046642-CFE2-4064-84D3-ECC093AAB12E}" srcOrd="0" destOrd="0" presId="urn:microsoft.com/office/officeart/2005/8/layout/vProcess5"/>
    <dgm:cxn modelId="{2398F454-581E-4BB1-81C3-3FA004BFACA7}" type="presOf" srcId="{251362CC-8458-4B17-B465-56CEC03952C1}" destId="{A15E565F-DD61-4C0B-BDEA-DD6FFBA577B5}" srcOrd="1" destOrd="0" presId="urn:microsoft.com/office/officeart/2005/8/layout/vProcess5"/>
    <dgm:cxn modelId="{C01C89F6-BEDE-47A8-84DC-24D929C5AE26}" srcId="{1C8F713A-2D73-4FB5-BDCE-48D263C0F2CE}" destId="{A23DE6A8-744B-4BB7-A333-906101657B71}" srcOrd="0" destOrd="0" parTransId="{9A293488-9B52-4782-ABF9-57BF6D937529}" sibTransId="{174C9278-306A-40C7-9955-B767B8620B33}"/>
    <dgm:cxn modelId="{ADC6822F-4996-4B58-8661-18548F283C85}" srcId="{1C8F713A-2D73-4FB5-BDCE-48D263C0F2CE}" destId="{AF8B6207-E15F-4D3F-8651-E0D9E9DE5A4F}" srcOrd="1" destOrd="0" parTransId="{84F22A75-2684-43A0-80A0-956BD43F0A53}" sibTransId="{8CB31757-C189-492A-9A31-434C9317EA5B}"/>
    <dgm:cxn modelId="{163896B6-A45D-4438-8669-12AD9373D7D0}" type="presOf" srcId="{AF8B6207-E15F-4D3F-8651-E0D9E9DE5A4F}" destId="{DA8F452B-FCD6-435A-9E75-A02027BDDEDC}" srcOrd="0" destOrd="0" presId="urn:microsoft.com/office/officeart/2005/8/layout/vProcess5"/>
    <dgm:cxn modelId="{74962BDB-68E0-418B-8ADE-C5E2A6491180}" type="presOf" srcId="{174C9278-306A-40C7-9955-B767B8620B33}" destId="{8DD9280E-54D3-4A2C-A08C-53FD0BF70E97}" srcOrd="0" destOrd="0" presId="urn:microsoft.com/office/officeart/2005/8/layout/vProcess5"/>
    <dgm:cxn modelId="{FE799A47-C21E-4420-91E5-FEF65CCF022A}" type="presOf" srcId="{AF8B6207-E15F-4D3F-8651-E0D9E9DE5A4F}" destId="{356D1214-5673-44A5-A951-4627F2744E62}" srcOrd="1" destOrd="0" presId="urn:microsoft.com/office/officeart/2005/8/layout/vProcess5"/>
    <dgm:cxn modelId="{40CB15C2-964F-4F0D-AB16-C8899E8696D6}" type="presOf" srcId="{A23DE6A8-744B-4BB7-A333-906101657B71}" destId="{D4D6491A-4F00-4D48-9149-C5B80A5487CA}" srcOrd="0" destOrd="0" presId="urn:microsoft.com/office/officeart/2005/8/layout/vProcess5"/>
    <dgm:cxn modelId="{91F47B42-DBD1-4CB9-88A7-EDE2F7208F9D}" type="presOf" srcId="{A23DE6A8-744B-4BB7-A333-906101657B71}" destId="{84421248-3CDE-480B-8C5F-8AC618D912DF}" srcOrd="1" destOrd="0" presId="urn:microsoft.com/office/officeart/2005/8/layout/vProcess5"/>
    <dgm:cxn modelId="{173C4FAC-DE12-4156-8584-6961D73C7219}" srcId="{1C8F713A-2D73-4FB5-BDCE-48D263C0F2CE}" destId="{251362CC-8458-4B17-B465-56CEC03952C1}" srcOrd="2" destOrd="0" parTransId="{1FE6F375-DE22-415F-97D0-481D72EB2DC5}" sibTransId="{E7A40339-5022-4FBA-A1B0-B84717BBDE01}"/>
    <dgm:cxn modelId="{EBEFAA5A-7FAB-4798-BD14-24AB8D1FF6EF}" type="presOf" srcId="{251362CC-8458-4B17-B465-56CEC03952C1}" destId="{F5781BF7-714C-435E-9763-1F112753A69B}" srcOrd="0" destOrd="0" presId="urn:microsoft.com/office/officeart/2005/8/layout/vProcess5"/>
    <dgm:cxn modelId="{41E80346-2174-47F3-8C6F-AAD8A00A98BE}" type="presOf" srcId="{8CB31757-C189-492A-9A31-434C9317EA5B}" destId="{D8E6D121-96CE-4C7B-B5C5-816C6B3EE84C}" srcOrd="0" destOrd="0" presId="urn:microsoft.com/office/officeart/2005/8/layout/vProcess5"/>
    <dgm:cxn modelId="{5B97C01F-7D66-4F60-ABA7-C09D7AB6BE60}" type="presParOf" srcId="{0E046642-CFE2-4064-84D3-ECC093AAB12E}" destId="{E0077442-1686-4934-B41B-1790526FC1ED}" srcOrd="0" destOrd="0" presId="urn:microsoft.com/office/officeart/2005/8/layout/vProcess5"/>
    <dgm:cxn modelId="{AC190EE6-ADC9-4345-A149-E25E1BD0718C}" type="presParOf" srcId="{0E046642-CFE2-4064-84D3-ECC093AAB12E}" destId="{D4D6491A-4F00-4D48-9149-C5B80A5487CA}" srcOrd="1" destOrd="0" presId="urn:microsoft.com/office/officeart/2005/8/layout/vProcess5"/>
    <dgm:cxn modelId="{3E7B5E80-2553-4F7E-B695-D070682F7E6B}" type="presParOf" srcId="{0E046642-CFE2-4064-84D3-ECC093AAB12E}" destId="{DA8F452B-FCD6-435A-9E75-A02027BDDEDC}" srcOrd="2" destOrd="0" presId="urn:microsoft.com/office/officeart/2005/8/layout/vProcess5"/>
    <dgm:cxn modelId="{DF2795CC-5B6D-43E2-A3D3-3455B051D6DB}" type="presParOf" srcId="{0E046642-CFE2-4064-84D3-ECC093AAB12E}" destId="{F5781BF7-714C-435E-9763-1F112753A69B}" srcOrd="3" destOrd="0" presId="urn:microsoft.com/office/officeart/2005/8/layout/vProcess5"/>
    <dgm:cxn modelId="{08207253-BCFC-47B4-B6B8-300C813D6938}" type="presParOf" srcId="{0E046642-CFE2-4064-84D3-ECC093AAB12E}" destId="{8DD9280E-54D3-4A2C-A08C-53FD0BF70E97}" srcOrd="4" destOrd="0" presId="urn:microsoft.com/office/officeart/2005/8/layout/vProcess5"/>
    <dgm:cxn modelId="{1CCB1B9E-5C83-4A38-A450-3D416D3AE7A7}" type="presParOf" srcId="{0E046642-CFE2-4064-84D3-ECC093AAB12E}" destId="{D8E6D121-96CE-4C7B-B5C5-816C6B3EE84C}" srcOrd="5" destOrd="0" presId="urn:microsoft.com/office/officeart/2005/8/layout/vProcess5"/>
    <dgm:cxn modelId="{E97C2606-B71E-41B7-85F7-6568D2B27843}" type="presParOf" srcId="{0E046642-CFE2-4064-84D3-ECC093AAB12E}" destId="{84421248-3CDE-480B-8C5F-8AC618D912DF}" srcOrd="6" destOrd="0" presId="urn:microsoft.com/office/officeart/2005/8/layout/vProcess5"/>
    <dgm:cxn modelId="{9003E037-8D66-493D-8008-CE37C12A813F}" type="presParOf" srcId="{0E046642-CFE2-4064-84D3-ECC093AAB12E}" destId="{356D1214-5673-44A5-A951-4627F2744E62}" srcOrd="7" destOrd="0" presId="urn:microsoft.com/office/officeart/2005/8/layout/vProcess5"/>
    <dgm:cxn modelId="{B721CDDE-A1CF-491E-A474-104FEB0BA7A4}" type="presParOf" srcId="{0E046642-CFE2-4064-84D3-ECC093AAB12E}" destId="{A15E565F-DD61-4C0B-BDEA-DD6FFBA577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C1251-7976-4593-9413-9746F7C400A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EBA2C-C30A-4A30-968E-2D305BC21B62}">
      <dgm:prSet phldrT="[Text]" custT="1"/>
      <dgm:spPr>
        <a:solidFill>
          <a:srgbClr val="FFFF00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Penghantaran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kepada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JKPPT      </a:t>
          </a:r>
        </a:p>
      </dgm:t>
    </dgm:pt>
    <dgm:pt modelId="{F8A3F6D9-BACA-452A-A1F4-66CE8B0F1449}" type="parTrans" cxnId="{116E1ACA-37F7-425D-897C-939602E1AC5C}">
      <dgm:prSet/>
      <dgm:spPr/>
      <dgm:t>
        <a:bodyPr/>
        <a:lstStyle/>
        <a:p>
          <a:pPr algn="ctr"/>
          <a:endParaRPr lang="en-US"/>
        </a:p>
      </dgm:t>
    </dgm:pt>
    <dgm:pt modelId="{C3932B4C-CE71-421B-A91A-78C4777F3AD6}" type="sibTrans" cxnId="{116E1ACA-37F7-425D-897C-939602E1AC5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07B6F405-600B-4593-9A65-F83CB564DB09}">
      <dgm:prSet phldrT="[Text]" custT="1"/>
      <dgm:spPr>
        <a:solidFill>
          <a:srgbClr val="FFFF99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ctr"/>
          <a:r>
            <a:rPr lang="en-US" sz="28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Hantar</a:t>
          </a:r>
          <a:r>
            <a: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peringatan</a:t>
          </a:r>
          <a:endParaRPr lang="en-US" sz="28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50A02B-BF7E-4B6A-9CA1-2D5495CB5FA6}" type="parTrans" cxnId="{7FCA9B74-4C66-4FF7-A43B-16BCBDB8B5B7}">
      <dgm:prSet/>
      <dgm:spPr/>
      <dgm:t>
        <a:bodyPr/>
        <a:lstStyle/>
        <a:p>
          <a:pPr algn="ctr"/>
          <a:endParaRPr lang="en-US"/>
        </a:p>
      </dgm:t>
    </dgm:pt>
    <dgm:pt modelId="{401F1C2F-4A79-44CA-8413-9ABEB022FB5F}" type="sibTrans" cxnId="{7FCA9B74-4C66-4FF7-A43B-16BCBDB8B5B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endParaRPr lang="en-US"/>
        </a:p>
      </dgm:t>
    </dgm:pt>
    <dgm:pt modelId="{3F1331AD-DC6F-4AA5-97B4-4A744739055D}">
      <dgm:prSet phldrT="[Text]" custT="1"/>
      <dgm:spPr>
        <a:solidFill>
          <a:srgbClr val="FFFFCC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ctr"/>
          <a:r>
            <a:rPr lang="en-US" sz="28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Kemaskini</a:t>
          </a:r>
          <a:r>
            <a: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maklumat</a:t>
          </a:r>
          <a:r>
            <a: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dlm</a:t>
          </a:r>
          <a:r>
            <a: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-GIMS</a:t>
          </a:r>
          <a:endParaRPr lang="en-US" sz="28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1C332-6D21-40A1-9CFC-AAF6EB4AB973}" type="parTrans" cxnId="{FBA1480C-8E3A-4081-B5B7-5DEEC621E11D}">
      <dgm:prSet/>
      <dgm:spPr/>
      <dgm:t>
        <a:bodyPr/>
        <a:lstStyle/>
        <a:p>
          <a:pPr algn="ctr"/>
          <a:endParaRPr lang="en-US"/>
        </a:p>
      </dgm:t>
    </dgm:pt>
    <dgm:pt modelId="{B47441D6-5192-4DD1-B5A7-20499442F0B5}" type="sibTrans" cxnId="{FBA1480C-8E3A-4081-B5B7-5DEEC621E11D}">
      <dgm:prSet/>
      <dgm:spPr/>
      <dgm:t>
        <a:bodyPr/>
        <a:lstStyle/>
        <a:p>
          <a:pPr algn="ctr"/>
          <a:endParaRPr lang="en-US"/>
        </a:p>
      </dgm:t>
    </dgm:pt>
    <dgm:pt modelId="{9E043528-756A-4432-942C-5AE895FD70A6}">
      <dgm:prSet phldrT="[Text]" custT="1"/>
      <dgm:spPr>
        <a:solidFill>
          <a:srgbClr val="FFFF66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ctr"/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Terima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laporan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dlm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tempoh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45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hari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(PhD)/30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hari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(Master).</a:t>
          </a:r>
          <a:endParaRPr lang="en-US" sz="2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7B89691-2303-4DDF-9BA3-624D1FA2C67A}" type="parTrans" cxnId="{50E6C518-3B3C-497F-9699-B1EE7E54DE34}">
      <dgm:prSet/>
      <dgm:spPr/>
      <dgm:t>
        <a:bodyPr/>
        <a:lstStyle/>
        <a:p>
          <a:pPr algn="ctr"/>
          <a:endParaRPr lang="en-US"/>
        </a:p>
      </dgm:t>
    </dgm:pt>
    <dgm:pt modelId="{7F7D1C15-A00F-4E49-8714-22B74C091694}" type="sibTrans" cxnId="{50E6C518-3B3C-497F-9699-B1EE7E54DE3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endParaRPr lang="en-US"/>
        </a:p>
      </dgm:t>
    </dgm:pt>
    <dgm:pt modelId="{0D59B369-E0E7-4D35-908A-47F811CCDE77}" type="pres">
      <dgm:prSet presAssocID="{6C0C1251-7976-4593-9413-9746F7C400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2E062-1A3C-4809-962A-43A605CF24F6}" type="pres">
      <dgm:prSet presAssocID="{23CEBA2C-C30A-4A30-968E-2D305BC21B62}" presName="node" presStyleLbl="node1" presStyleIdx="0" presStyleCnt="4" custScaleX="157802" custScaleY="110547" custLinFactNeighborX="-13668" custLinFactNeighborY="34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F0338-E2F8-4B50-B86E-36181B701BDF}" type="pres">
      <dgm:prSet presAssocID="{C3932B4C-CE71-421B-A91A-78C4777F3AD6}" presName="sibTrans" presStyleLbl="sibTrans2D1" presStyleIdx="0" presStyleCnt="3" custLinFactNeighborX="-3060" custLinFactNeighborY="6684"/>
      <dgm:spPr/>
      <dgm:t>
        <a:bodyPr/>
        <a:lstStyle/>
        <a:p>
          <a:endParaRPr lang="en-US"/>
        </a:p>
      </dgm:t>
    </dgm:pt>
    <dgm:pt modelId="{FB720494-6E15-4052-A2E0-0F2194B04B65}" type="pres">
      <dgm:prSet presAssocID="{C3932B4C-CE71-421B-A91A-78C4777F3AD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D9EA5FF-0839-43E9-94E1-1710D1581E56}" type="pres">
      <dgm:prSet presAssocID="{9E043528-756A-4432-942C-5AE895FD70A6}" presName="node" presStyleLbl="node1" presStyleIdx="1" presStyleCnt="4" custScaleX="128135" custScaleY="113260" custLinFactNeighborX="4352" custLinFactNeighborY="36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01F3D-7AD5-49CE-8C67-5F9A8701F4FF}" type="pres">
      <dgm:prSet presAssocID="{7F7D1C15-A00F-4E49-8714-22B74C091694}" presName="sibTrans" presStyleLbl="sibTrans2D1" presStyleIdx="1" presStyleCnt="3" custLinFactNeighborX="6430" custLinFactNeighborY="5003"/>
      <dgm:spPr/>
      <dgm:t>
        <a:bodyPr/>
        <a:lstStyle/>
        <a:p>
          <a:endParaRPr lang="en-US"/>
        </a:p>
      </dgm:t>
    </dgm:pt>
    <dgm:pt modelId="{BA691774-8B46-4499-9AAD-7A193CC63168}" type="pres">
      <dgm:prSet presAssocID="{7F7D1C15-A00F-4E49-8714-22B74C0916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C10CB5-CC17-4A08-8A3A-7D2E9B6736C3}" type="pres">
      <dgm:prSet presAssocID="{07B6F405-600B-4593-9A65-F83CB564DB09}" presName="node" presStyleLbl="node1" presStyleIdx="2" presStyleCnt="4" custScaleX="129337" custScaleY="95946" custLinFactNeighborX="0" custLinFactNeighborY="5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FAB43-D4C3-4ADE-BBDF-428414669F61}" type="pres">
      <dgm:prSet presAssocID="{401F1C2F-4A79-44CA-8413-9ABEB022FB5F}" presName="sibTrans" presStyleLbl="sibTrans2D1" presStyleIdx="2" presStyleCnt="3" custLinFactNeighborX="3645" custLinFactNeighborY="-4732"/>
      <dgm:spPr/>
      <dgm:t>
        <a:bodyPr/>
        <a:lstStyle/>
        <a:p>
          <a:endParaRPr lang="en-US"/>
        </a:p>
      </dgm:t>
    </dgm:pt>
    <dgm:pt modelId="{698D8AFF-B952-4025-8D7A-11DA55BF7F97}" type="pres">
      <dgm:prSet presAssocID="{401F1C2F-4A79-44CA-8413-9ABEB022FB5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C861CA5-922C-47EF-A47F-696C17C20BBC}" type="pres">
      <dgm:prSet presAssocID="{3F1331AD-DC6F-4AA5-97B4-4A744739055D}" presName="node" presStyleLbl="node1" presStyleIdx="3" presStyleCnt="4" custScaleX="143673" custLinFactNeighborX="-3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D73C2-F7C1-4600-AF8E-A8B09DF9FB9A}" type="presOf" srcId="{3F1331AD-DC6F-4AA5-97B4-4A744739055D}" destId="{EC861CA5-922C-47EF-A47F-696C17C20BBC}" srcOrd="0" destOrd="0" presId="urn:microsoft.com/office/officeart/2005/8/layout/process5"/>
    <dgm:cxn modelId="{0B7B78E2-CF14-4BBB-8E57-D6BDA9355223}" type="presOf" srcId="{401F1C2F-4A79-44CA-8413-9ABEB022FB5F}" destId="{698D8AFF-B952-4025-8D7A-11DA55BF7F97}" srcOrd="1" destOrd="0" presId="urn:microsoft.com/office/officeart/2005/8/layout/process5"/>
    <dgm:cxn modelId="{0D5A359C-C2F6-4D5C-98FC-CAA3DFB1ECFA}" type="presOf" srcId="{23CEBA2C-C30A-4A30-968E-2D305BC21B62}" destId="{D522E062-1A3C-4809-962A-43A605CF24F6}" srcOrd="0" destOrd="0" presId="urn:microsoft.com/office/officeart/2005/8/layout/process5"/>
    <dgm:cxn modelId="{FBA1480C-8E3A-4081-B5B7-5DEEC621E11D}" srcId="{6C0C1251-7976-4593-9413-9746F7C400A0}" destId="{3F1331AD-DC6F-4AA5-97B4-4A744739055D}" srcOrd="3" destOrd="0" parTransId="{21D1C332-6D21-40A1-9CFC-AAF6EB4AB973}" sibTransId="{B47441D6-5192-4DD1-B5A7-20499442F0B5}"/>
    <dgm:cxn modelId="{4B8DECB1-0297-488E-8CE5-A2E256E32CDF}" type="presOf" srcId="{7F7D1C15-A00F-4E49-8714-22B74C091694}" destId="{BA691774-8B46-4499-9AAD-7A193CC63168}" srcOrd="1" destOrd="0" presId="urn:microsoft.com/office/officeart/2005/8/layout/process5"/>
    <dgm:cxn modelId="{7FE5CC37-EE54-4F89-8BF9-09B138BB9E85}" type="presOf" srcId="{7F7D1C15-A00F-4E49-8714-22B74C091694}" destId="{59201F3D-7AD5-49CE-8C67-5F9A8701F4FF}" srcOrd="0" destOrd="0" presId="urn:microsoft.com/office/officeart/2005/8/layout/process5"/>
    <dgm:cxn modelId="{A0C15538-426B-4C29-AD94-A6493320E6D7}" type="presOf" srcId="{9E043528-756A-4432-942C-5AE895FD70A6}" destId="{FD9EA5FF-0839-43E9-94E1-1710D1581E56}" srcOrd="0" destOrd="0" presId="urn:microsoft.com/office/officeart/2005/8/layout/process5"/>
    <dgm:cxn modelId="{E61DC2C8-C4B2-49DE-B5B4-4BD1CC6F3733}" type="presOf" srcId="{C3932B4C-CE71-421B-A91A-78C4777F3AD6}" destId="{CB6F0338-E2F8-4B50-B86E-36181B701BDF}" srcOrd="0" destOrd="0" presId="urn:microsoft.com/office/officeart/2005/8/layout/process5"/>
    <dgm:cxn modelId="{116E1ACA-37F7-425D-897C-939602E1AC5C}" srcId="{6C0C1251-7976-4593-9413-9746F7C400A0}" destId="{23CEBA2C-C30A-4A30-968E-2D305BC21B62}" srcOrd="0" destOrd="0" parTransId="{F8A3F6D9-BACA-452A-A1F4-66CE8B0F1449}" sibTransId="{C3932B4C-CE71-421B-A91A-78C4777F3AD6}"/>
    <dgm:cxn modelId="{F2EF2632-7D8F-436A-A61C-69D2AC003F13}" type="presOf" srcId="{C3932B4C-CE71-421B-A91A-78C4777F3AD6}" destId="{FB720494-6E15-4052-A2E0-0F2194B04B65}" srcOrd="1" destOrd="0" presId="urn:microsoft.com/office/officeart/2005/8/layout/process5"/>
    <dgm:cxn modelId="{7FCA9B74-4C66-4FF7-A43B-16BCBDB8B5B7}" srcId="{6C0C1251-7976-4593-9413-9746F7C400A0}" destId="{07B6F405-600B-4593-9A65-F83CB564DB09}" srcOrd="2" destOrd="0" parTransId="{C450A02B-BF7E-4B6A-9CA1-2D5495CB5FA6}" sibTransId="{401F1C2F-4A79-44CA-8413-9ABEB022FB5F}"/>
    <dgm:cxn modelId="{38462A45-468C-424A-AEE9-8E217444C012}" type="presOf" srcId="{6C0C1251-7976-4593-9413-9746F7C400A0}" destId="{0D59B369-E0E7-4D35-908A-47F811CCDE77}" srcOrd="0" destOrd="0" presId="urn:microsoft.com/office/officeart/2005/8/layout/process5"/>
    <dgm:cxn modelId="{E9490267-09B2-49B4-8075-DA70869FB3EE}" type="presOf" srcId="{401F1C2F-4A79-44CA-8413-9ABEB022FB5F}" destId="{61BFAB43-D4C3-4ADE-BBDF-428414669F61}" srcOrd="0" destOrd="0" presId="urn:microsoft.com/office/officeart/2005/8/layout/process5"/>
    <dgm:cxn modelId="{1AFDB08C-C861-4376-8AC6-FA9999F9F209}" type="presOf" srcId="{07B6F405-600B-4593-9A65-F83CB564DB09}" destId="{CBC10CB5-CC17-4A08-8A3A-7D2E9B6736C3}" srcOrd="0" destOrd="0" presId="urn:microsoft.com/office/officeart/2005/8/layout/process5"/>
    <dgm:cxn modelId="{50E6C518-3B3C-497F-9699-B1EE7E54DE34}" srcId="{6C0C1251-7976-4593-9413-9746F7C400A0}" destId="{9E043528-756A-4432-942C-5AE895FD70A6}" srcOrd="1" destOrd="0" parTransId="{F7B89691-2303-4DDF-9BA3-624D1FA2C67A}" sibTransId="{7F7D1C15-A00F-4E49-8714-22B74C091694}"/>
    <dgm:cxn modelId="{C463D042-6A50-40BA-A6A8-C9AF83842655}" type="presParOf" srcId="{0D59B369-E0E7-4D35-908A-47F811CCDE77}" destId="{D522E062-1A3C-4809-962A-43A605CF24F6}" srcOrd="0" destOrd="0" presId="urn:microsoft.com/office/officeart/2005/8/layout/process5"/>
    <dgm:cxn modelId="{015428FF-39AE-4E19-B14B-2799E44A34E5}" type="presParOf" srcId="{0D59B369-E0E7-4D35-908A-47F811CCDE77}" destId="{CB6F0338-E2F8-4B50-B86E-36181B701BDF}" srcOrd="1" destOrd="0" presId="urn:microsoft.com/office/officeart/2005/8/layout/process5"/>
    <dgm:cxn modelId="{C98EE742-7693-4FA4-9D29-2D9EB85EF1FD}" type="presParOf" srcId="{CB6F0338-E2F8-4B50-B86E-36181B701BDF}" destId="{FB720494-6E15-4052-A2E0-0F2194B04B65}" srcOrd="0" destOrd="0" presId="urn:microsoft.com/office/officeart/2005/8/layout/process5"/>
    <dgm:cxn modelId="{C641E39B-5E86-4A48-8A01-6877BE1EDCCF}" type="presParOf" srcId="{0D59B369-E0E7-4D35-908A-47F811CCDE77}" destId="{FD9EA5FF-0839-43E9-94E1-1710D1581E56}" srcOrd="2" destOrd="0" presId="urn:microsoft.com/office/officeart/2005/8/layout/process5"/>
    <dgm:cxn modelId="{4FAFD890-4733-47E9-ABCC-2A062D8B0C7D}" type="presParOf" srcId="{0D59B369-E0E7-4D35-908A-47F811CCDE77}" destId="{59201F3D-7AD5-49CE-8C67-5F9A8701F4FF}" srcOrd="3" destOrd="0" presId="urn:microsoft.com/office/officeart/2005/8/layout/process5"/>
    <dgm:cxn modelId="{D9D56323-A89B-45CE-9C76-37567B293490}" type="presParOf" srcId="{59201F3D-7AD5-49CE-8C67-5F9A8701F4FF}" destId="{BA691774-8B46-4499-9AAD-7A193CC63168}" srcOrd="0" destOrd="0" presId="urn:microsoft.com/office/officeart/2005/8/layout/process5"/>
    <dgm:cxn modelId="{D0D66D2B-CB9D-4433-85FD-08BDA066947F}" type="presParOf" srcId="{0D59B369-E0E7-4D35-908A-47F811CCDE77}" destId="{CBC10CB5-CC17-4A08-8A3A-7D2E9B6736C3}" srcOrd="4" destOrd="0" presId="urn:microsoft.com/office/officeart/2005/8/layout/process5"/>
    <dgm:cxn modelId="{3992CCC3-C17E-43C8-AB28-9B7F73CA02FE}" type="presParOf" srcId="{0D59B369-E0E7-4D35-908A-47F811CCDE77}" destId="{61BFAB43-D4C3-4ADE-BBDF-428414669F61}" srcOrd="5" destOrd="0" presId="urn:microsoft.com/office/officeart/2005/8/layout/process5"/>
    <dgm:cxn modelId="{DBFEF62C-1EFD-4927-9A49-9CC43C435DE8}" type="presParOf" srcId="{61BFAB43-D4C3-4ADE-BBDF-428414669F61}" destId="{698D8AFF-B952-4025-8D7A-11DA55BF7F97}" srcOrd="0" destOrd="0" presId="urn:microsoft.com/office/officeart/2005/8/layout/process5"/>
    <dgm:cxn modelId="{D3B9528D-4BB7-4F92-B53A-8650159B2718}" type="presParOf" srcId="{0D59B369-E0E7-4D35-908A-47F811CCDE77}" destId="{EC861CA5-922C-47EF-A47F-696C17C20BB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54F42D-78E8-43A6-B4DC-3CB7BBF39A1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D1B97-3665-4B53-B5F4-385DF0CD7035}">
      <dgm:prSet phldrT="[Text]" custT="1"/>
      <dgm:spPr>
        <a:solidFill>
          <a:srgbClr val="FF6699"/>
        </a:solidFill>
        <a:ln>
          <a:noFill/>
        </a:ln>
      </dgm:spPr>
      <dgm:t>
        <a:bodyPr/>
        <a:lstStyle/>
        <a:p>
          <a:r>
            <a:rPr lang="en-US" sz="20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Tetapkan Tarikh Viva Voce</a:t>
          </a:r>
          <a:endParaRPr lang="en-US" sz="2000" b="1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gm:t>
    </dgm:pt>
    <dgm:pt modelId="{F5A38800-02F5-4485-A448-77AEE6A315FC}" type="parTrans" cxnId="{030003BA-3A24-41EB-BD3E-4D231FC398C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C0D31A21-1BF1-40A3-9F8C-230C5628838B}" type="sibTrans" cxnId="{030003BA-3A24-41EB-BD3E-4D231FC398C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3A8EF04-E4EA-4BA4-BCBF-A0D5F6C53F7C}">
      <dgm:prSet phldrT="[Text]" custT="1"/>
      <dgm:spPr>
        <a:solidFill>
          <a:srgbClr val="FFCCFF">
            <a:alpha val="89804"/>
          </a:srgb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Dibuat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selepas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terima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semua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laporan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sekurang-kurangnya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2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laporan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termasuk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Pemeriksa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Luar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3160791-877B-4736-8839-D854B8092B90}" type="parTrans" cxnId="{96828EDE-E751-4CEF-AB63-570018F3E9B5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4A5E4D2-7C48-4388-88ED-E7C1821A9F34}" type="sibTrans" cxnId="{96828EDE-E751-4CEF-AB63-570018F3E9B5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675B24A-9F58-48CB-A017-A71FBF12FC39}">
      <dgm:prSet phldrT="[Text]" custT="1"/>
      <dgm:spPr>
        <a:solidFill>
          <a:srgbClr val="FF99CC"/>
        </a:solidFill>
        <a:ln>
          <a:noFill/>
        </a:ln>
      </dgm:spPr>
      <dgm:t>
        <a:bodyPr/>
        <a:lstStyle/>
        <a:p>
          <a:r>
            <a:rPr lang="en-US" sz="2000" b="1" dirty="0" err="1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Dptkan</a:t>
          </a:r>
          <a:r>
            <a:rPr lang="en-US" sz="20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Pengesa-han</a:t>
          </a:r>
          <a:endParaRPr lang="en-US" sz="2000" b="1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gm:t>
    </dgm:pt>
    <dgm:pt modelId="{304E00BF-2BDD-4728-820A-83BBD9D120AA}" type="parTrans" cxnId="{9080E6AF-8C65-4A77-B632-528BAF875820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A382AD03-EBAC-4EEB-A425-D30265107073}" type="sibTrans" cxnId="{9080E6AF-8C65-4A77-B632-528BAF875820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63B1007-5BDC-4B9C-B397-4C42F76E7351}">
      <dgm:prSet phldrT="[Text]" custT="1"/>
      <dgm:spPr>
        <a:solidFill>
          <a:srgbClr val="FFCCFF">
            <a:alpha val="90000"/>
          </a:srgb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Dptkan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pengesahan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tarikh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drp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JKPPT.</a:t>
          </a:r>
          <a:endParaRPr lang="en-US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F90C31D-12FF-45F7-A307-5A6AA7B185E9}" type="parTrans" cxnId="{51772907-BBF8-4904-ACD6-D61872477BD4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8F35C83A-0B1F-437C-BF08-1E3C1C49DE70}" type="sibTrans" cxnId="{51772907-BBF8-4904-ACD6-D61872477BD4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E40AD71-ECA8-4E15-A391-3EAF9878CD87}">
      <dgm:prSet phldrT="[Text]" custT="1"/>
      <dgm:spPr>
        <a:solidFill>
          <a:srgbClr val="FFCCFF">
            <a:alpha val="90000"/>
          </a:srgb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Dibuat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melalui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emel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telefon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@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sms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088905E-9470-4813-AB7B-46789B94AA84}" type="parTrans" cxnId="{9340694B-320D-4C0B-9AAD-BD96EFE4924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F99EA3D5-4007-40D1-AE67-280F876AA414}" type="sibTrans" cxnId="{9340694B-320D-4C0B-9AAD-BD96EFE4924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4E827C1C-5D5A-479D-B55E-58842675F703}">
      <dgm:prSet phldrT="[Text]" custT="1"/>
      <dgm:spPr>
        <a:solidFill>
          <a:srgbClr val="FFCCCC"/>
        </a:solidFill>
        <a:ln>
          <a:noFill/>
        </a:ln>
      </dgm:spPr>
      <dgm:t>
        <a:bodyPr/>
        <a:lstStyle/>
        <a:p>
          <a:r>
            <a:rPr lang="en-US" sz="2000" b="1" dirty="0" err="1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Hantar</a:t>
          </a:r>
          <a:r>
            <a:rPr lang="en-US" sz="20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Jempu</a:t>
          </a:r>
          <a:r>
            <a:rPr lang="en-US" sz="2000" b="1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-tan</a:t>
          </a:r>
          <a:endParaRPr lang="en-US" sz="2000" b="1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gm:t>
    </dgm:pt>
    <dgm:pt modelId="{819307E3-E522-41CB-8230-E21E6B6C3CB9}" type="parTrans" cxnId="{719B5801-A26D-48CC-9C64-B95EF8B68F7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FCBDB47D-2512-4F49-A626-11652A55004F}" type="sibTrans" cxnId="{719B5801-A26D-48CC-9C64-B95EF8B68F7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2F45379-93B6-4674-8783-CCE001206F43}">
      <dgm:prSet phldrT="[Text]" custT="1"/>
      <dgm:spPr>
        <a:solidFill>
          <a:srgbClr val="FFCCFF">
            <a:alpha val="90000"/>
          </a:srgb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Hantar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jemputan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kpd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JKPPT,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Penyeliaan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&amp;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pelajar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(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melalui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surat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emel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).</a:t>
          </a:r>
          <a:endParaRPr lang="en-US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F50EA35-1DC6-41D4-B59F-AA2576E60838}" type="parTrans" cxnId="{C698C38A-380E-4130-BF59-5CE9EA2984E5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70F5CDDA-9DCE-4E0C-AE9C-349A4034D8B3}" type="sibTrans" cxnId="{C698C38A-380E-4130-BF59-5CE9EA2984E5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8074C4F-98DC-4037-BBF4-C4121425BBD1}" type="pres">
      <dgm:prSet presAssocID="{2454F42D-78E8-43A6-B4DC-3CB7BBF39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F3B8D-2D25-46FF-9376-A9933F0070D8}" type="pres">
      <dgm:prSet presAssocID="{516D1B97-3665-4B53-B5F4-385DF0CD7035}" presName="composite" presStyleCnt="0"/>
      <dgm:spPr/>
    </dgm:pt>
    <dgm:pt modelId="{D9BC5793-291C-44C4-B349-62AB83C82A61}" type="pres">
      <dgm:prSet presAssocID="{516D1B97-3665-4B53-B5F4-385DF0CD7035}" presName="parentText" presStyleLbl="alignNode1" presStyleIdx="0" presStyleCnt="3" custLinFactNeighborX="0" custLinFactNeighborY="-2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1E1B1-7B19-4827-917D-B1EB1513C0A9}" type="pres">
      <dgm:prSet presAssocID="{516D1B97-3665-4B53-B5F4-385DF0CD7035}" presName="descendantText" presStyleLbl="alignAcc1" presStyleIdx="0" presStyleCnt="3" custLinFactNeighborX="5952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A9EB8-9357-4FED-9A3E-AC16D4383784}" type="pres">
      <dgm:prSet presAssocID="{C0D31A21-1BF1-40A3-9F8C-230C5628838B}" presName="sp" presStyleCnt="0"/>
      <dgm:spPr/>
    </dgm:pt>
    <dgm:pt modelId="{B5126F4E-D16A-4557-9B3D-9EBD76C68936}" type="pres">
      <dgm:prSet presAssocID="{1675B24A-9F58-48CB-A017-A71FBF12FC39}" presName="composite" presStyleCnt="0"/>
      <dgm:spPr/>
    </dgm:pt>
    <dgm:pt modelId="{90CD8318-44BD-4BD5-BC6D-AFB0FD0951E3}" type="pres">
      <dgm:prSet presAssocID="{1675B24A-9F58-48CB-A017-A71FBF12FC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410CF-13B9-4749-9022-3BF3BBA4E39B}" type="pres">
      <dgm:prSet presAssocID="{1675B24A-9F58-48CB-A017-A71FBF12FC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2FAE3-0274-4F37-BB60-5A8EB35BA79E}" type="pres">
      <dgm:prSet presAssocID="{A382AD03-EBAC-4EEB-A425-D30265107073}" presName="sp" presStyleCnt="0"/>
      <dgm:spPr/>
    </dgm:pt>
    <dgm:pt modelId="{F3F3C7A3-62BD-4F66-8D9D-EDA897884142}" type="pres">
      <dgm:prSet presAssocID="{4E827C1C-5D5A-479D-B55E-58842675F703}" presName="composite" presStyleCnt="0"/>
      <dgm:spPr/>
    </dgm:pt>
    <dgm:pt modelId="{5A39911D-CC12-413C-BDE7-2BABA845F83E}" type="pres">
      <dgm:prSet presAssocID="{4E827C1C-5D5A-479D-B55E-58842675F7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3C24E-6B2C-4686-BA62-0203376F93D2}" type="pres">
      <dgm:prSet presAssocID="{4E827C1C-5D5A-479D-B55E-58842675F7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38C81-1D0F-49AA-B5A9-99F128DC1A51}" type="presOf" srcId="{163B1007-5BDC-4B9C-B397-4C42F76E7351}" destId="{FF2410CF-13B9-4749-9022-3BF3BBA4E39B}" srcOrd="0" destOrd="0" presId="urn:microsoft.com/office/officeart/2005/8/layout/chevron2"/>
    <dgm:cxn modelId="{99B0B293-37BD-4F35-A3BE-56364950974B}" type="presOf" srcId="{53A8EF04-E4EA-4BA4-BCBF-A0D5F6C53F7C}" destId="{E711E1B1-7B19-4827-917D-B1EB1513C0A9}" srcOrd="0" destOrd="0" presId="urn:microsoft.com/office/officeart/2005/8/layout/chevron2"/>
    <dgm:cxn modelId="{DA22AC9A-02F8-4894-8616-C0F187B24C58}" type="presOf" srcId="{2454F42D-78E8-43A6-B4DC-3CB7BBF39A1F}" destId="{18074C4F-98DC-4037-BBF4-C4121425BBD1}" srcOrd="0" destOrd="0" presId="urn:microsoft.com/office/officeart/2005/8/layout/chevron2"/>
    <dgm:cxn modelId="{9080E6AF-8C65-4A77-B632-528BAF875820}" srcId="{2454F42D-78E8-43A6-B4DC-3CB7BBF39A1F}" destId="{1675B24A-9F58-48CB-A017-A71FBF12FC39}" srcOrd="1" destOrd="0" parTransId="{304E00BF-2BDD-4728-820A-83BBD9D120AA}" sibTransId="{A382AD03-EBAC-4EEB-A425-D30265107073}"/>
    <dgm:cxn modelId="{C698C38A-380E-4130-BF59-5CE9EA2984E5}" srcId="{4E827C1C-5D5A-479D-B55E-58842675F703}" destId="{92F45379-93B6-4674-8783-CCE001206F43}" srcOrd="0" destOrd="0" parTransId="{4F50EA35-1DC6-41D4-B59F-AA2576E60838}" sibTransId="{70F5CDDA-9DCE-4E0C-AE9C-349A4034D8B3}"/>
    <dgm:cxn modelId="{9340694B-320D-4C0B-9AAD-BD96EFE49241}" srcId="{1675B24A-9F58-48CB-A017-A71FBF12FC39}" destId="{5E40AD71-ECA8-4E15-A391-3EAF9878CD87}" srcOrd="1" destOrd="0" parTransId="{E088905E-9470-4813-AB7B-46789B94AA84}" sibTransId="{F99EA3D5-4007-40D1-AE67-280F876AA414}"/>
    <dgm:cxn modelId="{798FD127-A174-44BF-9668-BBAE260173EF}" type="presOf" srcId="{1675B24A-9F58-48CB-A017-A71FBF12FC39}" destId="{90CD8318-44BD-4BD5-BC6D-AFB0FD0951E3}" srcOrd="0" destOrd="0" presId="urn:microsoft.com/office/officeart/2005/8/layout/chevron2"/>
    <dgm:cxn modelId="{96828EDE-E751-4CEF-AB63-570018F3E9B5}" srcId="{516D1B97-3665-4B53-B5F4-385DF0CD7035}" destId="{53A8EF04-E4EA-4BA4-BCBF-A0D5F6C53F7C}" srcOrd="0" destOrd="0" parTransId="{E3160791-877B-4736-8839-D854B8092B90}" sibTransId="{54A5E4D2-7C48-4388-88ED-E7C1821A9F34}"/>
    <dgm:cxn modelId="{8F64224D-B3C9-4D03-B298-FD4C7551ED57}" type="presOf" srcId="{516D1B97-3665-4B53-B5F4-385DF0CD7035}" destId="{D9BC5793-291C-44C4-B349-62AB83C82A61}" srcOrd="0" destOrd="0" presId="urn:microsoft.com/office/officeart/2005/8/layout/chevron2"/>
    <dgm:cxn modelId="{150508DF-EB96-42B2-9600-3E72A43CC3C6}" type="presOf" srcId="{4E827C1C-5D5A-479D-B55E-58842675F703}" destId="{5A39911D-CC12-413C-BDE7-2BABA845F83E}" srcOrd="0" destOrd="0" presId="urn:microsoft.com/office/officeart/2005/8/layout/chevron2"/>
    <dgm:cxn modelId="{719B5801-A26D-48CC-9C64-B95EF8B68F72}" srcId="{2454F42D-78E8-43A6-B4DC-3CB7BBF39A1F}" destId="{4E827C1C-5D5A-479D-B55E-58842675F703}" srcOrd="2" destOrd="0" parTransId="{819307E3-E522-41CB-8230-E21E6B6C3CB9}" sibTransId="{FCBDB47D-2512-4F49-A626-11652A55004F}"/>
    <dgm:cxn modelId="{B1D5E37C-F538-4CC6-B4E4-B7CC3798FBB3}" type="presOf" srcId="{5E40AD71-ECA8-4E15-A391-3EAF9878CD87}" destId="{FF2410CF-13B9-4749-9022-3BF3BBA4E39B}" srcOrd="0" destOrd="1" presId="urn:microsoft.com/office/officeart/2005/8/layout/chevron2"/>
    <dgm:cxn modelId="{030003BA-3A24-41EB-BD3E-4D231FC398CC}" srcId="{2454F42D-78E8-43A6-B4DC-3CB7BBF39A1F}" destId="{516D1B97-3665-4B53-B5F4-385DF0CD7035}" srcOrd="0" destOrd="0" parTransId="{F5A38800-02F5-4485-A448-77AEE6A315FC}" sibTransId="{C0D31A21-1BF1-40A3-9F8C-230C5628838B}"/>
    <dgm:cxn modelId="{CEA88644-B62C-4991-817E-5BC0D020BC0D}" type="presOf" srcId="{92F45379-93B6-4674-8783-CCE001206F43}" destId="{0293C24E-6B2C-4686-BA62-0203376F93D2}" srcOrd="0" destOrd="0" presId="urn:microsoft.com/office/officeart/2005/8/layout/chevron2"/>
    <dgm:cxn modelId="{51772907-BBF8-4904-ACD6-D61872477BD4}" srcId="{1675B24A-9F58-48CB-A017-A71FBF12FC39}" destId="{163B1007-5BDC-4B9C-B397-4C42F76E7351}" srcOrd="0" destOrd="0" parTransId="{3F90C31D-12FF-45F7-A307-5A6AA7B185E9}" sibTransId="{8F35C83A-0B1F-437C-BF08-1E3C1C49DE70}"/>
    <dgm:cxn modelId="{A26205F2-350B-4237-ADC2-0527F4572157}" type="presParOf" srcId="{18074C4F-98DC-4037-BBF4-C4121425BBD1}" destId="{803F3B8D-2D25-46FF-9376-A9933F0070D8}" srcOrd="0" destOrd="0" presId="urn:microsoft.com/office/officeart/2005/8/layout/chevron2"/>
    <dgm:cxn modelId="{36E49C04-8804-40D6-BF16-6FA690474B4B}" type="presParOf" srcId="{803F3B8D-2D25-46FF-9376-A9933F0070D8}" destId="{D9BC5793-291C-44C4-B349-62AB83C82A61}" srcOrd="0" destOrd="0" presId="urn:microsoft.com/office/officeart/2005/8/layout/chevron2"/>
    <dgm:cxn modelId="{14403679-27F5-4F7D-A8E6-3A130235C35E}" type="presParOf" srcId="{803F3B8D-2D25-46FF-9376-A9933F0070D8}" destId="{E711E1B1-7B19-4827-917D-B1EB1513C0A9}" srcOrd="1" destOrd="0" presId="urn:microsoft.com/office/officeart/2005/8/layout/chevron2"/>
    <dgm:cxn modelId="{4F13F44A-25F5-404F-8F2F-DE9643F90534}" type="presParOf" srcId="{18074C4F-98DC-4037-BBF4-C4121425BBD1}" destId="{A73A9EB8-9357-4FED-9A3E-AC16D4383784}" srcOrd="1" destOrd="0" presId="urn:microsoft.com/office/officeart/2005/8/layout/chevron2"/>
    <dgm:cxn modelId="{F3F5D250-7167-492D-AFBF-3061E631D1FD}" type="presParOf" srcId="{18074C4F-98DC-4037-BBF4-C4121425BBD1}" destId="{B5126F4E-D16A-4557-9B3D-9EBD76C68936}" srcOrd="2" destOrd="0" presId="urn:microsoft.com/office/officeart/2005/8/layout/chevron2"/>
    <dgm:cxn modelId="{3A6D2060-8B8E-4370-A3FE-C8BA1E1DC9B0}" type="presParOf" srcId="{B5126F4E-D16A-4557-9B3D-9EBD76C68936}" destId="{90CD8318-44BD-4BD5-BC6D-AFB0FD0951E3}" srcOrd="0" destOrd="0" presId="urn:microsoft.com/office/officeart/2005/8/layout/chevron2"/>
    <dgm:cxn modelId="{881E2FA3-2999-48E1-A26C-1ED30F7A4FA8}" type="presParOf" srcId="{B5126F4E-D16A-4557-9B3D-9EBD76C68936}" destId="{FF2410CF-13B9-4749-9022-3BF3BBA4E39B}" srcOrd="1" destOrd="0" presId="urn:microsoft.com/office/officeart/2005/8/layout/chevron2"/>
    <dgm:cxn modelId="{7DDC9A28-84E0-468A-87DE-8B135D549274}" type="presParOf" srcId="{18074C4F-98DC-4037-BBF4-C4121425BBD1}" destId="{F0A2FAE3-0274-4F37-BB60-5A8EB35BA79E}" srcOrd="3" destOrd="0" presId="urn:microsoft.com/office/officeart/2005/8/layout/chevron2"/>
    <dgm:cxn modelId="{65C637E2-CFC1-460B-BBCF-6F3F65D5B4B1}" type="presParOf" srcId="{18074C4F-98DC-4037-BBF4-C4121425BBD1}" destId="{F3F3C7A3-62BD-4F66-8D9D-EDA897884142}" srcOrd="4" destOrd="0" presId="urn:microsoft.com/office/officeart/2005/8/layout/chevron2"/>
    <dgm:cxn modelId="{42294057-BA36-4478-80F8-66282690E087}" type="presParOf" srcId="{F3F3C7A3-62BD-4F66-8D9D-EDA897884142}" destId="{5A39911D-CC12-413C-BDE7-2BABA845F83E}" srcOrd="0" destOrd="0" presId="urn:microsoft.com/office/officeart/2005/8/layout/chevron2"/>
    <dgm:cxn modelId="{FA7428E5-FA12-4BDE-B448-AA012C1C4CF7}" type="presParOf" srcId="{F3F3C7A3-62BD-4F66-8D9D-EDA897884142}" destId="{0293C24E-6B2C-4686-BA62-0203376F93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79DEE-0746-4740-8208-86A914C6F21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59EC851-C86B-4CC0-9F9C-B038AAFA1B36}">
      <dgm:prSet phldrT="[Text]" custT="1"/>
      <dgm:spPr>
        <a:solidFill>
          <a:srgbClr val="6699FF"/>
        </a:solidFill>
      </dgm:spPr>
      <dgm:t>
        <a:bodyPr/>
        <a:lstStyle/>
        <a:p>
          <a:pPr algn="ctr"/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SPS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menerima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borang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Penyerahan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Selepas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Peperiksaan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Akhir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(PU/S/BR03/GS-16a)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drp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pelajar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Borang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perlu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disahkan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oleh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Pengerusi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Penyeliaan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, 2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Pemeriksa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(PhD)/1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Pemeriksa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(Master),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Pengerusi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JKPPT &amp;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Penyelaras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PS.</a:t>
          </a:r>
          <a:endParaRPr lang="en-US" sz="2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0982308-0009-4255-B401-3DB465CFE074}" type="parTrans" cxnId="{27E4A8F2-4F56-45C6-9B75-849450279AAD}">
      <dgm:prSet/>
      <dgm:spPr/>
      <dgm:t>
        <a:bodyPr/>
        <a:lstStyle/>
        <a:p>
          <a:endParaRPr lang="en-US"/>
        </a:p>
      </dgm:t>
    </dgm:pt>
    <dgm:pt modelId="{D7096887-8252-4450-AC7C-7B712B3EE6D6}" type="sibTrans" cxnId="{27E4A8F2-4F56-45C6-9B75-849450279AAD}">
      <dgm:prSet/>
      <dgm:spPr>
        <a:solidFill>
          <a:srgbClr val="000000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1772DB0D-376D-45AF-871B-151346AC426B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Sediakan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senarai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utk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kelulusan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JKPSU.</a:t>
          </a:r>
          <a:endParaRPr lang="en-US" sz="2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99E80FD-C77F-4067-A469-1E047EDCC889}" type="parTrans" cxnId="{6C07D0B3-7258-4F85-9CD1-ACFC4AF54470}">
      <dgm:prSet/>
      <dgm:spPr/>
      <dgm:t>
        <a:bodyPr/>
        <a:lstStyle/>
        <a:p>
          <a:endParaRPr lang="en-US"/>
        </a:p>
      </dgm:t>
    </dgm:pt>
    <dgm:pt modelId="{BED0B10A-26CA-4773-AA92-98514B163322}" type="sibTrans" cxnId="{6C07D0B3-7258-4F85-9CD1-ACFC4AF54470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77D6F3B9-87E3-4227-8456-63E55FEDBF61}">
      <dgm:prSet phldrT="[Text]" custT="1"/>
      <dgm:spPr>
        <a:solidFill>
          <a:srgbClr val="99CCFF"/>
        </a:solidFill>
      </dgm:spPr>
      <dgm:t>
        <a:bodyPr/>
        <a:lstStyle/>
        <a:p>
          <a:pPr algn="ctr"/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Sediakan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senarai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utk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semakan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 Kecil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Semakan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Tajuk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(JKKSTT).</a:t>
          </a:r>
          <a:endParaRPr lang="en-US" sz="2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AFA9987-A672-406E-8F39-B3F9939E8D70}" type="parTrans" cxnId="{F6508991-799B-4434-8191-7F2212DCBB8E}">
      <dgm:prSet/>
      <dgm:spPr/>
      <dgm:t>
        <a:bodyPr/>
        <a:lstStyle/>
        <a:p>
          <a:endParaRPr lang="en-US"/>
        </a:p>
      </dgm:t>
    </dgm:pt>
    <dgm:pt modelId="{2617AF0C-FB2B-473B-B1F1-84B8419500AC}" type="sibTrans" cxnId="{F6508991-799B-4434-8191-7F2212DCBB8E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F800F641-DAB5-4B74-ADA7-C61460E2C584}">
      <dgm:prSet phldrT="[Text]" custT="1"/>
      <dgm:spPr>
        <a:solidFill>
          <a:srgbClr val="CCFFFF"/>
        </a:solidFill>
      </dgm:spPr>
      <dgm:t>
        <a:bodyPr/>
        <a:lstStyle/>
        <a:p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Sediakan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senarai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utk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pengesahan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Senat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Universiti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B4E6421-5992-4161-8482-391398F3BBE3}" type="parTrans" cxnId="{E27205E9-4AC3-4731-8CF4-1083CE0D90B2}">
      <dgm:prSet/>
      <dgm:spPr/>
      <dgm:t>
        <a:bodyPr/>
        <a:lstStyle/>
        <a:p>
          <a:endParaRPr lang="en-US"/>
        </a:p>
      </dgm:t>
    </dgm:pt>
    <dgm:pt modelId="{0363D7AA-00BB-4C84-B82A-8761D9F0EB79}" type="sibTrans" cxnId="{E27205E9-4AC3-4731-8CF4-1083CE0D90B2}">
      <dgm:prSet/>
      <dgm:spPr/>
      <dgm:t>
        <a:bodyPr/>
        <a:lstStyle/>
        <a:p>
          <a:endParaRPr lang="en-US"/>
        </a:p>
      </dgm:t>
    </dgm:pt>
    <dgm:pt modelId="{54B69FEF-36AE-4004-A39B-0CF8D760E549}" type="pres">
      <dgm:prSet presAssocID="{D8779DEE-0746-4740-8208-86A914C6F218}" presName="linearFlow" presStyleCnt="0">
        <dgm:presLayoutVars>
          <dgm:resizeHandles val="exact"/>
        </dgm:presLayoutVars>
      </dgm:prSet>
      <dgm:spPr/>
    </dgm:pt>
    <dgm:pt modelId="{F5C7CFA6-3AB5-4E89-8B55-ED566F0CCAC6}" type="pres">
      <dgm:prSet presAssocID="{059EC851-C86B-4CC0-9F9C-B038AAFA1B36}" presName="node" presStyleLbl="node1" presStyleIdx="0" presStyleCnt="4" custScaleX="264923" custScaleY="272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CD377-4A3A-437C-AA29-BFDA10560C89}" type="pres">
      <dgm:prSet presAssocID="{D7096887-8252-4450-AC7C-7B712B3EE6D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F893417-3996-41A5-870C-EA94FA020901}" type="pres">
      <dgm:prSet presAssocID="{D7096887-8252-4450-AC7C-7B712B3EE6D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FACB20-4B5B-45A8-92C0-29442DA99322}" type="pres">
      <dgm:prSet presAssocID="{77D6F3B9-87E3-4227-8456-63E55FEDBF61}" presName="node" presStyleLbl="node1" presStyleIdx="1" presStyleCnt="4" custScaleX="264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46729-AE7A-4912-A491-0B8F4C070445}" type="pres">
      <dgm:prSet presAssocID="{2617AF0C-FB2B-473B-B1F1-84B8419500A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E1F5D34-B98E-44EC-906F-9AE4AF5705BA}" type="pres">
      <dgm:prSet presAssocID="{2617AF0C-FB2B-473B-B1F1-84B8419500A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CDB6965-4DB1-4C7C-AAEF-EF733EBB9B43}" type="pres">
      <dgm:prSet presAssocID="{1772DB0D-376D-45AF-871B-151346AC426B}" presName="node" presStyleLbl="node1" presStyleIdx="2" presStyleCnt="4" custScaleX="264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02C3A-6C18-4AD5-A109-231EEA0F08C6}" type="pres">
      <dgm:prSet presAssocID="{BED0B10A-26CA-4773-AA92-98514B16332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0B91F36-01EB-4544-AD11-ED55A152A4EC}" type="pres">
      <dgm:prSet presAssocID="{BED0B10A-26CA-4773-AA92-98514B16332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46C9DAA-3B2C-4817-912F-657122E789B9}" type="pres">
      <dgm:prSet presAssocID="{F800F641-DAB5-4B74-ADA7-C61460E2C584}" presName="node" presStyleLbl="node1" presStyleIdx="3" presStyleCnt="4" custScaleX="263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7D0B3-7258-4F85-9CD1-ACFC4AF54470}" srcId="{D8779DEE-0746-4740-8208-86A914C6F218}" destId="{1772DB0D-376D-45AF-871B-151346AC426B}" srcOrd="2" destOrd="0" parTransId="{899E80FD-C77F-4067-A469-1E047EDCC889}" sibTransId="{BED0B10A-26CA-4773-AA92-98514B163322}"/>
    <dgm:cxn modelId="{7272A492-5A44-470A-A116-6D1B0775E776}" type="presOf" srcId="{2617AF0C-FB2B-473B-B1F1-84B8419500AC}" destId="{2F646729-AE7A-4912-A491-0B8F4C070445}" srcOrd="0" destOrd="0" presId="urn:microsoft.com/office/officeart/2005/8/layout/process2"/>
    <dgm:cxn modelId="{1A3E2DEC-C193-49E8-A337-14ED02455FEE}" type="presOf" srcId="{D8779DEE-0746-4740-8208-86A914C6F218}" destId="{54B69FEF-36AE-4004-A39B-0CF8D760E549}" srcOrd="0" destOrd="0" presId="urn:microsoft.com/office/officeart/2005/8/layout/process2"/>
    <dgm:cxn modelId="{70E0DF78-3A1F-435B-A901-405BE0B6B9AD}" type="presOf" srcId="{F800F641-DAB5-4B74-ADA7-C61460E2C584}" destId="{A46C9DAA-3B2C-4817-912F-657122E789B9}" srcOrd="0" destOrd="0" presId="urn:microsoft.com/office/officeart/2005/8/layout/process2"/>
    <dgm:cxn modelId="{EA2A11FB-E8E0-4371-AE28-3DECAF18CC8D}" type="presOf" srcId="{D7096887-8252-4450-AC7C-7B712B3EE6D6}" destId="{CCECD377-4A3A-437C-AA29-BFDA10560C89}" srcOrd="0" destOrd="0" presId="urn:microsoft.com/office/officeart/2005/8/layout/process2"/>
    <dgm:cxn modelId="{5364E711-954C-432F-92BA-08FCC6260FF7}" type="presOf" srcId="{77D6F3B9-87E3-4227-8456-63E55FEDBF61}" destId="{70FACB20-4B5B-45A8-92C0-29442DA99322}" srcOrd="0" destOrd="0" presId="urn:microsoft.com/office/officeart/2005/8/layout/process2"/>
    <dgm:cxn modelId="{A09DE02F-337F-4D5C-A76A-45F3C847C1D4}" type="presOf" srcId="{D7096887-8252-4450-AC7C-7B712B3EE6D6}" destId="{0F893417-3996-41A5-870C-EA94FA020901}" srcOrd="1" destOrd="0" presId="urn:microsoft.com/office/officeart/2005/8/layout/process2"/>
    <dgm:cxn modelId="{F6508991-799B-4434-8191-7F2212DCBB8E}" srcId="{D8779DEE-0746-4740-8208-86A914C6F218}" destId="{77D6F3B9-87E3-4227-8456-63E55FEDBF61}" srcOrd="1" destOrd="0" parTransId="{4AFA9987-A672-406E-8F39-B3F9939E8D70}" sibTransId="{2617AF0C-FB2B-473B-B1F1-84B8419500AC}"/>
    <dgm:cxn modelId="{E27205E9-4AC3-4731-8CF4-1083CE0D90B2}" srcId="{D8779DEE-0746-4740-8208-86A914C6F218}" destId="{F800F641-DAB5-4B74-ADA7-C61460E2C584}" srcOrd="3" destOrd="0" parTransId="{1B4E6421-5992-4161-8482-391398F3BBE3}" sibTransId="{0363D7AA-00BB-4C84-B82A-8761D9F0EB79}"/>
    <dgm:cxn modelId="{27E4A8F2-4F56-45C6-9B75-849450279AAD}" srcId="{D8779DEE-0746-4740-8208-86A914C6F218}" destId="{059EC851-C86B-4CC0-9F9C-B038AAFA1B36}" srcOrd="0" destOrd="0" parTransId="{B0982308-0009-4255-B401-3DB465CFE074}" sibTransId="{D7096887-8252-4450-AC7C-7B712B3EE6D6}"/>
    <dgm:cxn modelId="{82BBF602-0618-4A63-BED5-1C2E1E873051}" type="presOf" srcId="{BED0B10A-26CA-4773-AA92-98514B163322}" destId="{A0B91F36-01EB-4544-AD11-ED55A152A4EC}" srcOrd="1" destOrd="0" presId="urn:microsoft.com/office/officeart/2005/8/layout/process2"/>
    <dgm:cxn modelId="{E592987D-0E98-400E-8D8E-4AB45CF3F52F}" type="presOf" srcId="{1772DB0D-376D-45AF-871B-151346AC426B}" destId="{4CDB6965-4DB1-4C7C-AAEF-EF733EBB9B43}" srcOrd="0" destOrd="0" presId="urn:microsoft.com/office/officeart/2005/8/layout/process2"/>
    <dgm:cxn modelId="{DAAD7118-E240-4568-A4C9-F50C35398022}" type="presOf" srcId="{2617AF0C-FB2B-473B-B1F1-84B8419500AC}" destId="{5E1F5D34-B98E-44EC-906F-9AE4AF5705BA}" srcOrd="1" destOrd="0" presId="urn:microsoft.com/office/officeart/2005/8/layout/process2"/>
    <dgm:cxn modelId="{BC443F3E-E2E9-49E7-A4D7-B7686C8F5E9D}" type="presOf" srcId="{059EC851-C86B-4CC0-9F9C-B038AAFA1B36}" destId="{F5C7CFA6-3AB5-4E89-8B55-ED566F0CCAC6}" srcOrd="0" destOrd="0" presId="urn:microsoft.com/office/officeart/2005/8/layout/process2"/>
    <dgm:cxn modelId="{5DB216A1-C228-4948-909D-B734F79FEB28}" type="presOf" srcId="{BED0B10A-26CA-4773-AA92-98514B163322}" destId="{BB202C3A-6C18-4AD5-A109-231EEA0F08C6}" srcOrd="0" destOrd="0" presId="urn:microsoft.com/office/officeart/2005/8/layout/process2"/>
    <dgm:cxn modelId="{63E954F2-0DED-4489-9E7C-9D0E674E6237}" type="presParOf" srcId="{54B69FEF-36AE-4004-A39B-0CF8D760E549}" destId="{F5C7CFA6-3AB5-4E89-8B55-ED566F0CCAC6}" srcOrd="0" destOrd="0" presId="urn:microsoft.com/office/officeart/2005/8/layout/process2"/>
    <dgm:cxn modelId="{15DE6C31-8955-4412-9D5F-629FBA714ECC}" type="presParOf" srcId="{54B69FEF-36AE-4004-A39B-0CF8D760E549}" destId="{CCECD377-4A3A-437C-AA29-BFDA10560C89}" srcOrd="1" destOrd="0" presId="urn:microsoft.com/office/officeart/2005/8/layout/process2"/>
    <dgm:cxn modelId="{D71F1B14-6007-49DD-8729-C473ACBF9F63}" type="presParOf" srcId="{CCECD377-4A3A-437C-AA29-BFDA10560C89}" destId="{0F893417-3996-41A5-870C-EA94FA020901}" srcOrd="0" destOrd="0" presId="urn:microsoft.com/office/officeart/2005/8/layout/process2"/>
    <dgm:cxn modelId="{14E43592-7D47-43A5-89C8-E24EAF520B73}" type="presParOf" srcId="{54B69FEF-36AE-4004-A39B-0CF8D760E549}" destId="{70FACB20-4B5B-45A8-92C0-29442DA99322}" srcOrd="2" destOrd="0" presId="urn:microsoft.com/office/officeart/2005/8/layout/process2"/>
    <dgm:cxn modelId="{DC644E0B-D311-4D53-8EAB-D8CA49B5395F}" type="presParOf" srcId="{54B69FEF-36AE-4004-A39B-0CF8D760E549}" destId="{2F646729-AE7A-4912-A491-0B8F4C070445}" srcOrd="3" destOrd="0" presId="urn:microsoft.com/office/officeart/2005/8/layout/process2"/>
    <dgm:cxn modelId="{3E4FE38E-09E6-46B5-A6E0-CF930F93806F}" type="presParOf" srcId="{2F646729-AE7A-4912-A491-0B8F4C070445}" destId="{5E1F5D34-B98E-44EC-906F-9AE4AF5705BA}" srcOrd="0" destOrd="0" presId="urn:microsoft.com/office/officeart/2005/8/layout/process2"/>
    <dgm:cxn modelId="{B05EFAF3-B4A2-4B36-AC24-F9E5C420DFAD}" type="presParOf" srcId="{54B69FEF-36AE-4004-A39B-0CF8D760E549}" destId="{4CDB6965-4DB1-4C7C-AAEF-EF733EBB9B43}" srcOrd="4" destOrd="0" presId="urn:microsoft.com/office/officeart/2005/8/layout/process2"/>
    <dgm:cxn modelId="{32D216C3-2BFD-4172-A518-49E66C480CC0}" type="presParOf" srcId="{54B69FEF-36AE-4004-A39B-0CF8D760E549}" destId="{BB202C3A-6C18-4AD5-A109-231EEA0F08C6}" srcOrd="5" destOrd="0" presId="urn:microsoft.com/office/officeart/2005/8/layout/process2"/>
    <dgm:cxn modelId="{46D18C1A-5066-4BC4-A826-F2D4C5434DBC}" type="presParOf" srcId="{BB202C3A-6C18-4AD5-A109-231EEA0F08C6}" destId="{A0B91F36-01EB-4544-AD11-ED55A152A4EC}" srcOrd="0" destOrd="0" presId="urn:microsoft.com/office/officeart/2005/8/layout/process2"/>
    <dgm:cxn modelId="{F6526C36-28C1-4821-B473-ACED200159A3}" type="presParOf" srcId="{54B69FEF-36AE-4004-A39B-0CF8D760E549}" destId="{A46C9DAA-3B2C-4817-912F-657122E789B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7029F7-0492-4BFD-9F0B-519298C75F72}" type="doc">
      <dgm:prSet loTypeId="urn:microsoft.com/office/officeart/2005/8/layout/process2" loCatId="process" qsTypeId="urn:microsoft.com/office/officeart/2005/8/quickstyle/simple1" qsCatId="simple" csTypeId="urn:microsoft.com/office/officeart/2005/8/colors/accent1_3" csCatId="accent1" phldr="1"/>
      <dgm:spPr/>
    </dgm:pt>
    <dgm:pt modelId="{6C92A7B6-28EC-4DA7-82DE-62C7F806D94A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Terima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borang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PU/S/BR03/GS-16b,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berjilid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kulit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keras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&amp; CD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drp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pelajar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(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selepas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disahkan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Senat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Universiti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).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1BDA928-36D1-4054-B2E0-442A4CEDE40A}" type="parTrans" cxnId="{A24708C9-0210-4191-9F39-04709C9A1F74}">
      <dgm:prSet/>
      <dgm:spPr/>
      <dgm:t>
        <a:bodyPr/>
        <a:lstStyle/>
        <a:p>
          <a:endParaRPr lang="en-US"/>
        </a:p>
      </dgm:t>
    </dgm:pt>
    <dgm:pt modelId="{94D8489D-BAAE-4D0F-BFAA-44A831B3DAE5}" type="sibTrans" cxnId="{A24708C9-0210-4191-9F39-04709C9A1F74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D9248531-D866-4A65-B705-FDC348642470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Pelajar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mengemukakan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salinan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yg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tlh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lengkap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kpd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setiap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JK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Penyeliaan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D61158-DC0C-44B4-B0D6-701F8F07E0A2}" type="parTrans" cxnId="{F72C4404-CEC4-49AF-9317-2A873468FBCF}">
      <dgm:prSet/>
      <dgm:spPr/>
      <dgm:t>
        <a:bodyPr/>
        <a:lstStyle/>
        <a:p>
          <a:endParaRPr lang="en-US"/>
        </a:p>
      </dgm:t>
    </dgm:pt>
    <dgm:pt modelId="{0414149E-559C-4F88-8AAE-7EABD10B9174}" type="sibTrans" cxnId="{F72C4404-CEC4-49AF-9317-2A873468FBCF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BECC51A2-C68B-459D-A609-5B548F27DE26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Salinan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CD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dihantar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ke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Perpustakaan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Fakulti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Institut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untuk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simpanan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C289255-60CA-4EF0-AC92-34065D329110}" type="parTrans" cxnId="{1B0C32E9-E919-4E03-8E17-48DABA4D6D45}">
      <dgm:prSet/>
      <dgm:spPr/>
      <dgm:t>
        <a:bodyPr/>
        <a:lstStyle/>
        <a:p>
          <a:endParaRPr lang="en-US"/>
        </a:p>
      </dgm:t>
    </dgm:pt>
    <dgm:pt modelId="{CFA060FE-53C3-4DEB-BC78-565670F65842}" type="sibTrans" cxnId="{1B0C32E9-E919-4E03-8E17-48DABA4D6D45}">
      <dgm:prSet/>
      <dgm:spPr/>
      <dgm:t>
        <a:bodyPr/>
        <a:lstStyle/>
        <a:p>
          <a:endParaRPr lang="en-US"/>
        </a:p>
      </dgm:t>
    </dgm:pt>
    <dgm:pt modelId="{89E54E38-0779-49F3-9A8F-629131F19789}" type="pres">
      <dgm:prSet presAssocID="{2C7029F7-0492-4BFD-9F0B-519298C75F72}" presName="linearFlow" presStyleCnt="0">
        <dgm:presLayoutVars>
          <dgm:resizeHandles val="exact"/>
        </dgm:presLayoutVars>
      </dgm:prSet>
      <dgm:spPr/>
    </dgm:pt>
    <dgm:pt modelId="{45500886-31D2-40A4-86BD-9C518F1C390B}" type="pres">
      <dgm:prSet presAssocID="{6C92A7B6-28EC-4DA7-82DE-62C7F806D94A}" presName="node" presStyleLbl="node1" presStyleIdx="0" presStyleCnt="3" custScaleX="401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F127F-D823-4844-9CF2-72DD3B101864}" type="pres">
      <dgm:prSet presAssocID="{94D8489D-BAAE-4D0F-BFAA-44A831B3DAE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FEA7B65-7B4F-4DD8-9117-615D0607AE5C}" type="pres">
      <dgm:prSet presAssocID="{94D8489D-BAAE-4D0F-BFAA-44A831B3DAE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4D6B9D4-C052-4BF1-AB85-82469BEF73B3}" type="pres">
      <dgm:prSet presAssocID="{D9248531-D866-4A65-B705-FDC348642470}" presName="node" presStyleLbl="node1" presStyleIdx="1" presStyleCnt="3" custScaleX="40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EB411-8277-4BF2-8E7A-1909EC4F8EEC}" type="pres">
      <dgm:prSet presAssocID="{0414149E-559C-4F88-8AAE-7EABD10B917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A1A9BBF-6E4C-4C95-BB0D-67E1DFA3B307}" type="pres">
      <dgm:prSet presAssocID="{0414149E-559C-4F88-8AAE-7EABD10B917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5620A89-9161-4769-AD5D-2CFAD98F6907}" type="pres">
      <dgm:prSet presAssocID="{BECC51A2-C68B-459D-A609-5B548F27DE26}" presName="node" presStyleLbl="node1" presStyleIdx="2" presStyleCnt="3" custScaleX="39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2C4404-CEC4-49AF-9317-2A873468FBCF}" srcId="{2C7029F7-0492-4BFD-9F0B-519298C75F72}" destId="{D9248531-D866-4A65-B705-FDC348642470}" srcOrd="1" destOrd="0" parTransId="{C7D61158-DC0C-44B4-B0D6-701F8F07E0A2}" sibTransId="{0414149E-559C-4F88-8AAE-7EABD10B9174}"/>
    <dgm:cxn modelId="{1B0C32E9-E919-4E03-8E17-48DABA4D6D45}" srcId="{2C7029F7-0492-4BFD-9F0B-519298C75F72}" destId="{BECC51A2-C68B-459D-A609-5B548F27DE26}" srcOrd="2" destOrd="0" parTransId="{5C289255-60CA-4EF0-AC92-34065D329110}" sibTransId="{CFA060FE-53C3-4DEB-BC78-565670F65842}"/>
    <dgm:cxn modelId="{73F0E04B-8601-4C98-B409-CC9762980276}" type="presOf" srcId="{0414149E-559C-4F88-8AAE-7EABD10B9174}" destId="{28DEB411-8277-4BF2-8E7A-1909EC4F8EEC}" srcOrd="0" destOrd="0" presId="urn:microsoft.com/office/officeart/2005/8/layout/process2"/>
    <dgm:cxn modelId="{7EB02FC7-0CBB-4CB0-BADE-8EAA6E450E03}" type="presOf" srcId="{D9248531-D866-4A65-B705-FDC348642470}" destId="{54D6B9D4-C052-4BF1-AB85-82469BEF73B3}" srcOrd="0" destOrd="0" presId="urn:microsoft.com/office/officeart/2005/8/layout/process2"/>
    <dgm:cxn modelId="{6AB840D6-4A81-49D5-8A44-12AD684C46EB}" type="presOf" srcId="{94D8489D-BAAE-4D0F-BFAA-44A831B3DAE5}" destId="{AEBF127F-D823-4844-9CF2-72DD3B101864}" srcOrd="0" destOrd="0" presId="urn:microsoft.com/office/officeart/2005/8/layout/process2"/>
    <dgm:cxn modelId="{CC302649-BC37-4981-857E-1F7EE57FF45E}" type="presOf" srcId="{2C7029F7-0492-4BFD-9F0B-519298C75F72}" destId="{89E54E38-0779-49F3-9A8F-629131F19789}" srcOrd="0" destOrd="0" presId="urn:microsoft.com/office/officeart/2005/8/layout/process2"/>
    <dgm:cxn modelId="{11DBB7AD-9564-4BDC-999D-26FA5AC77F8D}" type="presOf" srcId="{6C92A7B6-28EC-4DA7-82DE-62C7F806D94A}" destId="{45500886-31D2-40A4-86BD-9C518F1C390B}" srcOrd="0" destOrd="0" presId="urn:microsoft.com/office/officeart/2005/8/layout/process2"/>
    <dgm:cxn modelId="{A24708C9-0210-4191-9F39-04709C9A1F74}" srcId="{2C7029F7-0492-4BFD-9F0B-519298C75F72}" destId="{6C92A7B6-28EC-4DA7-82DE-62C7F806D94A}" srcOrd="0" destOrd="0" parTransId="{51BDA928-36D1-4054-B2E0-442A4CEDE40A}" sibTransId="{94D8489D-BAAE-4D0F-BFAA-44A831B3DAE5}"/>
    <dgm:cxn modelId="{62B1F0CC-01FA-4C7F-B67D-ECA64D1985EF}" type="presOf" srcId="{94D8489D-BAAE-4D0F-BFAA-44A831B3DAE5}" destId="{DFEA7B65-7B4F-4DD8-9117-615D0607AE5C}" srcOrd="1" destOrd="0" presId="urn:microsoft.com/office/officeart/2005/8/layout/process2"/>
    <dgm:cxn modelId="{2EE8531E-2B8F-4B72-83CB-4EA6E3091538}" type="presOf" srcId="{BECC51A2-C68B-459D-A609-5B548F27DE26}" destId="{45620A89-9161-4769-AD5D-2CFAD98F6907}" srcOrd="0" destOrd="0" presId="urn:microsoft.com/office/officeart/2005/8/layout/process2"/>
    <dgm:cxn modelId="{89D10A3C-D23C-44FE-AC97-D4F0D44EC7B7}" type="presOf" srcId="{0414149E-559C-4F88-8AAE-7EABD10B9174}" destId="{4A1A9BBF-6E4C-4C95-BB0D-67E1DFA3B307}" srcOrd="1" destOrd="0" presId="urn:microsoft.com/office/officeart/2005/8/layout/process2"/>
    <dgm:cxn modelId="{71DFF5CD-E293-47A4-AC10-707EDECB2EB5}" type="presParOf" srcId="{89E54E38-0779-49F3-9A8F-629131F19789}" destId="{45500886-31D2-40A4-86BD-9C518F1C390B}" srcOrd="0" destOrd="0" presId="urn:microsoft.com/office/officeart/2005/8/layout/process2"/>
    <dgm:cxn modelId="{52360DA2-C919-42DE-9CF5-ECB36A70371A}" type="presParOf" srcId="{89E54E38-0779-49F3-9A8F-629131F19789}" destId="{AEBF127F-D823-4844-9CF2-72DD3B101864}" srcOrd="1" destOrd="0" presId="urn:microsoft.com/office/officeart/2005/8/layout/process2"/>
    <dgm:cxn modelId="{E4D6A578-F3CF-4FF2-8076-BE1A561D3E77}" type="presParOf" srcId="{AEBF127F-D823-4844-9CF2-72DD3B101864}" destId="{DFEA7B65-7B4F-4DD8-9117-615D0607AE5C}" srcOrd="0" destOrd="0" presId="urn:microsoft.com/office/officeart/2005/8/layout/process2"/>
    <dgm:cxn modelId="{C3391791-0BD5-4697-83BD-8BB63F22445A}" type="presParOf" srcId="{89E54E38-0779-49F3-9A8F-629131F19789}" destId="{54D6B9D4-C052-4BF1-AB85-82469BEF73B3}" srcOrd="2" destOrd="0" presId="urn:microsoft.com/office/officeart/2005/8/layout/process2"/>
    <dgm:cxn modelId="{48B0E98D-27EE-42EF-9F39-25429D948C97}" type="presParOf" srcId="{89E54E38-0779-49F3-9A8F-629131F19789}" destId="{28DEB411-8277-4BF2-8E7A-1909EC4F8EEC}" srcOrd="3" destOrd="0" presId="urn:microsoft.com/office/officeart/2005/8/layout/process2"/>
    <dgm:cxn modelId="{D7217959-F884-4977-84A5-BF015C134EB7}" type="presParOf" srcId="{28DEB411-8277-4BF2-8E7A-1909EC4F8EEC}" destId="{4A1A9BBF-6E4C-4C95-BB0D-67E1DFA3B307}" srcOrd="0" destOrd="0" presId="urn:microsoft.com/office/officeart/2005/8/layout/process2"/>
    <dgm:cxn modelId="{4CF030F7-99B8-4BC8-8691-3B9BC45AF6E4}" type="presParOf" srcId="{89E54E38-0779-49F3-9A8F-629131F19789}" destId="{45620A89-9161-4769-AD5D-2CFAD98F690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6491A-4F00-4D48-9149-C5B80A5487CA}">
      <dsp:nvSpPr>
        <dsp:cNvPr id="0" name=""/>
        <dsp:cNvSpPr/>
      </dsp:nvSpPr>
      <dsp:spPr>
        <a:xfrm>
          <a:off x="-64942" y="158752"/>
          <a:ext cx="7654346" cy="901695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Semakan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kesesuaian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oleh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JKKPPPTP (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minggu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ke-2).</a:t>
          </a:r>
          <a:endParaRPr lang="en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-38532" y="185162"/>
        <a:ext cx="6313624" cy="848875"/>
      </dsp:txXfrm>
    </dsp:sp>
    <dsp:sp modelId="{DA8F452B-FCD6-435A-9E75-A02027BDDEDC}">
      <dsp:nvSpPr>
        <dsp:cNvPr id="0" name=""/>
        <dsp:cNvSpPr/>
      </dsp:nvSpPr>
      <dsp:spPr>
        <a:xfrm>
          <a:off x="402174" y="1250956"/>
          <a:ext cx="7916336" cy="914400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52000"/>
          </a:schemeClr>
        </a:solidFill>
        <a:ln w="2540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Kelulusan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JKPSU (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minggu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ke-3).</a:t>
          </a:r>
          <a:endParaRPr lang="en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8956" y="1277738"/>
        <a:ext cx="6315874" cy="860836"/>
      </dsp:txXfrm>
    </dsp:sp>
    <dsp:sp modelId="{F5781BF7-714C-435E-9763-1F112753A69B}">
      <dsp:nvSpPr>
        <dsp:cNvPr id="0" name=""/>
        <dsp:cNvSpPr/>
      </dsp:nvSpPr>
      <dsp:spPr>
        <a:xfrm>
          <a:off x="1342655" y="2343196"/>
          <a:ext cx="7394575" cy="115570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Cetakan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surat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pelantikan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kepada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JK 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Peperiksaan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selepas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kelulusan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JKPSU)</a:t>
          </a:r>
          <a:endParaRPr lang="en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76504" y="2377045"/>
        <a:ext cx="5881934" cy="1088006"/>
      </dsp:txXfrm>
    </dsp:sp>
    <dsp:sp modelId="{8DD9280E-54D3-4A2C-A08C-53FD0BF70E97}">
      <dsp:nvSpPr>
        <dsp:cNvPr id="0" name=""/>
        <dsp:cNvSpPr/>
      </dsp:nvSpPr>
      <dsp:spPr>
        <a:xfrm>
          <a:off x="6667037" y="734063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0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6845345" y="734063"/>
        <a:ext cx="435864" cy="596341"/>
      </dsp:txXfrm>
    </dsp:sp>
    <dsp:sp modelId="{D8E6D121-96CE-4C7B-B5C5-816C6B3EE84C}">
      <dsp:nvSpPr>
        <dsp:cNvPr id="0" name=""/>
        <dsp:cNvSpPr/>
      </dsp:nvSpPr>
      <dsp:spPr>
        <a:xfrm>
          <a:off x="7319500" y="1805429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1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7497808" y="1805429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D080E9D-11A9-41BB-BC97-2ABEC2DCC5B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80F579B-C891-4372-A48F-BB61059A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646A91F-F255-4393-8C57-DD6B3C74CA9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AE1B5-59EE-45C7-B863-1F417B39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97207-AB3F-4187-9368-E7DA9D0076B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84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3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2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1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0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FB3-00C5-4C6B-B80E-F5616F7CD67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5D2A-871A-42EC-A767-D958B294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s.upm.edu.my/sp/page/2658/IRANG_sp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g.upm.edu.my/spk_upm/PU-S-web/BORANG-SPS/SS_SPS/PU-S-SS-01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PPT SGS\Raw\vision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b="6723"/>
          <a:stretch>
            <a:fillRect/>
          </a:stretch>
        </p:blipFill>
        <p:spPr bwMode="auto">
          <a:xfrm>
            <a:off x="0" y="0"/>
            <a:ext cx="9144000" cy="328498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971600" y="3789040"/>
            <a:ext cx="8353905" cy="2078360"/>
            <a:chOff x="1475656" y="3501008"/>
            <a:chExt cx="7848872" cy="1595267"/>
          </a:xfrm>
        </p:grpSpPr>
        <p:sp>
          <p:nvSpPr>
            <p:cNvPr id="6" name="Rectangle 5"/>
            <p:cNvSpPr/>
            <p:nvPr/>
          </p:nvSpPr>
          <p:spPr>
            <a:xfrm>
              <a:off x="1475656" y="3501008"/>
              <a:ext cx="7668344" cy="792088"/>
            </a:xfrm>
            <a:prstGeom prst="rect">
              <a:avLst/>
            </a:prstGeom>
            <a:solidFill>
              <a:srgbClr val="B60F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" name="Picture 15" descr="berilmu berbakti 2.jpg"/>
            <p:cNvPicPr>
              <a:picLocks noChangeAspect="1"/>
            </p:cNvPicPr>
            <p:nvPr/>
          </p:nvPicPr>
          <p:blipFill>
            <a:blip r:embed="rId3"/>
            <a:srcRect l="36458" r="36702"/>
            <a:stretch>
              <a:fillRect/>
            </a:stretch>
          </p:blipFill>
          <p:spPr bwMode="auto">
            <a:xfrm>
              <a:off x="2731325" y="4509120"/>
              <a:ext cx="6412675" cy="515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3" descr="UPM logo clear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4434816"/>
              <a:ext cx="1435224" cy="661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475656" y="3645024"/>
              <a:ext cx="7848872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kumimoji="1" lang="en-US" sz="4400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UNIVERSITI PUTRA MALAYSIA </a:t>
              </a:r>
              <a:endParaRPr kumimoji="1" lang="en-US" sz="4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60312" y="6021288"/>
            <a:ext cx="190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Disediakan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:</a:t>
            </a:r>
          </a:p>
          <a:p>
            <a:pPr algn="ctr"/>
            <a:r>
              <a:rPr lang="en-US" sz="1200" dirty="0" err="1" smtClean="0"/>
              <a:t>Sekolah</a:t>
            </a:r>
            <a:r>
              <a:rPr lang="en-US" sz="1200" dirty="0" smtClean="0"/>
              <a:t> </a:t>
            </a:r>
            <a:r>
              <a:rPr lang="en-US" sz="1200" dirty="0" err="1" smtClean="0"/>
              <a:t>Pengajian</a:t>
            </a:r>
            <a:r>
              <a:rPr lang="en-US" sz="1200" dirty="0" smtClean="0"/>
              <a:t> </a:t>
            </a:r>
            <a:r>
              <a:rPr lang="en-US" sz="1200" dirty="0" err="1" smtClean="0"/>
              <a:t>Siswazah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err="1"/>
              <a:t>Tanggungjawab</a:t>
            </a:r>
            <a:r>
              <a:rPr lang="en-US" sz="2400" dirty="0"/>
              <a:t> </a:t>
            </a:r>
            <a:r>
              <a:rPr lang="en-US" sz="2400" dirty="0" err="1"/>
              <a:t>Penyelia</a:t>
            </a:r>
            <a:endParaRPr lang="ms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mendaftar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i="1" dirty="0" smtClean="0"/>
              <a:t>“</a:t>
            </a:r>
            <a:r>
              <a:rPr lang="en-US" i="1" smtClean="0"/>
              <a:t>Research Method”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85105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8"/>
          <p:cNvSpPr>
            <a:spLocks noChangeArrowheads="1"/>
          </p:cNvSpPr>
          <p:nvPr/>
        </p:nvSpPr>
        <p:spPr bwMode="auto">
          <a:xfrm>
            <a:off x="7081010" y="3356992"/>
            <a:ext cx="1755212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445"/>
          <p:cNvSpPr>
            <a:spLocks noChangeArrowheads="1"/>
          </p:cNvSpPr>
          <p:nvPr/>
        </p:nvSpPr>
        <p:spPr bwMode="auto">
          <a:xfrm>
            <a:off x="6810596" y="3501008"/>
            <a:ext cx="2369916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DALAM PENGAJIAN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11" name="Rektangel 621"/>
          <p:cNvSpPr>
            <a:spLocks noChangeArrowheads="1"/>
          </p:cNvSpPr>
          <p:nvPr/>
        </p:nvSpPr>
        <p:spPr bwMode="auto">
          <a:xfrm>
            <a:off x="7081010" y="1012701"/>
            <a:ext cx="175521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" name="Nedadgående pil 296"/>
          <p:cNvSpPr>
            <a:spLocks noChangeArrowheads="1"/>
          </p:cNvSpPr>
          <p:nvPr/>
        </p:nvSpPr>
        <p:spPr bwMode="auto">
          <a:xfrm>
            <a:off x="7812804" y="30368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3" name="Rektangel 153"/>
          <p:cNvSpPr>
            <a:spLocks noChangeArrowheads="1"/>
          </p:cNvSpPr>
          <p:nvPr/>
        </p:nvSpPr>
        <p:spPr bwMode="auto">
          <a:xfrm>
            <a:off x="7100192" y="2559832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TESIS &amp; VIVA VOCE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14" name="Group 922"/>
          <p:cNvGrpSpPr/>
          <p:nvPr/>
        </p:nvGrpSpPr>
        <p:grpSpPr>
          <a:xfrm>
            <a:off x="7153018" y="1117179"/>
            <a:ext cx="1578428" cy="1406819"/>
            <a:chOff x="5687039" y="1117179"/>
            <a:chExt cx="1578428" cy="140681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71" y="1314450"/>
              <a:ext cx="1476652" cy="100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 722"/>
            <p:cNvGrpSpPr/>
            <p:nvPr/>
          </p:nvGrpSpPr>
          <p:grpSpPr>
            <a:xfrm>
              <a:off x="5687039" y="1117179"/>
              <a:ext cx="1578428" cy="1406819"/>
              <a:chOff x="4463144" y="4925626"/>
              <a:chExt cx="1578428" cy="1406819"/>
            </a:xfrm>
          </p:grpSpPr>
          <p:sp>
            <p:nvSpPr>
              <p:cNvPr id="17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8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63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0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1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2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3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4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5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6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7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8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19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20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1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2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9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0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6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7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8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9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0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1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2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3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4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5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6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7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80" name="Rectangle 79"/>
          <p:cNvSpPr/>
          <p:nvPr/>
        </p:nvSpPr>
        <p:spPr>
          <a:xfrm>
            <a:off x="0" y="707887"/>
            <a:ext cx="7153018" cy="329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 eaLnBrk="1" hangingPunct="1">
              <a:lnSpc>
                <a:spcPct val="90000"/>
              </a:lnSpc>
              <a:buClrTx/>
              <a:buSzPct val="120000"/>
              <a:buFont typeface="Wingdings" pitchFamily="2" charset="2"/>
              <a:buChar char="q"/>
              <a:defRPr/>
            </a:pPr>
            <a:r>
              <a:rPr lang="en-US" sz="2000" dirty="0" err="1" smtClean="0">
                <a:cs typeface="Arial" pitchFamily="34" charset="0"/>
              </a:rPr>
              <a:t>Peperiksaan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akhir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pengajian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bagi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pelajar</a:t>
            </a:r>
            <a:r>
              <a:rPr lang="en-US" sz="2000" dirty="0" smtClean="0">
                <a:cs typeface="Arial" pitchFamily="34" charset="0"/>
              </a:rPr>
              <a:t> program </a:t>
            </a:r>
            <a:r>
              <a:rPr lang="en-US" sz="2000" dirty="0" err="1" smtClean="0">
                <a:cs typeface="Arial" pitchFamily="34" charset="0"/>
              </a:rPr>
              <a:t>dengan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tesis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melibatkan</a:t>
            </a:r>
            <a:r>
              <a:rPr lang="en-US" sz="2000" dirty="0" smtClean="0">
                <a:cs typeface="Arial" pitchFamily="34" charset="0"/>
              </a:rPr>
              <a:t> 2 </a:t>
            </a:r>
            <a:r>
              <a:rPr lang="en-US" sz="2000" dirty="0" err="1" smtClean="0">
                <a:cs typeface="Arial" pitchFamily="34" charset="0"/>
              </a:rPr>
              <a:t>komponen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iaitu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pemeriksaan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tesis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i="1" dirty="0" smtClean="0">
                <a:cs typeface="Arial" pitchFamily="34" charset="0"/>
              </a:rPr>
              <a:t>viva </a:t>
            </a:r>
            <a:r>
              <a:rPr lang="en-US" sz="2000" i="1" dirty="0">
                <a:cs typeface="Arial" pitchFamily="34" charset="0"/>
              </a:rPr>
              <a:t>v</a:t>
            </a:r>
            <a:r>
              <a:rPr lang="en-US" sz="2000" i="1" dirty="0" smtClean="0">
                <a:cs typeface="Arial" pitchFamily="34" charset="0"/>
              </a:rPr>
              <a:t>oce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marL="393700" indent="-393700" eaLnBrk="1" hangingPunct="1">
              <a:lnSpc>
                <a:spcPct val="90000"/>
              </a:lnSpc>
              <a:buClrTx/>
              <a:buSzPct val="120000"/>
              <a:defRPr/>
            </a:pPr>
            <a:endParaRPr lang="en-US" sz="1200" dirty="0" smtClean="0">
              <a:cs typeface="Arial" pitchFamily="34" charset="0"/>
            </a:endParaRPr>
          </a:p>
          <a:p>
            <a:pPr marL="393700" indent="-393700" eaLnBrk="1" hangingPunct="1">
              <a:lnSpc>
                <a:spcPct val="90000"/>
              </a:lnSpc>
              <a:buClrTx/>
              <a:buSzPct val="120000"/>
              <a:buFont typeface="Wingdings" pitchFamily="2" charset="2"/>
              <a:buChar char="q"/>
              <a:defRPr/>
            </a:pPr>
            <a:r>
              <a:rPr lang="en-US" sz="2000" dirty="0" err="1" smtClean="0">
                <a:cs typeface="Arial" pitchFamily="34" charset="0"/>
              </a:rPr>
              <a:t>Borang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Notis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Penyerahan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Tesis</a:t>
            </a:r>
            <a:r>
              <a:rPr lang="en-US" sz="2000" dirty="0" smtClean="0">
                <a:cs typeface="Arial" pitchFamily="34" charset="0"/>
              </a:rPr>
              <a:t> (PU/S/BR03/GS-14a) </a:t>
            </a:r>
            <a:r>
              <a:rPr lang="en-US" sz="2000" dirty="0" err="1" smtClean="0">
                <a:cs typeface="Arial" pitchFamily="34" charset="0"/>
              </a:rPr>
              <a:t>perlu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dikemukakan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ke</a:t>
            </a:r>
            <a:r>
              <a:rPr lang="en-US" sz="2000" dirty="0" smtClean="0">
                <a:cs typeface="Arial" pitchFamily="34" charset="0"/>
              </a:rPr>
              <a:t> SPS 3 </a:t>
            </a:r>
            <a:r>
              <a:rPr lang="en-US" sz="2000" dirty="0" err="1" smtClean="0">
                <a:cs typeface="Arial" pitchFamily="34" charset="0"/>
              </a:rPr>
              <a:t>bulan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sebelum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pelajar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menyerahkan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tesis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untuk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peperiksaan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marL="393700" indent="-393700" eaLnBrk="1" hangingPunct="1">
              <a:lnSpc>
                <a:spcPct val="90000"/>
              </a:lnSpc>
              <a:buClrTx/>
              <a:buSzPct val="120000"/>
              <a:defRPr/>
            </a:pPr>
            <a:endParaRPr lang="en-US" sz="1100" dirty="0" smtClean="0">
              <a:cs typeface="Arial" pitchFamily="34" charset="0"/>
            </a:endParaRPr>
          </a:p>
          <a:p>
            <a:pPr marL="850900" lvl="1" indent="-393700">
              <a:lnSpc>
                <a:spcPct val="90000"/>
              </a:lnSpc>
              <a:buSzPct val="120000"/>
              <a:buFont typeface="Wingdings" pitchFamily="2" charset="2"/>
              <a:buChar char="ü"/>
              <a:defRPr/>
            </a:pPr>
            <a:r>
              <a:rPr lang="en-US" dirty="0" err="1" smtClean="0">
                <a:cs typeface="Arial" pitchFamily="34" charset="0"/>
              </a:rPr>
              <a:t>Pelajar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perlu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mengisi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secara</a:t>
            </a:r>
            <a:r>
              <a:rPr lang="en-US" dirty="0" smtClean="0">
                <a:cs typeface="Arial" pitchFamily="34" charset="0"/>
              </a:rPr>
              <a:t> online </a:t>
            </a:r>
            <a:r>
              <a:rPr lang="en-US" dirty="0" err="1" smtClean="0">
                <a:cs typeface="Arial" pitchFamily="34" charset="0"/>
              </a:rPr>
              <a:t>dan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cetak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borang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marL="850900" lvl="1" indent="-393700">
              <a:lnSpc>
                <a:spcPct val="90000"/>
              </a:lnSpc>
              <a:buSzPct val="120000"/>
              <a:buFont typeface="Wingdings" pitchFamily="2" charset="2"/>
              <a:buChar char="ü"/>
              <a:defRPr/>
            </a:pPr>
            <a:r>
              <a:rPr lang="en-US" dirty="0" err="1" smtClean="0">
                <a:cs typeface="Arial" pitchFamily="34" charset="0"/>
              </a:rPr>
              <a:t>Borang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perlu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mendapat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pengesahan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drp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marL="850900" lvl="1" indent="-393700">
              <a:lnSpc>
                <a:spcPct val="90000"/>
              </a:lnSpc>
              <a:buClr>
                <a:schemeClr val="tx2"/>
              </a:buClr>
              <a:buSzPct val="120000"/>
              <a:defRPr/>
            </a:pPr>
            <a:r>
              <a:rPr lang="en-US" dirty="0" smtClean="0">
                <a:cs typeface="Arial" pitchFamily="34" charset="0"/>
              </a:rPr>
              <a:t>	</a:t>
            </a:r>
            <a:r>
              <a:rPr lang="en-US" dirty="0" err="1" smtClean="0">
                <a:cs typeface="Arial" pitchFamily="34" charset="0"/>
              </a:rPr>
              <a:t>i</a:t>
            </a:r>
            <a:r>
              <a:rPr lang="en-US" dirty="0" smtClean="0">
                <a:cs typeface="Arial" pitchFamily="34" charset="0"/>
              </a:rPr>
              <a:t>)	</a:t>
            </a:r>
            <a:r>
              <a:rPr lang="en-US" dirty="0" err="1" smtClean="0">
                <a:cs typeface="Arial" pitchFamily="34" charset="0"/>
              </a:rPr>
              <a:t>Pengerusi</a:t>
            </a:r>
            <a:r>
              <a:rPr lang="en-US" dirty="0" smtClean="0">
                <a:cs typeface="Arial" pitchFamily="34" charset="0"/>
              </a:rPr>
              <a:t> JK </a:t>
            </a:r>
            <a:r>
              <a:rPr lang="en-US" dirty="0" err="1" smtClean="0">
                <a:cs typeface="Arial" pitchFamily="34" charset="0"/>
              </a:rPr>
              <a:t>Penyeliaan</a:t>
            </a:r>
            <a:endParaRPr lang="en-US" dirty="0" smtClean="0">
              <a:cs typeface="Arial" pitchFamily="34" charset="0"/>
            </a:endParaRPr>
          </a:p>
          <a:p>
            <a:pPr marL="850900" lvl="1" indent="-393700">
              <a:lnSpc>
                <a:spcPct val="90000"/>
              </a:lnSpc>
              <a:buClr>
                <a:schemeClr val="tx2"/>
              </a:buClr>
              <a:buSzPct val="120000"/>
              <a:defRPr/>
            </a:pPr>
            <a:r>
              <a:rPr lang="en-US" dirty="0" smtClean="0">
                <a:cs typeface="Arial" pitchFamily="34" charset="0"/>
              </a:rPr>
              <a:t>	ii)	</a:t>
            </a:r>
            <a:r>
              <a:rPr lang="en-US" dirty="0" err="1" smtClean="0">
                <a:cs typeface="Arial" pitchFamily="34" charset="0"/>
              </a:rPr>
              <a:t>Penyelaras</a:t>
            </a:r>
            <a:r>
              <a:rPr lang="en-US" dirty="0" smtClean="0">
                <a:cs typeface="Arial" pitchFamily="34" charset="0"/>
              </a:rPr>
              <a:t> PS </a:t>
            </a:r>
            <a:r>
              <a:rPr lang="en-US" dirty="0" err="1" smtClean="0">
                <a:cs typeface="Arial" pitchFamily="34" charset="0"/>
              </a:rPr>
              <a:t>Fak</a:t>
            </a:r>
            <a:r>
              <a:rPr lang="en-US" dirty="0" smtClean="0">
                <a:cs typeface="Arial" pitchFamily="34" charset="0"/>
              </a:rPr>
              <a:t>./Inst.</a:t>
            </a:r>
          </a:p>
          <a:p>
            <a:pPr marL="850900" lvl="1" indent="-393700">
              <a:lnSpc>
                <a:spcPct val="90000"/>
              </a:lnSpc>
              <a:buSzPct val="120000"/>
              <a:buFont typeface="Wingdings" pitchFamily="2" charset="2"/>
              <a:buChar char="ü"/>
              <a:defRPr/>
            </a:pPr>
            <a:r>
              <a:rPr lang="en-US" dirty="0" err="1" smtClean="0">
                <a:cs typeface="Arial" pitchFamily="34" charset="0"/>
              </a:rPr>
              <a:t>Pihak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Fakulti</a:t>
            </a:r>
            <a:r>
              <a:rPr lang="en-US" dirty="0" smtClean="0">
                <a:cs typeface="Arial" pitchFamily="34" charset="0"/>
              </a:rPr>
              <a:t>/</a:t>
            </a:r>
            <a:r>
              <a:rPr lang="en-US" dirty="0" err="1" smtClean="0">
                <a:cs typeface="Arial" pitchFamily="34" charset="0"/>
              </a:rPr>
              <a:t>Institut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perlu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kemukakan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cadangan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penamaan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dlm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tempoh</a:t>
            </a:r>
            <a:r>
              <a:rPr lang="en-US" dirty="0" smtClean="0">
                <a:cs typeface="Arial" pitchFamily="34" charset="0"/>
              </a:rPr>
              <a:t> 2 </a:t>
            </a:r>
            <a:r>
              <a:rPr lang="en-US" dirty="0" err="1" smtClean="0">
                <a:cs typeface="Arial" pitchFamily="34" charset="0"/>
              </a:rPr>
              <a:t>bulan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ke</a:t>
            </a:r>
            <a:r>
              <a:rPr lang="en-US" dirty="0" smtClean="0">
                <a:cs typeface="Arial" pitchFamily="34" charset="0"/>
              </a:rPr>
              <a:t> SPS.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07504" y="4537850"/>
            <a:ext cx="9073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r>
              <a:rPr lang="en-US" sz="1600" u="sng" kern="0" dirty="0" err="1" smtClean="0">
                <a:cs typeface="Arial" pitchFamily="34" charset="0"/>
              </a:rPr>
              <a:t>Permasalahan</a:t>
            </a:r>
            <a:r>
              <a:rPr lang="en-US" sz="1600" u="sng" kern="0" dirty="0" smtClean="0">
                <a:cs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r>
              <a:rPr lang="en-US" sz="1600" kern="0" dirty="0" err="1" smtClean="0">
                <a:cs typeface="Arial" pitchFamily="34" charset="0"/>
              </a:rPr>
              <a:t>Kenapa</a:t>
            </a:r>
            <a:r>
              <a:rPr lang="en-US" sz="1600" kern="0" dirty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pelajar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tidak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dapat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mengisi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borang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Notis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Penyerahan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Tesis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secara</a:t>
            </a:r>
            <a:r>
              <a:rPr lang="en-US" sz="1600" kern="0" dirty="0" smtClean="0">
                <a:cs typeface="Arial" pitchFamily="34" charset="0"/>
              </a:rPr>
              <a:t> online?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endParaRPr lang="en-US" sz="1600" kern="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r>
              <a:rPr lang="en-US" sz="1600" u="sng" kern="0" dirty="0" err="1" smtClean="0">
                <a:cs typeface="Arial" pitchFamily="34" charset="0"/>
              </a:rPr>
              <a:t>Jawapan</a:t>
            </a:r>
            <a:r>
              <a:rPr lang="en-US" sz="1600" u="sng" kern="0" dirty="0" smtClean="0">
                <a:cs typeface="Arial" pitchFamily="34" charset="0"/>
              </a:rPr>
              <a:t>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SzPct val="104000"/>
              <a:buFont typeface="Wingdings" pitchFamily="2" charset="2"/>
              <a:buAutoNum type="arabicParenR"/>
              <a:defRPr/>
            </a:pPr>
            <a:r>
              <a:rPr lang="en-US" sz="1600" kern="0" dirty="0" err="1" smtClean="0">
                <a:cs typeface="Arial" pitchFamily="34" charset="0"/>
              </a:rPr>
              <a:t>Pelantikan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ahli</a:t>
            </a:r>
            <a:r>
              <a:rPr lang="en-US" sz="1600" kern="0" dirty="0" smtClean="0">
                <a:cs typeface="Arial" pitchFamily="34" charset="0"/>
              </a:rPr>
              <a:t> JK </a:t>
            </a:r>
            <a:r>
              <a:rPr lang="en-US" sz="1600" kern="0" dirty="0" err="1" smtClean="0">
                <a:cs typeface="Arial" pitchFamily="34" charset="0"/>
              </a:rPr>
              <a:t>Penyeliaan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belum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dibuat</a:t>
            </a:r>
            <a:r>
              <a:rPr lang="en-US" sz="1600" kern="0" dirty="0" smtClean="0">
                <a:cs typeface="Arial" pitchFamily="34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SzPct val="109000"/>
              <a:buFont typeface="Wingdings" pitchFamily="2" charset="2"/>
              <a:buAutoNum type="arabicParenR"/>
              <a:defRPr/>
            </a:pPr>
            <a:r>
              <a:rPr lang="en-US" sz="1600" kern="0" dirty="0" err="1" smtClean="0">
                <a:cs typeface="Arial" pitchFamily="34" charset="0"/>
              </a:rPr>
              <a:t>Tidak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melengkapkan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jumlah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keperluan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kredit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mengikut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ketetapan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Fakulti</a:t>
            </a:r>
            <a:r>
              <a:rPr lang="en-US" sz="1600" kern="0" dirty="0" smtClean="0">
                <a:cs typeface="Arial" pitchFamily="34" charset="0"/>
              </a:rPr>
              <a:t>/</a:t>
            </a:r>
            <a:r>
              <a:rPr lang="en-US" sz="1600" kern="0" dirty="0" err="1" smtClean="0">
                <a:cs typeface="Arial" pitchFamily="34" charset="0"/>
              </a:rPr>
              <a:t>Institut</a:t>
            </a:r>
            <a:r>
              <a:rPr lang="en-US" sz="1600" kern="0" dirty="0" smtClean="0">
                <a:cs typeface="Arial" pitchFamily="34" charset="0"/>
              </a:rPr>
              <a:t>/</a:t>
            </a:r>
            <a:r>
              <a:rPr lang="en-US" sz="1600" kern="0" dirty="0" err="1" smtClean="0">
                <a:cs typeface="Arial" pitchFamily="34" charset="0"/>
              </a:rPr>
              <a:t>Penyelia</a:t>
            </a:r>
            <a:r>
              <a:rPr lang="en-US" sz="1600" kern="0" dirty="0" smtClean="0">
                <a:cs typeface="Arial" pitchFamily="34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SzPct val="109000"/>
              <a:buFont typeface="Wingdings" pitchFamily="2" charset="2"/>
              <a:buAutoNum type="arabicParenR"/>
              <a:defRPr/>
            </a:pPr>
            <a:r>
              <a:rPr lang="en-US" sz="1600" kern="0" dirty="0" err="1" smtClean="0">
                <a:cs typeface="Arial" pitchFamily="34" charset="0"/>
              </a:rPr>
              <a:t>Belum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menduduki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peperiksaan</a:t>
            </a:r>
            <a:r>
              <a:rPr lang="en-US" sz="1600" kern="0" dirty="0" smtClean="0">
                <a:cs typeface="Arial" pitchFamily="34" charset="0"/>
              </a:rPr>
              <a:t> </a:t>
            </a:r>
            <a:r>
              <a:rPr lang="en-US" sz="1600" kern="0" dirty="0" err="1" smtClean="0">
                <a:cs typeface="Arial" pitchFamily="34" charset="0"/>
              </a:rPr>
              <a:t>komprehensif</a:t>
            </a:r>
            <a:r>
              <a:rPr lang="en-US" sz="1600" kern="0" dirty="0" smtClean="0">
                <a:cs typeface="Arial" pitchFamily="34" charset="0"/>
              </a:rPr>
              <a:t> (CE) (</a:t>
            </a:r>
            <a:r>
              <a:rPr lang="en-US" sz="1600" kern="0" dirty="0" err="1" smtClean="0">
                <a:cs typeface="Arial" pitchFamily="34" charset="0"/>
              </a:rPr>
              <a:t>untuk</a:t>
            </a:r>
            <a:r>
              <a:rPr lang="en-US" sz="1600" kern="0" dirty="0" smtClean="0">
                <a:cs typeface="Arial" pitchFamily="34" charset="0"/>
              </a:rPr>
              <a:t> PhD).</a:t>
            </a:r>
            <a:endParaRPr lang="en-US" sz="1600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48"/>
          <p:cNvSpPr>
            <a:spLocks noChangeArrowheads="1"/>
          </p:cNvSpPr>
          <p:nvPr/>
        </p:nvSpPr>
        <p:spPr bwMode="auto">
          <a:xfrm>
            <a:off x="7081010" y="3356992"/>
            <a:ext cx="1755212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4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7" name="Rectangle 445"/>
          <p:cNvSpPr>
            <a:spLocks noChangeArrowheads="1"/>
          </p:cNvSpPr>
          <p:nvPr/>
        </p:nvSpPr>
        <p:spPr bwMode="auto">
          <a:xfrm>
            <a:off x="6810596" y="3501008"/>
            <a:ext cx="2369916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DALAM PENGAJIAN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6925" y="907370"/>
            <a:ext cx="7169467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SzPct val="120000"/>
              <a:buFont typeface="Wingdings" pitchFamily="2" charset="2"/>
              <a:buChar char="q"/>
              <a:defRPr/>
            </a:pP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Tindakan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di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Fakulti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Institut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:</a:t>
            </a: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kemaskini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maklumat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penamaan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dalam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i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-GIMS;</a:t>
            </a: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cetak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borang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Penamaan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Jawatankuasa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      </a:t>
            </a:r>
          </a:p>
          <a:p>
            <a:pPr marL="393700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r>
              <a:rPr lang="en-US" sz="2200" dirty="0" smtClean="0">
                <a:ea typeface="Verdana" pitchFamily="34" charset="0"/>
                <a:cs typeface="Arial" pitchFamily="34" charset="0"/>
              </a:rPr>
              <a:t>	   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Peperiksaan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Tesis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(</a:t>
            </a:r>
            <a:r>
              <a:rPr lang="en-US" sz="2200" dirty="0" smtClean="0">
                <a:cs typeface="Arial" pitchFamily="34" charset="0"/>
              </a:rPr>
              <a:t>PU/S/BR03/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GS-14b);</a:t>
            </a: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Dapatkan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persetujuan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ahli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hendak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dilantik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;</a:t>
            </a: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Lengkapkan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CV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Pemeriksa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Luar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Felo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Penyelidik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lantikan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sbg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Pemeriksa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Dalam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);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dan</a:t>
            </a:r>
            <a:endParaRPr lang="en-US" sz="2200" dirty="0" smtClean="0">
              <a:ea typeface="Verdana" pitchFamily="34" charset="0"/>
              <a:cs typeface="Arial" pitchFamily="34" charset="0"/>
            </a:endParaRP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kemukakan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borang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smtClean="0">
                <a:cs typeface="Arial" pitchFamily="34" charset="0"/>
              </a:rPr>
              <a:t>PU/S/BR03/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GS-14b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dan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</a:p>
          <a:p>
            <a:pPr marL="393700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tabLst>
                <a:tab pos="804863" algn="l"/>
              </a:tabLst>
              <a:defRPr/>
            </a:pPr>
            <a:r>
              <a:rPr lang="en-US" sz="2200" dirty="0" smtClean="0">
                <a:ea typeface="Verdana" pitchFamily="34" charset="0"/>
                <a:cs typeface="Arial" pitchFamily="34" charset="0"/>
              </a:rPr>
              <a:t>	CV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pemeriksa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ke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SPS (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pada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minggu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				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pertama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setiap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Verdana" pitchFamily="34" charset="0"/>
                <a:cs typeface="Arial" pitchFamily="34" charset="0"/>
              </a:rPr>
              <a:t>bulan</a:t>
            </a:r>
            <a:r>
              <a:rPr lang="en-US" sz="2200" dirty="0" smtClean="0">
                <a:ea typeface="Verdana" pitchFamily="34" charset="0"/>
                <a:cs typeface="Arial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endParaRPr lang="en-US" sz="2200" dirty="0" smtClean="0">
              <a:solidFill>
                <a:schemeClr val="bg1"/>
              </a:solidFill>
              <a:ea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r>
              <a:rPr lang="en-US" sz="2200" u="sng" dirty="0" err="1" smtClean="0">
                <a:cs typeface="Arial" pitchFamily="34" charset="0"/>
              </a:rPr>
              <a:t>Dokumen</a:t>
            </a:r>
            <a:r>
              <a:rPr lang="en-US" sz="2200" u="sng" dirty="0" smtClean="0">
                <a:cs typeface="Arial" pitchFamily="34" charset="0"/>
              </a:rPr>
              <a:t> </a:t>
            </a:r>
            <a:r>
              <a:rPr lang="en-US" sz="2200" u="sng" dirty="0" err="1" smtClean="0">
                <a:cs typeface="Arial" pitchFamily="34" charset="0"/>
              </a:rPr>
              <a:t>Rujukan</a:t>
            </a:r>
            <a:r>
              <a:rPr lang="en-US" sz="2200" u="sng" dirty="0" smtClean="0">
                <a:cs typeface="Arial" pitchFamily="34" charset="0"/>
              </a:rPr>
              <a:t>:</a:t>
            </a:r>
          </a:p>
          <a:p>
            <a:pPr marL="236538" indent="-236538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err="1" smtClean="0">
                <a:cs typeface="Arial" pitchFamily="34" charset="0"/>
              </a:rPr>
              <a:t>Kaedah</a:t>
            </a:r>
            <a:r>
              <a:rPr lang="en-US" sz="2200" dirty="0" smtClean="0">
                <a:cs typeface="Arial" pitchFamily="34" charset="0"/>
              </a:rPr>
              <a:t> UPM (</a:t>
            </a:r>
            <a:r>
              <a:rPr lang="en-US" sz="2200" dirty="0" err="1" smtClean="0">
                <a:cs typeface="Arial" pitchFamily="34" charset="0"/>
              </a:rPr>
              <a:t>Pengajian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 err="1" smtClean="0">
                <a:cs typeface="Arial" pitchFamily="34" charset="0"/>
              </a:rPr>
              <a:t>Siswazah</a:t>
            </a:r>
            <a:r>
              <a:rPr lang="en-US" sz="2200" dirty="0" smtClean="0">
                <a:cs typeface="Arial" pitchFamily="34" charset="0"/>
              </a:rPr>
              <a:t>) 2003</a:t>
            </a:r>
          </a:p>
          <a:p>
            <a:pPr marL="236538" indent="-236538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r>
              <a:rPr lang="en-US" sz="2200" dirty="0" smtClean="0">
                <a:cs typeface="Arial" pitchFamily="34" charset="0"/>
              </a:rPr>
              <a:t>  (</a:t>
            </a:r>
            <a:r>
              <a:rPr lang="en-US" sz="2200" dirty="0" err="1" smtClean="0">
                <a:cs typeface="Arial" pitchFamily="34" charset="0"/>
              </a:rPr>
              <a:t>Semakan</a:t>
            </a:r>
            <a:r>
              <a:rPr lang="en-US" sz="2200" dirty="0" smtClean="0">
                <a:cs typeface="Arial" pitchFamily="34" charset="0"/>
              </a:rPr>
              <a:t> 2012-2013)</a:t>
            </a:r>
          </a:p>
          <a:p>
            <a:pPr marL="236538" indent="-236538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err="1" smtClean="0">
                <a:cs typeface="Arial" pitchFamily="34" charset="0"/>
              </a:rPr>
              <a:t>Garis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 err="1" smtClean="0">
                <a:cs typeface="Arial" pitchFamily="34" charset="0"/>
              </a:rPr>
              <a:t>Panduan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 err="1" smtClean="0">
                <a:cs typeface="Arial" pitchFamily="34" charset="0"/>
              </a:rPr>
              <a:t>Pelantikan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 err="1" smtClean="0">
                <a:cs typeface="Arial" pitchFamily="34" charset="0"/>
              </a:rPr>
              <a:t>Ahli</a:t>
            </a:r>
            <a:r>
              <a:rPr lang="en-US" sz="2200" dirty="0" smtClean="0">
                <a:cs typeface="Arial" pitchFamily="34" charset="0"/>
              </a:rPr>
              <a:t> JK </a:t>
            </a:r>
            <a:r>
              <a:rPr lang="en-US" sz="2200" dirty="0" err="1" smtClean="0">
                <a:cs typeface="Arial" pitchFamily="34" charset="0"/>
              </a:rPr>
              <a:t>Peperiksaan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Tesis</a:t>
            </a:r>
            <a:endParaRPr lang="en-US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a typeface="Verdana" pitchFamily="34" charset="0"/>
              <a:cs typeface="Arial" pitchFamily="34" charset="0"/>
            </a:endParaRPr>
          </a:p>
          <a:p>
            <a:pPr marL="346075" indent="-346075" algn="just"/>
            <a:endParaRPr lang="en-US" sz="24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Rektangel 621"/>
          <p:cNvSpPr>
            <a:spLocks noChangeArrowheads="1"/>
          </p:cNvSpPr>
          <p:nvPr/>
        </p:nvSpPr>
        <p:spPr bwMode="auto">
          <a:xfrm>
            <a:off x="7081010" y="1012701"/>
            <a:ext cx="175521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90" name="Nedadgående pil 296"/>
          <p:cNvSpPr>
            <a:spLocks noChangeArrowheads="1"/>
          </p:cNvSpPr>
          <p:nvPr/>
        </p:nvSpPr>
        <p:spPr bwMode="auto">
          <a:xfrm>
            <a:off x="7812804" y="30368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91" name="Group 922"/>
          <p:cNvGrpSpPr/>
          <p:nvPr/>
        </p:nvGrpSpPr>
        <p:grpSpPr>
          <a:xfrm>
            <a:off x="7153018" y="1117179"/>
            <a:ext cx="1578428" cy="1406819"/>
            <a:chOff x="5687039" y="1117179"/>
            <a:chExt cx="1578428" cy="1406819"/>
          </a:xfrm>
        </p:grpSpPr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71" y="1314450"/>
              <a:ext cx="1476652" cy="100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3" name="Group 722"/>
            <p:cNvGrpSpPr/>
            <p:nvPr/>
          </p:nvGrpSpPr>
          <p:grpSpPr>
            <a:xfrm>
              <a:off x="5687039" y="1117179"/>
              <a:ext cx="1578428" cy="1406819"/>
              <a:chOff x="4463144" y="4925626"/>
              <a:chExt cx="1578428" cy="1406819"/>
            </a:xfrm>
          </p:grpSpPr>
          <p:sp>
            <p:nvSpPr>
              <p:cNvPr id="94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95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140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41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42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43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44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45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46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47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48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49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50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5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52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53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54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55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56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96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97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0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1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2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3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4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5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6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7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8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09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0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1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2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3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4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5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6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7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8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19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0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1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2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3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4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5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6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7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8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29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0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1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2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3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4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5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6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7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8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139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157" name="Rektangel 153"/>
          <p:cNvSpPr>
            <a:spLocks noChangeArrowheads="1"/>
          </p:cNvSpPr>
          <p:nvPr/>
        </p:nvSpPr>
        <p:spPr bwMode="auto">
          <a:xfrm>
            <a:off x="7100192" y="2559832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TESIS &amp; VIVA VOCE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900" y="1181100"/>
            <a:ext cx="8626475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PELANTIKAN AHLI JK PEPERIKSAAN TESIS</a:t>
            </a:r>
          </a:p>
        </p:txBody>
      </p:sp>
      <p:sp>
        <p:nvSpPr>
          <p:cNvPr id="22" name="Rectangle 3"/>
          <p:cNvSpPr txBox="1">
            <a:spLocks noRot="1" noChangeArrowheads="1"/>
          </p:cNvSpPr>
          <p:nvPr/>
        </p:nvSpPr>
        <p:spPr>
          <a:xfrm>
            <a:off x="215900" y="2114550"/>
            <a:ext cx="8318500" cy="4464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q"/>
              <a:defRPr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Penamaan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disokong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JKKPPPTP /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diluluskan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JKPSU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diminta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utk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disemak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semula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Fakulti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Institut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239468678"/>
              </p:ext>
            </p:extLst>
          </p:nvPr>
        </p:nvGraphicFramePr>
        <p:xfrm>
          <a:off x="215900" y="1835150"/>
          <a:ext cx="8699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5" name="Picture 11" descr="logo UPM_berilmu berbakti_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8000" y="1231900"/>
            <a:ext cx="8353425" cy="8064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u="sng" dirty="0" smtClean="0">
                <a:latin typeface="Tahoma" pitchFamily="34" charset="0"/>
              </a:rPr>
              <a:t>PENYERAHAN TESIS UNTUK PEPERIKSAAN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7250" y="2028691"/>
            <a:ext cx="73871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Borang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Penyerahan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Tesis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Peperiksaan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(PU/S/BR03/GS-15a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perlu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dikemukakan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SPS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bersama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dgn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4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salinan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tesis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, 4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salinan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laporan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turnitin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1 CD.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en-US" sz="8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Borang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perlu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mendapat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pengesahan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drp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:</a:t>
            </a:r>
          </a:p>
          <a:p>
            <a:pPr>
              <a:buClr>
                <a:schemeClr val="bg2">
                  <a:lumMod val="75000"/>
                </a:schemeClr>
              </a:buClr>
              <a:defRPr/>
            </a:pP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)	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ahli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JK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Penyeliaan</a:t>
            </a:r>
            <a:endParaRPr lang="en-US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defRPr/>
            </a:pP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	ii)	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Penyelaras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PS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Fak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./Inst.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en-US" sz="8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Tesis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u="sng" dirty="0" err="1">
                <a:latin typeface="Arial" pitchFamily="34" charset="0"/>
                <a:ea typeface="Verdana" pitchFamily="34" charset="0"/>
                <a:cs typeface="Arial" pitchFamily="34" charset="0"/>
              </a:rPr>
              <a:t>hanya</a:t>
            </a:r>
            <a:r>
              <a:rPr lang="en-US" u="sng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u="sng" dirty="0" err="1">
                <a:latin typeface="Arial" pitchFamily="34" charset="0"/>
                <a:ea typeface="Verdana" pitchFamily="34" charset="0"/>
                <a:cs typeface="Arial" pitchFamily="34" charset="0"/>
              </a:rPr>
              <a:t>boleh</a:t>
            </a:r>
            <a:r>
              <a:rPr lang="en-US" u="sng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u="sng" dirty="0" err="1">
                <a:latin typeface="Arial" pitchFamily="34" charset="0"/>
                <a:ea typeface="Verdana" pitchFamily="34" charset="0"/>
                <a:cs typeface="Arial" pitchFamily="34" charset="0"/>
              </a:rPr>
              <a:t>diserahkan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SPS </a:t>
            </a:r>
            <a:r>
              <a:rPr lang="en-US" u="sng" dirty="0" err="1">
                <a:latin typeface="Arial" pitchFamily="34" charset="0"/>
                <a:ea typeface="Verdana" pitchFamily="34" charset="0"/>
                <a:cs typeface="Arial" pitchFamily="34" charset="0"/>
              </a:rPr>
              <a:t>selepas</a:t>
            </a:r>
            <a:r>
              <a:rPr lang="en-US" u="sng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u="sng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pelantikan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ahli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JK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Peperiksaan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Tesis</a:t>
            </a:r>
            <a:r>
              <a:rPr lang="en-US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en-US" sz="8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Pelajar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Verdana" pitchFamily="34" charset="0"/>
                <a:cs typeface="Arial" pitchFamily="34" charset="0"/>
              </a:rPr>
              <a:t>berstatus</a:t>
            </a:r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 ‘Continue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0626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1069975"/>
            <a:ext cx="8270875" cy="669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000" u="sng" dirty="0" smtClean="0">
                <a:latin typeface="Tahoma" pitchFamily="34" charset="0"/>
              </a:rPr>
              <a:t>PROSES PEMERIKSAAN TESIS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3273252"/>
              </p:ext>
            </p:extLst>
          </p:nvPr>
        </p:nvGraphicFramePr>
        <p:xfrm>
          <a:off x="241300" y="1397000"/>
          <a:ext cx="8655050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11" descr="logo UPM_berilmu berbakti_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3200" y="1155700"/>
            <a:ext cx="8639175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PEPERIKSAAN AKHIR (VIVA VOCE)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2280558"/>
              </p:ext>
            </p:extLst>
          </p:nvPr>
        </p:nvGraphicFramePr>
        <p:xfrm>
          <a:off x="203200" y="1835150"/>
          <a:ext cx="8674100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11" descr="logo UPM_berilmu berbakti_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0700" y="1028700"/>
            <a:ext cx="86233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KEPUTUSAN VIVA VOCE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19100" y="1714500"/>
            <a:ext cx="8474075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Dapatkan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laporan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drp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Pengerusi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JKPPT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dlm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tempoh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selepas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viva voce).</a:t>
            </a:r>
          </a:p>
          <a:p>
            <a:pPr algn="just"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laporan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kpd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pelajar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JKPPT,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Pengerusi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JK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Penyeliaan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Fakulti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Institut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viva voce: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97534"/>
              </p:ext>
            </p:extLst>
          </p:nvPr>
        </p:nvGraphicFramePr>
        <p:xfrm>
          <a:off x="355600" y="4508500"/>
          <a:ext cx="862965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Keputusan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Tempoh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Borang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0000"/>
                          </a:solidFill>
                        </a:rPr>
                        <a:t>Distinction</a:t>
                      </a:r>
                    </a:p>
                    <a:p>
                      <a:r>
                        <a:rPr lang="en-US" sz="2400" i="1" dirty="0" smtClean="0">
                          <a:solidFill>
                            <a:srgbClr val="000000"/>
                          </a:solidFill>
                        </a:rPr>
                        <a:t>Minor</a:t>
                      </a:r>
                    </a:p>
                    <a:p>
                      <a:r>
                        <a:rPr lang="en-US" sz="2400" i="1" dirty="0" smtClean="0">
                          <a:solidFill>
                            <a:srgbClr val="000000"/>
                          </a:solidFill>
                        </a:rPr>
                        <a:t>Major</a:t>
                      </a:r>
                      <a:endParaRPr lang="en-US" sz="2400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hari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30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hari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60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hari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PU/S/BR03/GS-16a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9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9433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49800" y="692696"/>
            <a:ext cx="4156075" cy="55245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600" dirty="0" err="1" smtClean="0">
                <a:solidFill>
                  <a:srgbClr val="FF0000"/>
                </a:solidFill>
                <a:latin typeface="Tahoma" pitchFamily="34" charset="0"/>
              </a:rPr>
              <a:t>Samb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884238" y="1581150"/>
            <a:ext cx="8007350" cy="503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indent="-577850">
              <a:lnSpc>
                <a:spcPct val="80000"/>
              </a:lnSpc>
              <a:defRPr/>
            </a:pPr>
            <a:endParaRPr lang="en-US" sz="23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>
              <a:lnSpc>
                <a:spcPct val="80000"/>
              </a:lnSpc>
              <a:defRPr/>
            </a:pPr>
            <a:endParaRPr lang="en-US" sz="23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>
              <a:lnSpc>
                <a:spcPct val="80000"/>
              </a:lnSpc>
              <a:defRPr/>
            </a:pPr>
            <a:endParaRPr lang="en-US" sz="23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>
              <a:lnSpc>
                <a:spcPct val="80000"/>
              </a:lnSpc>
              <a:defRPr/>
            </a:pPr>
            <a:endParaRPr lang="en-US" sz="23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>
              <a:lnSpc>
                <a:spcPct val="80000"/>
              </a:lnSpc>
              <a:defRPr/>
            </a:pPr>
            <a:endParaRPr lang="en-US" sz="23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>
              <a:lnSpc>
                <a:spcPct val="80000"/>
              </a:lnSpc>
              <a:defRPr/>
            </a:pPr>
            <a:endParaRPr lang="en-US" sz="23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>
              <a:lnSpc>
                <a:spcPct val="80000"/>
              </a:lnSpc>
              <a:defRPr/>
            </a:pPr>
            <a:endParaRPr lang="en-US" sz="23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>
              <a:lnSpc>
                <a:spcPct val="80000"/>
              </a:lnSpc>
              <a:defRPr/>
            </a:pPr>
            <a:endParaRPr lang="en-US" sz="23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>
              <a:lnSpc>
                <a:spcPct val="80000"/>
              </a:lnSpc>
              <a:defRPr/>
            </a:pPr>
            <a:r>
              <a:rPr lang="en-US" sz="23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Publication of “ Graduate Times “</a:t>
            </a:r>
          </a:p>
          <a:p>
            <a:pPr marL="577850" indent="-577850">
              <a:lnSpc>
                <a:spcPct val="80000"/>
              </a:lnSpc>
              <a:buClr>
                <a:schemeClr val="tx2"/>
              </a:buClr>
              <a:defRPr/>
            </a:pPr>
            <a:endParaRPr lang="en-US" sz="23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>
              <a:lnSpc>
                <a:spcPct val="80000"/>
              </a:lnSpc>
              <a:buClr>
                <a:schemeClr val="tx2"/>
              </a:buClr>
              <a:defRPr/>
            </a:pPr>
            <a:endParaRPr lang="en-US" sz="16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577850" indent="-577850">
              <a:lnSpc>
                <a:spcPct val="80000"/>
              </a:lnSpc>
              <a:buClr>
                <a:schemeClr val="tx2"/>
              </a:buClr>
              <a:defRPr/>
            </a:pPr>
            <a:endParaRPr lang="en-US" sz="16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577850" indent="-577850">
              <a:lnSpc>
                <a:spcPct val="80000"/>
              </a:lnSpc>
              <a:buClr>
                <a:schemeClr val="tx2"/>
              </a:buClr>
              <a:defRPr/>
            </a:pPr>
            <a:endParaRPr lang="en-US" sz="16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577850" indent="-577850">
              <a:lnSpc>
                <a:spcPct val="80000"/>
              </a:lnSpc>
              <a:buClr>
                <a:schemeClr val="tx2"/>
              </a:buClr>
              <a:defRPr/>
            </a:pPr>
            <a:endParaRPr lang="en-US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41168"/>
              </p:ext>
            </p:extLst>
          </p:nvPr>
        </p:nvGraphicFramePr>
        <p:xfrm>
          <a:off x="342900" y="1196752"/>
          <a:ext cx="8553450" cy="523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6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6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34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Keputusan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Tempoh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Borang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1849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Re-viva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voce</a:t>
                      </a:r>
                      <a:endParaRPr lang="en-US" sz="2000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selepas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viva voce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199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Re-submission</a:t>
                      </a:r>
                      <a:endParaRPr lang="en-US" sz="2000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semester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perlu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mendaftar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semula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menjelaskan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yuran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penuh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PU/S/BR03/GS-15b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6954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Re-submission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of  a PhD Thesis as a Masters Thesis</a:t>
                      </a:r>
                      <a:endParaRPr lang="en-US" sz="2000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PU/S/BR03/GS-15b</a:t>
                      </a:r>
                    </a:p>
                    <a:p>
                      <a:endParaRPr lang="en-US" sz="2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7049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Fail</a:t>
                      </a:r>
                      <a:endParaRPr lang="en-US" sz="2000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4248">
                <a:tc gridSpan="3">
                  <a:txBody>
                    <a:bodyPr/>
                    <a:lstStyle/>
                    <a:p>
                      <a:pPr marL="393700" indent="-393700">
                        <a:buFont typeface="Wingdings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Permohonan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pelanjutan tempoh penghantaran tesis boleh dibuat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kpd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Dekan SPS melalui sokongan Pengerusi JK Penyeliaan.</a:t>
                      </a:r>
                    </a:p>
                    <a:p>
                      <a:pPr marL="393700" indent="-393700">
                        <a:buFont typeface="Wingdings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Kegagalan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mengemukakan tesis dalam tempoh yg ditetapkan akan mengakibatkan tesis ditolak dan status pengajian pelajar ditamatkan.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9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9433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0700" y="1076325"/>
            <a:ext cx="8153400" cy="688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Tahoma" pitchFamily="34" charset="0"/>
              </a:rPr>
              <a:t>PENERIMAAN TESIS SELEPAS VIVA VOCE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9210483"/>
              </p:ext>
            </p:extLst>
          </p:nvPr>
        </p:nvGraphicFramePr>
        <p:xfrm>
          <a:off x="762000" y="1790700"/>
          <a:ext cx="80010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11" descr="logo UPM_berilmu berbakti_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29433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31925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31019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371600"/>
            <a:ext cx="31290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Graduate Studies Rules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95600"/>
            <a:ext cx="3352800" cy="3693319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Main reference for students and supervisors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Continuously reviewed. Latest edition is available.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Latest Revision 2012-2013. Changes due to some new development in the graduate studies in UPM such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Introduction of new </a:t>
            </a:r>
            <a:r>
              <a:rPr lang="en-US" dirty="0" err="1" smtClean="0">
                <a:solidFill>
                  <a:schemeClr val="bg1"/>
                </a:solidFill>
              </a:rPr>
              <a:t>programmes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Changes in </a:t>
            </a:r>
            <a:r>
              <a:rPr lang="en-US" dirty="0" err="1" smtClean="0">
                <a:solidFill>
                  <a:schemeClr val="bg1"/>
                </a:solidFill>
              </a:rPr>
              <a:t>programme</a:t>
            </a:r>
            <a:r>
              <a:rPr lang="en-US" dirty="0" smtClean="0">
                <a:solidFill>
                  <a:schemeClr val="bg1"/>
                </a:solidFill>
              </a:rPr>
              <a:t> structure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Incorporation of new rules</a:t>
            </a:r>
          </a:p>
        </p:txBody>
      </p:sp>
      <p:pic>
        <p:nvPicPr>
          <p:cNvPr id="11" name="Picture 10" descr="Save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981200"/>
            <a:ext cx="3200400" cy="45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2100" y="965200"/>
            <a:ext cx="8550275" cy="889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u="sng" dirty="0" smtClean="0">
                <a:latin typeface="Tahoma" pitchFamily="34" charset="0"/>
              </a:rPr>
              <a:t>PENERIMAAN TESIS MUKTAMAD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66700" y="1835150"/>
          <a:ext cx="85915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logo UPM_berilmu berbakti_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6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3935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1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910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270510" algn="l"/>
                        </a:tabLst>
                      </a:pP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Khurasan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 Institute of Higher Education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270510" algn="l"/>
                        </a:tabLst>
                      </a:pP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Bakhtar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 University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27051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University of Wollongong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27051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The University of Melbourne (UMEL)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27051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University of </a:t>
                      </a: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Kufa</a:t>
                      </a:r>
                      <a:endParaRPr lang="en-MY" sz="2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27051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The University of Otago, Dunedin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27051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Northwest University, Kano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01930" algn="l"/>
                          <a:tab pos="2286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University College of Applied Sciences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01930" algn="l"/>
                          <a:tab pos="2286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The Southeast Asian Regional </a:t>
                      </a: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Center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 For Graduate Study and Research in Agriculture (SEARCA)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01930" algn="l"/>
                          <a:tab pos="228600" algn="l"/>
                        </a:tabLst>
                      </a:pP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Buriram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Rajabhat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 University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01930" algn="l"/>
                          <a:tab pos="2286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Ataturk University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01930" algn="l"/>
                          <a:tab pos="2286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North Dakota State University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01930" algn="l"/>
                          <a:tab pos="228600" algn="l"/>
                        </a:tabLst>
                      </a:pP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Umaru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 Musa </a:t>
                      </a: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Yar’adua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 University</a:t>
                      </a:r>
                    </a:p>
                    <a:p>
                      <a:pPr marL="201930">
                        <a:spcAft>
                          <a:spcPts val="0"/>
                        </a:spcAft>
                      </a:pPr>
                      <a:r>
                        <a:rPr lang="en-MY" sz="2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72400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3786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5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96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University of Southern Queensland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University of Newcastle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University Pierre et Marie Curie, Paris vi France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The Academy of Sciences for The Developing World (TWAS)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The Organization for Women in Science for the Developing World (OWSD)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Kyushu Institute of Technology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M. </a:t>
                      </a: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Auezov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 South Kazakhstan State University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 err="1">
                          <a:effectLst/>
                          <a:latin typeface="Calibri"/>
                          <a:cs typeface="Times New Roman"/>
                        </a:rPr>
                        <a:t>Ajou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 University </a:t>
                      </a:r>
                      <a:r>
                        <a:rPr lang="en-MY" sz="2200" dirty="0" err="1" smtClean="0">
                          <a:effectLst/>
                          <a:latin typeface="Calibri"/>
                          <a:cs typeface="Times New Roman"/>
                        </a:rPr>
                        <a:t>Naresuan</a:t>
                      </a:r>
                      <a:r>
                        <a:rPr lang="en-MY" sz="2200" dirty="0" smtClean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University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The University of Nottingham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University of Glasgow, Scotland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200" dirty="0">
                          <a:effectLst/>
                          <a:latin typeface="Calibri"/>
                          <a:cs typeface="Times New Roman"/>
                        </a:rPr>
                        <a:t>The University of Sheffield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2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848600" cy="4414854"/>
        </p:xfrm>
        <a:graphic>
          <a:graphicData uri="http://schemas.openxmlformats.org/drawingml/2006/table">
            <a:tbl>
              <a:tblPr firstRow="1" firstCol="1" bandRow="1"/>
              <a:tblGrid>
                <a:gridCol w="3662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61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300" b="1" dirty="0">
                          <a:effectLst/>
                          <a:latin typeface="Calibri"/>
                        </a:rPr>
                        <a:t>Dual Master</a:t>
                      </a:r>
                      <a:endParaRPr lang="en-MY" sz="23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University of Glasgow, Scotland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300" dirty="0" err="1">
                          <a:effectLst/>
                          <a:latin typeface="Calibri"/>
                          <a:cs typeface="Times New Roman"/>
                        </a:rPr>
                        <a:t>Ajou</a:t>
                      </a: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n-MY" sz="2300" dirty="0" smtClean="0">
                          <a:effectLst/>
                          <a:latin typeface="Calibri"/>
                          <a:cs typeface="Times New Roman"/>
                        </a:rPr>
                        <a:t>University, Korea Selatan</a:t>
                      </a:r>
                      <a:endParaRPr lang="en-MY" sz="2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300" b="1" dirty="0">
                          <a:effectLst/>
                          <a:latin typeface="Calibri"/>
                        </a:rPr>
                        <a:t>Dual Master &amp; PhD</a:t>
                      </a:r>
                      <a:endParaRPr lang="en-MY" sz="23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M. </a:t>
                      </a:r>
                      <a:r>
                        <a:rPr lang="en-MY" sz="2300" dirty="0" err="1">
                          <a:effectLst/>
                          <a:latin typeface="Calibri"/>
                          <a:cs typeface="Times New Roman"/>
                        </a:rPr>
                        <a:t>Auezov</a:t>
                      </a: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 South Kazakhstan State </a:t>
                      </a:r>
                      <a:r>
                        <a:rPr lang="en-MY" sz="2300" dirty="0" smtClean="0">
                          <a:effectLst/>
                          <a:latin typeface="Calibri"/>
                          <a:cs typeface="Times New Roman"/>
                        </a:rPr>
                        <a:t>University,</a:t>
                      </a:r>
                      <a:r>
                        <a:rPr lang="en-MY" sz="2300" baseline="0" dirty="0" smtClean="0">
                          <a:effectLst/>
                          <a:latin typeface="Calibri"/>
                          <a:cs typeface="Times New Roman"/>
                        </a:rPr>
                        <a:t> Kazakhstan</a:t>
                      </a:r>
                      <a:endParaRPr lang="en-MY" sz="23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300" dirty="0" err="1">
                          <a:effectLst/>
                          <a:latin typeface="Calibri"/>
                          <a:cs typeface="Times New Roman"/>
                        </a:rPr>
                        <a:t>Naresuan</a:t>
                      </a: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n-MY" sz="2300" dirty="0" smtClean="0">
                          <a:effectLst/>
                          <a:latin typeface="Calibri"/>
                          <a:cs typeface="Times New Roman"/>
                        </a:rPr>
                        <a:t>University,</a:t>
                      </a:r>
                      <a:r>
                        <a:rPr lang="en-MY" sz="2300" baseline="0" dirty="0" smtClean="0">
                          <a:effectLst/>
                          <a:latin typeface="Calibri"/>
                          <a:cs typeface="Times New Roman"/>
                        </a:rPr>
                        <a:t> Thailand</a:t>
                      </a:r>
                      <a:endParaRPr lang="en-MY" sz="2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300" b="1" dirty="0">
                          <a:effectLst/>
                          <a:latin typeface="Calibri"/>
                        </a:rPr>
                        <a:t>Joint PhD</a:t>
                      </a:r>
                      <a:endParaRPr lang="en-MY" sz="23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University of </a:t>
                      </a:r>
                      <a:r>
                        <a:rPr lang="en-MY" sz="2300" dirty="0" smtClean="0">
                          <a:effectLst/>
                          <a:latin typeface="Calibri"/>
                          <a:cs typeface="Times New Roman"/>
                        </a:rPr>
                        <a:t>Newcastle, Australia </a:t>
                      </a:r>
                      <a:endParaRPr lang="en-MY" sz="23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The University of </a:t>
                      </a:r>
                      <a:r>
                        <a:rPr lang="en-MY" sz="2300" dirty="0" smtClean="0">
                          <a:effectLst/>
                          <a:latin typeface="Calibri"/>
                          <a:cs typeface="Times New Roman"/>
                        </a:rPr>
                        <a:t>Sheffield, UK</a:t>
                      </a:r>
                      <a:endParaRPr lang="en-MY" sz="2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300" b="1" dirty="0">
                          <a:effectLst/>
                          <a:latin typeface="Calibri"/>
                        </a:rPr>
                        <a:t>Dual PhD</a:t>
                      </a:r>
                      <a:endParaRPr lang="en-MY" sz="23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University of Southern </a:t>
                      </a:r>
                      <a:r>
                        <a:rPr lang="en-MY" sz="2300" dirty="0" smtClean="0">
                          <a:effectLst/>
                          <a:latin typeface="Calibri"/>
                          <a:cs typeface="Times New Roman"/>
                        </a:rPr>
                        <a:t>Queensland, Australia</a:t>
                      </a:r>
                      <a:endParaRPr lang="en-MY" sz="23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Kyushu Institute of </a:t>
                      </a:r>
                      <a:r>
                        <a:rPr lang="en-MY" sz="2300" dirty="0" smtClean="0">
                          <a:effectLst/>
                          <a:latin typeface="Calibri"/>
                          <a:cs typeface="Times New Roman"/>
                        </a:rPr>
                        <a:t>Technology,</a:t>
                      </a:r>
                      <a:r>
                        <a:rPr lang="en-MY" sz="2300" baseline="0" dirty="0" smtClean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n-MY" sz="2300" baseline="0" dirty="0" err="1" smtClean="0">
                          <a:effectLst/>
                          <a:latin typeface="Calibri"/>
                          <a:cs typeface="Times New Roman"/>
                        </a:rPr>
                        <a:t>Jepun</a:t>
                      </a:r>
                      <a:endParaRPr lang="en-MY" sz="23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MY" sz="2300" dirty="0">
                          <a:effectLst/>
                          <a:latin typeface="Calibri"/>
                          <a:cs typeface="Times New Roman"/>
                        </a:rPr>
                        <a:t>The University of </a:t>
                      </a:r>
                      <a:r>
                        <a:rPr lang="en-MY" sz="2300" dirty="0" smtClean="0">
                          <a:effectLst/>
                          <a:latin typeface="Calibri"/>
                          <a:cs typeface="Times New Roman"/>
                        </a:rPr>
                        <a:t>Nottingham</a:t>
                      </a:r>
                      <a:r>
                        <a:rPr lang="en-MY" sz="2300" baseline="0" dirty="0" smtClean="0">
                          <a:effectLst/>
                          <a:latin typeface="Calibri"/>
                          <a:cs typeface="Times New Roman"/>
                        </a:rPr>
                        <a:t> (</a:t>
                      </a:r>
                      <a:r>
                        <a:rPr lang="en-MY" sz="2300" baseline="0" dirty="0" err="1" smtClean="0">
                          <a:effectLst/>
                          <a:latin typeface="Calibri"/>
                          <a:cs typeface="Times New Roman"/>
                        </a:rPr>
                        <a:t>Kampus</a:t>
                      </a:r>
                      <a:r>
                        <a:rPr lang="en-MY" sz="2300" baseline="0" dirty="0" smtClean="0">
                          <a:effectLst/>
                          <a:latin typeface="Calibri"/>
                          <a:cs typeface="Times New Roman"/>
                        </a:rPr>
                        <a:t> Malaysia)</a:t>
                      </a:r>
                      <a:r>
                        <a:rPr lang="en-MY" sz="2300" dirty="0" smtClean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endParaRPr lang="en-MY" sz="2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6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26362" cy="4251325"/>
        </p:xfrm>
        <a:graphic>
          <a:graphicData uri="http://schemas.openxmlformats.org/drawingml/2006/table">
            <a:tbl>
              <a:tblPr firstRow="1" bandRow="1"/>
              <a:tblGrid>
                <a:gridCol w="3066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9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7473"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SYARAT KEMASUKAN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Master:</a:t>
                      </a:r>
                      <a:r>
                        <a:rPr lang="en-MY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MY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Ijazah</a:t>
                      </a:r>
                      <a:r>
                        <a:rPr lang="en-MY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Bachelor</a:t>
                      </a:r>
                    </a:p>
                    <a:p>
                      <a:pPr algn="l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PhD: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 or  1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Class  Bachelor (CGPA: &gt;3.75)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624"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INGGERIS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MY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Band 6.0 or 6.5 for IELTS (minimum 5.5 or 6.0  for each component) or equivalent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228">
                <a:tc>
                  <a:txBody>
                    <a:bodyPr/>
                    <a:lstStyle/>
                    <a:p>
                      <a:pPr algn="l" fontAlgn="b"/>
                      <a:r>
                        <a:rPr lang="en-MY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RESIDENTIAL REQUIREMENTS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441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1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Arial" charset="0"/>
              </a:rPr>
              <a:t>PROGRAM SISWAZAH TANPA IJAZAH (NON-GRADUATING PROGRAMME)</a:t>
            </a:r>
          </a:p>
          <a:p>
            <a:pPr eaLnBrk="1" hangingPunct="1">
              <a:defRPr/>
            </a:pPr>
            <a:endParaRPr lang="en-US" sz="2000" dirty="0">
              <a:latin typeface="Arial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charset="0"/>
              </a:rPr>
              <a:t>2 </a:t>
            </a:r>
            <a:r>
              <a:rPr lang="en-US" sz="2000" b="1" dirty="0" err="1">
                <a:latin typeface="Arial" charset="0"/>
              </a:rPr>
              <a:t>Kategori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: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dirty="0">
                <a:latin typeface="Arial" charset="0"/>
              </a:rPr>
              <a:t>     a. </a:t>
            </a:r>
            <a:r>
              <a:rPr lang="en-US" sz="2000" i="1" dirty="0">
                <a:latin typeface="Arial" charset="0"/>
              </a:rPr>
              <a:t>Inbound Research Attachment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i="1" dirty="0">
                <a:latin typeface="Arial" charset="0"/>
              </a:rPr>
              <a:t>     b. Inbound Mobility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err="1">
                <a:latin typeface="Arial" charset="0"/>
              </a:rPr>
              <a:t>Kursus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Lawatan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Jangka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Pendek</a:t>
            </a:r>
            <a:r>
              <a:rPr lang="en-US" sz="2000" dirty="0">
                <a:latin typeface="Arial" charset="0"/>
              </a:rPr>
              <a:t>, Internship)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charset="0"/>
              </a:rPr>
              <a:t>Yuran</a:t>
            </a:r>
            <a:r>
              <a:rPr lang="en-US" sz="2000" dirty="0">
                <a:latin typeface="Arial" charset="0"/>
              </a:rPr>
              <a:t>: </a:t>
            </a:r>
            <a:r>
              <a:rPr lang="en-US" sz="2000" b="1" dirty="0">
                <a:latin typeface="Arial" charset="0"/>
              </a:rPr>
              <a:t>RM450.00/semester</a:t>
            </a:r>
            <a:r>
              <a:rPr lang="en-US" sz="2000" dirty="0">
                <a:latin typeface="Arial" charset="0"/>
              </a:rPr>
              <a:t> (</a:t>
            </a:r>
            <a:r>
              <a:rPr lang="en-US" sz="2000" dirty="0" err="1">
                <a:latin typeface="Arial" charset="0"/>
              </a:rPr>
              <a:t>Perpustakaan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perubatan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pekhidmatan</a:t>
            </a:r>
            <a:r>
              <a:rPr lang="en-US" sz="2000" dirty="0">
                <a:latin typeface="Arial" charset="0"/>
              </a:rPr>
              <a:t> lain) + Bench Fees (</a:t>
            </a:r>
            <a:r>
              <a:rPr lang="en-US" sz="2000" dirty="0" err="1">
                <a:latin typeface="Arial" charset="0"/>
              </a:rPr>
              <a:t>ditentukan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oleh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fakulti</a:t>
            </a:r>
            <a:r>
              <a:rPr lang="en-US" sz="2000" dirty="0">
                <a:latin typeface="Arial" charset="0"/>
              </a:rPr>
              <a:t>/</a:t>
            </a:r>
            <a:r>
              <a:rPr lang="en-US" sz="2000" dirty="0" err="1">
                <a:latin typeface="Arial" charset="0"/>
              </a:rPr>
              <a:t>institut</a:t>
            </a:r>
            <a:r>
              <a:rPr lang="en-US" sz="2000" dirty="0">
                <a:latin typeface="Arial" charset="0"/>
              </a:rPr>
              <a:t>)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charset="0"/>
              </a:rPr>
              <a:t>Lawatan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Jangka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Pendek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b="1" dirty="0">
                <a:latin typeface="Arial" charset="0"/>
              </a:rPr>
              <a:t>TIADA YURAN </a:t>
            </a:r>
            <a:r>
              <a:rPr lang="en-US" sz="2000" dirty="0" err="1">
                <a:latin typeface="Arial" charset="0"/>
              </a:rPr>
              <a:t>dikenakan</a:t>
            </a:r>
            <a:endParaRPr lang="en-US" sz="2000" dirty="0">
              <a:latin typeface="Arial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charset="0"/>
                <a:hlinkClick r:id="rId3"/>
              </a:rPr>
              <a:t>Maklumat</a:t>
            </a:r>
            <a:r>
              <a:rPr lang="en-US" sz="2000" dirty="0">
                <a:latin typeface="Arial" charset="0"/>
                <a:hlinkClick r:id="rId3"/>
              </a:rPr>
              <a:t> </a:t>
            </a:r>
            <a:r>
              <a:rPr lang="en-US" sz="2000" dirty="0" err="1">
                <a:latin typeface="Arial" charset="0"/>
                <a:hlinkClick r:id="rId3"/>
              </a:rPr>
              <a:t>Lanjut</a:t>
            </a:r>
            <a:r>
              <a:rPr lang="en-US" sz="2000" dirty="0">
                <a:latin typeface="Arial" charset="0"/>
                <a:hlinkClick r:id="rId3"/>
              </a:rPr>
              <a:t>: http://www.sgs.upm.edu.my/sp/page/2658/IRANG_sps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C</a:t>
            </a:r>
            <a:endParaRPr lang="en-MY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543800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2402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1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18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000" b="1" dirty="0" err="1">
                          <a:effectLst/>
                          <a:latin typeface="Calibri"/>
                        </a:rPr>
                        <a:t>Bantuan</a:t>
                      </a:r>
                      <a:r>
                        <a:rPr lang="en-MY" sz="2000" b="1" dirty="0">
                          <a:effectLst/>
                          <a:latin typeface="Calibri"/>
                        </a:rPr>
                        <a:t> </a:t>
                      </a:r>
                      <a:r>
                        <a:rPr lang="en-MY" sz="2000" b="1" dirty="0" err="1">
                          <a:effectLst/>
                          <a:latin typeface="Calibri"/>
                        </a:rPr>
                        <a:t>Kewangan</a:t>
                      </a:r>
                      <a:r>
                        <a:rPr lang="en-MY" sz="2000" b="1" dirty="0">
                          <a:effectLst/>
                          <a:latin typeface="Calibri"/>
                        </a:rPr>
                        <a:t> </a:t>
                      </a:r>
                      <a:r>
                        <a:rPr lang="en-MY" sz="2000" b="1" dirty="0" err="1">
                          <a:effectLst/>
                          <a:latin typeface="Calibri"/>
                        </a:rPr>
                        <a:t>Menghadiri</a:t>
                      </a:r>
                      <a:r>
                        <a:rPr lang="en-MY" sz="2000" b="1" dirty="0">
                          <a:effectLst/>
                          <a:latin typeface="Calibri"/>
                        </a:rPr>
                        <a:t> Seminar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000" b="1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Pelajar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PhD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sahaja</a:t>
                      </a:r>
                      <a:endParaRPr lang="en-M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bantuan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maksimum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RM1500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Permohonan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dikemukakan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sekurang-kurangnya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bulan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sebelum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tarikh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seminar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pengajian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baik</a:t>
                      </a:r>
                      <a:endParaRPr lang="en-M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Hantar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borang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GS-46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kepada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3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000" b="1" dirty="0" err="1">
                          <a:effectLst/>
                          <a:latin typeface="Calibri"/>
                        </a:rPr>
                        <a:t>Bantuan</a:t>
                      </a:r>
                      <a:r>
                        <a:rPr lang="en-MY" sz="2000" b="1" dirty="0">
                          <a:effectLst/>
                          <a:latin typeface="Calibri"/>
                        </a:rPr>
                        <a:t> </a:t>
                      </a:r>
                      <a:r>
                        <a:rPr lang="en-MY" sz="2000" b="1" dirty="0" err="1">
                          <a:effectLst/>
                          <a:latin typeface="Calibri"/>
                        </a:rPr>
                        <a:t>Kewangan</a:t>
                      </a:r>
                      <a:r>
                        <a:rPr lang="en-MY" sz="2000" b="1" dirty="0">
                          <a:effectLst/>
                          <a:latin typeface="Calibri"/>
                        </a:rPr>
                        <a:t> </a:t>
                      </a:r>
                      <a:r>
                        <a:rPr lang="en-MY" sz="2000" b="1" dirty="0" err="1">
                          <a:effectLst/>
                          <a:latin typeface="Calibri"/>
                        </a:rPr>
                        <a:t>Sangkutan</a:t>
                      </a:r>
                      <a:r>
                        <a:rPr lang="en-MY" sz="2000" b="1" dirty="0">
                          <a:effectLst/>
                          <a:latin typeface="Calibri"/>
                        </a:rPr>
                        <a:t> </a:t>
                      </a:r>
                      <a:r>
                        <a:rPr lang="en-MY" sz="2000" b="1" dirty="0" err="1">
                          <a:effectLst/>
                          <a:latin typeface="Calibri"/>
                        </a:rPr>
                        <a:t>Penyelidikan</a:t>
                      </a:r>
                      <a:endParaRPr lang="en-MY" sz="2000" b="1" dirty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000" b="1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Pelajar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tempatan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(MS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PhD)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sahaja</a:t>
                      </a:r>
                      <a:endParaRPr lang="en-M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bantuan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maksimum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RM4000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pengajian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baik</a:t>
                      </a:r>
                      <a:endParaRPr lang="en-M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Hantar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borang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GS-42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kepada</a:t>
                      </a:r>
                      <a:r>
                        <a:rPr lang="en-M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9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077926"/>
            <a:ext cx="4495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learning </a:t>
            </a:r>
            <a:r>
              <a:rPr lang="en-US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support </a:t>
            </a:r>
            <a:r>
              <a:rPr lang="en-US" sz="2400" dirty="0" err="1">
                <a:solidFill>
                  <a:srgbClr val="FF0000"/>
                </a:solidFill>
                <a:latin typeface="Gill Sans MT" panose="020B0502020104020203" pitchFamily="34" charset="0"/>
              </a:rPr>
              <a:t>programme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  <a:r>
              <a:rPr lang="en-US" sz="2400" dirty="0" smtClean="0">
                <a:latin typeface="Gill Sans MT" panose="020B0502020104020203" pitchFamily="34" charset="0"/>
              </a:rPr>
              <a:t>designed </a:t>
            </a:r>
            <a:r>
              <a:rPr lang="en-US" sz="2400" dirty="0">
                <a:latin typeface="Gill Sans MT" panose="020B0502020104020203" pitchFamily="34" charset="0"/>
              </a:rPr>
              <a:t>to help graduate students </a:t>
            </a:r>
            <a:r>
              <a:rPr lang="en-US" sz="2400" dirty="0" smtClean="0">
                <a:latin typeface="Gill Sans MT" panose="020B0502020104020203" pitchFamily="34" charset="0"/>
              </a:rPr>
              <a:t>develop </a:t>
            </a:r>
            <a:r>
              <a:rPr lang="en-US" sz="2400" dirty="0">
                <a:latin typeface="Gill Sans MT" panose="020B0502020104020203" pitchFamily="34" charset="0"/>
              </a:rPr>
              <a:t>a wide range of </a:t>
            </a:r>
            <a:r>
              <a:rPr lang="en-US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necessary skills </a:t>
            </a:r>
            <a:r>
              <a:rPr lang="en-US" sz="2400" dirty="0" smtClean="0">
                <a:latin typeface="Gill Sans MT" panose="020B0502020104020203" pitchFamily="34" charset="0"/>
              </a:rPr>
              <a:t>for their </a:t>
            </a:r>
            <a:r>
              <a:rPr lang="en-US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academic and research development</a:t>
            </a:r>
            <a:r>
              <a:rPr lang="en-US" sz="2400" dirty="0" smtClean="0">
                <a:latin typeface="Gill Sans MT" panose="020B0502020104020203" pitchFamily="34" charset="0"/>
              </a:rPr>
              <a:t> as well as for their </a:t>
            </a:r>
            <a:r>
              <a:rPr lang="en-US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subsequent careers.</a:t>
            </a:r>
            <a:endParaRPr 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12905"/>
            <a:ext cx="3409702" cy="218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5"/>
          <a:stretch/>
        </p:blipFill>
        <p:spPr bwMode="auto">
          <a:xfrm>
            <a:off x="5029200" y="4294442"/>
            <a:ext cx="3409702" cy="200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304800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Putra </a:t>
            </a:r>
            <a:r>
              <a:rPr lang="en-US" sz="4400" b="1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Sarjana</a:t>
            </a:r>
            <a:r>
              <a:rPr lang="en-US" sz="4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(PS)</a:t>
            </a:r>
          </a:p>
        </p:txBody>
      </p:sp>
    </p:spTree>
    <p:extLst>
      <p:ext uri="{BB962C8B-B14F-4D97-AF65-F5344CB8AC3E}">
        <p14:creationId xmlns:p14="http://schemas.microsoft.com/office/powerpoint/2010/main" val="24641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6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421761"/>
            <a:ext cx="8458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 smtClean="0">
              <a:latin typeface="Gill Sans MT" panose="020B0502020104020203" pitchFamily="34" charset="0"/>
            </a:endParaRPr>
          </a:p>
          <a:p>
            <a:endParaRPr lang="en-US" sz="3000" dirty="0" smtClean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All PS courses are </a:t>
            </a:r>
            <a:r>
              <a:rPr lang="en-US" sz="2800" dirty="0">
                <a:latin typeface="Gill Sans MT" panose="020B0502020104020203" pitchFamily="34" charset="0"/>
              </a:rPr>
              <a:t>o</a:t>
            </a:r>
            <a:r>
              <a:rPr lang="en-US" sz="2800" dirty="0" smtClean="0">
                <a:latin typeface="Gill Sans MT" panose="020B0502020104020203" pitchFamily="34" charset="0"/>
              </a:rPr>
              <a:t>pen </a:t>
            </a:r>
            <a:r>
              <a:rPr lang="en-US" sz="2800" dirty="0">
                <a:latin typeface="Gill Sans MT" panose="020B0502020104020203" pitchFamily="34" charset="0"/>
              </a:rPr>
              <a:t>to all UPM Postgraduates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Places are limited and subjected to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Please </a:t>
            </a:r>
            <a:r>
              <a:rPr lang="en-US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take note </a:t>
            </a:r>
            <a:r>
              <a:rPr lang="en-US" sz="2800" dirty="0" smtClean="0">
                <a:latin typeface="Gill Sans MT" panose="020B0502020104020203" pitchFamily="34" charset="0"/>
              </a:rPr>
              <a:t>that PS courses are intended solely for academic development, thus it </a:t>
            </a:r>
            <a:r>
              <a:rPr lang="en-US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does not count towards the fulfillment of credit requirements</a:t>
            </a:r>
            <a:endParaRPr 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04800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Putra </a:t>
            </a:r>
            <a:r>
              <a:rPr lang="en-US" sz="4400" b="1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Sarjana</a:t>
            </a:r>
            <a:r>
              <a:rPr lang="en-US" sz="4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(PS)</a:t>
            </a:r>
          </a:p>
        </p:txBody>
      </p:sp>
    </p:spTree>
    <p:extLst>
      <p:ext uri="{BB962C8B-B14F-4D97-AF65-F5344CB8AC3E}">
        <p14:creationId xmlns:p14="http://schemas.microsoft.com/office/powerpoint/2010/main" val="34325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6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2133600"/>
            <a:ext cx="5257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 MT" panose="020B0502020104020203" pitchFamily="34" charset="0"/>
              </a:rPr>
              <a:t>PS courses address </a:t>
            </a:r>
            <a:r>
              <a:rPr lang="en-US" sz="3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four</a:t>
            </a:r>
            <a:r>
              <a:rPr lang="en-US" sz="3000" dirty="0" smtClean="0">
                <a:latin typeface="Gill Sans MT" panose="020B0502020104020203" pitchFamily="34" charset="0"/>
              </a:rPr>
              <a:t> clusters:</a:t>
            </a:r>
          </a:p>
          <a:p>
            <a:endParaRPr lang="en-US" sz="3000" dirty="0" smtClean="0">
              <a:latin typeface="Gill Sans MT" panose="020B0502020104020203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" panose="020B0502020104020203" pitchFamily="34" charset="0"/>
              </a:rPr>
              <a:t>Academic Development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" panose="020B0502020104020203" pitchFamily="34" charset="0"/>
              </a:rPr>
              <a:t>Ethics </a:t>
            </a:r>
            <a:r>
              <a:rPr lang="en-US" sz="2800" dirty="0">
                <a:latin typeface="Gill Sans MT" panose="020B0502020104020203" pitchFamily="34" charset="0"/>
              </a:rPr>
              <a:t>And </a:t>
            </a:r>
            <a:r>
              <a:rPr lang="en-US" sz="2800" dirty="0" smtClean="0">
                <a:latin typeface="Gill Sans MT" panose="020B0502020104020203" pitchFamily="34" charset="0"/>
              </a:rPr>
              <a:t>Moral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" panose="020B0502020104020203" pitchFamily="34" charset="0"/>
              </a:rPr>
              <a:t>Professional Development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" panose="020B0502020104020203" pitchFamily="34" charset="0"/>
              </a:rPr>
              <a:t>Community Service</a:t>
            </a:r>
          </a:p>
          <a:p>
            <a:r>
              <a:rPr lang="en-US" sz="2800" dirty="0" smtClean="0">
                <a:latin typeface="Gill Sans MT" panose="020B0502020104020203" pitchFamily="34" charset="0"/>
              </a:rPr>
              <a:t>   (For Editorial Service help by  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   CALC)</a:t>
            </a:r>
            <a:endParaRPr lang="en-US" sz="2800" dirty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8839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Putra </a:t>
            </a:r>
            <a:r>
              <a:rPr lang="en-US" sz="4400" b="1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Sarjana</a:t>
            </a:r>
            <a:r>
              <a:rPr lang="en-US" sz="4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(PS)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111829"/>
            <a:ext cx="3048000" cy="226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4491642"/>
            <a:ext cx="3048000" cy="196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MY" sz="1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305800" cy="47244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3800" smtClean="0"/>
              <a:t>Internet Graduate Information Management System</a:t>
            </a:r>
          </a:p>
          <a:p>
            <a:pPr>
              <a:lnSpc>
                <a:spcPct val="90000"/>
              </a:lnSpc>
            </a:pPr>
            <a:r>
              <a:rPr lang="en-US" sz="3800" smtClean="0"/>
              <a:t>SGS / Student/Staff portal</a:t>
            </a:r>
          </a:p>
          <a:p>
            <a:pPr>
              <a:lnSpc>
                <a:spcPct val="90000"/>
              </a:lnSpc>
            </a:pPr>
            <a:r>
              <a:rPr lang="en-US" sz="3800" smtClean="0"/>
              <a:t>Real-time interactive system</a:t>
            </a:r>
          </a:p>
          <a:p>
            <a:pPr>
              <a:lnSpc>
                <a:spcPct val="90000"/>
              </a:lnSpc>
            </a:pPr>
            <a:r>
              <a:rPr lang="en-US" sz="3800" smtClean="0"/>
              <a:t>Secure web-based system</a:t>
            </a:r>
          </a:p>
          <a:p>
            <a:pPr>
              <a:lnSpc>
                <a:spcPct val="90000"/>
              </a:lnSpc>
            </a:pPr>
            <a:r>
              <a:rPr lang="en-US" sz="3800" smtClean="0"/>
              <a:t>Online Application</a:t>
            </a:r>
          </a:p>
          <a:p>
            <a:pPr>
              <a:lnSpc>
                <a:spcPct val="90000"/>
              </a:lnSpc>
            </a:pPr>
            <a:r>
              <a:rPr lang="en-US" sz="3800" smtClean="0"/>
              <a:t>Registration</a:t>
            </a:r>
          </a:p>
          <a:p>
            <a:pPr indent="3175">
              <a:lnSpc>
                <a:spcPct val="90000"/>
              </a:lnSpc>
              <a:buFontTx/>
              <a:buNone/>
            </a:pPr>
            <a:r>
              <a:rPr lang="en-US" sz="3800" smtClean="0">
                <a:solidFill>
                  <a:srgbClr val="CC3300"/>
                </a:solidFill>
              </a:rPr>
              <a:t>- courses, study scheme</a:t>
            </a:r>
          </a:p>
          <a:p>
            <a:pPr>
              <a:lnSpc>
                <a:spcPct val="90000"/>
              </a:lnSpc>
            </a:pPr>
            <a:r>
              <a:rPr lang="en-US" sz="3800" smtClean="0"/>
              <a:t>Examination</a:t>
            </a:r>
          </a:p>
          <a:p>
            <a:pPr indent="3175">
              <a:lnSpc>
                <a:spcPct val="90000"/>
              </a:lnSpc>
              <a:buFontTx/>
              <a:buNone/>
            </a:pPr>
            <a:r>
              <a:rPr lang="en-US" sz="3800" smtClean="0">
                <a:solidFill>
                  <a:srgbClr val="CC3300"/>
                </a:solidFill>
              </a:rPr>
              <a:t>- marks/grade, progress Report</a:t>
            </a:r>
            <a:r>
              <a:rPr lang="en-US" sz="3800" smtClean="0"/>
              <a:t> </a:t>
            </a:r>
            <a:r>
              <a:rPr lang="en-US" sz="3800" b="1" smtClean="0">
                <a:solidFill>
                  <a:srgbClr val="CC3300"/>
                </a:solidFill>
              </a:rPr>
              <a:t>GS11</a:t>
            </a:r>
          </a:p>
          <a:p>
            <a:r>
              <a:rPr lang="en-US" sz="3800" smtClean="0">
                <a:solidFill>
                  <a:srgbClr val="000000"/>
                </a:solidFill>
              </a:rPr>
              <a:t>Application</a:t>
            </a:r>
          </a:p>
          <a:p>
            <a:pPr indent="-107950">
              <a:buFont typeface="Arial" pitchFamily="34" charset="0"/>
              <a:buNone/>
            </a:pPr>
            <a:r>
              <a:rPr lang="en-US" sz="3800" smtClean="0">
                <a:solidFill>
                  <a:srgbClr val="000000"/>
                </a:solidFill>
              </a:rPr>
              <a:t>  </a:t>
            </a:r>
            <a:r>
              <a:rPr lang="en-US" sz="3800" smtClean="0">
                <a:solidFill>
                  <a:srgbClr val="CC3300"/>
                </a:solidFill>
              </a:rPr>
              <a:t>- transfer, deferment, grade review</a:t>
            </a:r>
          </a:p>
          <a:p>
            <a:r>
              <a:rPr lang="en-US" sz="3800" smtClean="0"/>
              <a:t>Thesis &amp; Viva</a:t>
            </a:r>
          </a:p>
          <a:p>
            <a:pPr indent="3175">
              <a:buFont typeface="Arial" pitchFamily="34" charset="0"/>
              <a:buNone/>
            </a:pPr>
            <a:r>
              <a:rPr lang="en-US" sz="3800" smtClean="0">
                <a:solidFill>
                  <a:srgbClr val="CC3300"/>
                </a:solidFill>
              </a:rPr>
              <a:t>- notice of submission, procedure  tracking, viva</a:t>
            </a:r>
            <a:endParaRPr lang="en-US" sz="380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   </a:t>
            </a:r>
            <a:endParaRPr lang="en-US" sz="2400" dirty="0" smtClean="0">
              <a:solidFill>
                <a:srgbClr val="CC3300"/>
              </a:solidFill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2895600" y="457200"/>
            <a:ext cx="60102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Information Management System</a:t>
            </a:r>
          </a:p>
        </p:txBody>
      </p:sp>
      <p:pic>
        <p:nvPicPr>
          <p:cNvPr id="8" name="Picture 7" descr="Igi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5097"/>
            <a:ext cx="9144000" cy="8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6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Students can choose from standalone core courses which covers the following themes: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Studying at UPM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Basic Research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IT and Data Analysis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Research Skills for Sciences/Social Sciences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Thesis Preparation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Personal Development and Community Service</a:t>
            </a:r>
          </a:p>
          <a:p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 smtClean="0">
                <a:latin typeface="Gill Sans MT" panose="020B0502020104020203" pitchFamily="34" charset="0"/>
              </a:rPr>
              <a:t>List and synopsis of courses may be viewed in the </a:t>
            </a:r>
            <a:r>
              <a:rPr lang="en-US" sz="2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Putra </a:t>
            </a:r>
            <a:r>
              <a:rPr lang="en-US" sz="2000" b="1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Sarjana</a:t>
            </a:r>
            <a:r>
              <a:rPr lang="en-US" sz="2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section </a:t>
            </a:r>
            <a:r>
              <a:rPr lang="en-US" sz="2000" dirty="0" smtClean="0">
                <a:latin typeface="Gill Sans MT" panose="020B0502020104020203" pitchFamily="34" charset="0"/>
              </a:rPr>
              <a:t>at the </a:t>
            </a:r>
            <a:r>
              <a:rPr lang="en-US" sz="2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SGS website (http://www.sgs.upm.edu.my/)</a:t>
            </a:r>
            <a:endParaRPr lang="en-US" sz="20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8839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Putra </a:t>
            </a:r>
            <a:r>
              <a:rPr lang="en-US" sz="4400" b="1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Sarjana</a:t>
            </a:r>
            <a:r>
              <a:rPr lang="en-US" sz="4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(PS)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97171"/>
            <a:ext cx="82677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Gill Sans MT" panose="020B0502020104020203" pitchFamily="34" charset="0"/>
              </a:rPr>
              <a:t>PS offers </a:t>
            </a:r>
            <a:r>
              <a:rPr lang="en-GB" sz="2400" b="1" u="sng" dirty="0">
                <a:solidFill>
                  <a:srgbClr val="002060"/>
                </a:solidFill>
                <a:latin typeface="Gill Sans MT" panose="020B0502020104020203" pitchFamily="34" charset="0"/>
              </a:rPr>
              <a:t>four certificate course </a:t>
            </a:r>
            <a:r>
              <a:rPr lang="en-GB" sz="2400" b="1" u="sng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packages</a:t>
            </a:r>
            <a:r>
              <a:rPr lang="en-GB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GB" sz="2400" dirty="0" smtClean="0">
                <a:latin typeface="Gill Sans MT" panose="020B0502020104020203" pitchFamily="34" charset="0"/>
              </a:rPr>
              <a:t>from selected relevant core courses since the beginning of 2012.</a:t>
            </a:r>
            <a:endParaRPr lang="en-GB" sz="2400" dirty="0">
              <a:latin typeface="Gill Sans MT" panose="020B0502020104020203" pitchFamily="34" charset="0"/>
            </a:endParaRPr>
          </a:p>
          <a:p>
            <a:endParaRPr lang="en-GB" sz="2400" dirty="0">
              <a:latin typeface="Gill Sans MT" panose="020B0502020104020203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Gill Sans MT" panose="020B0502020104020203" pitchFamily="34" charset="0"/>
              </a:rPr>
              <a:t>Academic </a:t>
            </a:r>
            <a:r>
              <a:rPr lang="en-GB" sz="2400" dirty="0">
                <a:latin typeface="Gill Sans MT" panose="020B0502020104020203" pitchFamily="34" charset="0"/>
              </a:rPr>
              <a:t>Career Preparatory Certificate I,  </a:t>
            </a:r>
            <a:endParaRPr lang="en-GB" sz="2400" dirty="0" smtClean="0">
              <a:latin typeface="Gill Sans MT" panose="020B0502020104020203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Gill Sans MT" panose="020B0502020104020203" pitchFamily="34" charset="0"/>
              </a:rPr>
              <a:t>Academic </a:t>
            </a:r>
            <a:r>
              <a:rPr lang="en-GB" sz="2400" dirty="0">
                <a:latin typeface="Gill Sans MT" panose="020B0502020104020203" pitchFamily="34" charset="0"/>
              </a:rPr>
              <a:t>Career Preparatory Certificate II, </a:t>
            </a:r>
            <a:endParaRPr lang="en-GB" sz="2400" dirty="0" smtClean="0">
              <a:latin typeface="Gill Sans MT" panose="020B0502020104020203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Gill Sans MT" panose="020B0502020104020203" pitchFamily="34" charset="0"/>
              </a:rPr>
              <a:t>Write </a:t>
            </a:r>
            <a:r>
              <a:rPr lang="en-GB" sz="2400" dirty="0">
                <a:latin typeface="Gill Sans MT" panose="020B0502020104020203" pitchFamily="34" charset="0"/>
              </a:rPr>
              <a:t>Right© Academic Writing Certificate, </a:t>
            </a:r>
            <a:r>
              <a:rPr lang="en-GB" sz="2400" dirty="0" smtClean="0">
                <a:latin typeface="Gill Sans MT" panose="020B0502020104020203" pitchFamily="34" charset="0"/>
              </a:rPr>
              <a:t>&amp;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Gill Sans MT" panose="020B0502020104020203" pitchFamily="34" charset="0"/>
              </a:rPr>
              <a:t>Professional </a:t>
            </a:r>
            <a:r>
              <a:rPr lang="en-GB" sz="2400" dirty="0">
                <a:latin typeface="Gill Sans MT" panose="020B0502020104020203" pitchFamily="34" charset="0"/>
              </a:rPr>
              <a:t>Skills Certificate. </a:t>
            </a:r>
          </a:p>
          <a:p>
            <a:endParaRPr lang="en-GB" sz="24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Certificates </a:t>
            </a:r>
            <a:r>
              <a:rPr lang="en-GB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of achievement</a:t>
            </a:r>
            <a:r>
              <a:rPr lang="en-GB" sz="2400" dirty="0">
                <a:latin typeface="Gill Sans MT" panose="020B0502020104020203" pitchFamily="34" charset="0"/>
              </a:rPr>
              <a:t> </a:t>
            </a:r>
            <a:r>
              <a:rPr lang="en-GB" sz="2400" dirty="0" smtClean="0">
                <a:latin typeface="Gill Sans MT" panose="020B0502020104020203" pitchFamily="34" charset="0"/>
              </a:rPr>
              <a:t>will be awarded upon </a:t>
            </a:r>
            <a:r>
              <a:rPr lang="en-GB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completion</a:t>
            </a:r>
            <a:r>
              <a:rPr lang="en-GB" sz="2400" dirty="0" smtClean="0">
                <a:latin typeface="Gill Sans MT" panose="020B0502020104020203" pitchFamily="34" charset="0"/>
              </a:rPr>
              <a:t> of all the </a:t>
            </a:r>
            <a:r>
              <a:rPr lang="en-GB" sz="2400" dirty="0">
                <a:latin typeface="Gill Sans MT" panose="020B0502020104020203" pitchFamily="34" charset="0"/>
              </a:rPr>
              <a:t>courses in any of the certificate </a:t>
            </a:r>
            <a:r>
              <a:rPr lang="en-GB" sz="2400" dirty="0" smtClean="0">
                <a:latin typeface="Gill Sans MT" panose="020B0502020104020203" pitchFamily="34" charset="0"/>
              </a:rPr>
              <a:t>packages.</a:t>
            </a:r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190" y="57443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Certificate Courses</a:t>
            </a:r>
            <a:endParaRPr lang="en-US" sz="36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 t="24771" r="32461" b="8094"/>
          <a:stretch/>
        </p:blipFill>
        <p:spPr bwMode="auto">
          <a:xfrm rot="1089109">
            <a:off x="7586769" y="2580388"/>
            <a:ext cx="1221200" cy="19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9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http://sgsportal.upm.edu.my/img/sgs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95" y="811039"/>
            <a:ext cx="3797753" cy="18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133600" y="1524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6" name="PubOvalCallout"/>
          <p:cNvSpPr>
            <a:spLocks noEditPoints="1" noChangeArrowheads="1"/>
          </p:cNvSpPr>
          <p:nvPr/>
        </p:nvSpPr>
        <p:spPr bwMode="auto">
          <a:xfrm>
            <a:off x="76201" y="1005568"/>
            <a:ext cx="2743200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ar-AE" sz="2400" b="1" dirty="0">
                <a:solidFill>
                  <a:schemeClr val="bg1"/>
                </a:solidFill>
              </a:rPr>
              <a:t>شكرا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ubOvalCallout"/>
          <p:cNvSpPr>
            <a:spLocks noEditPoints="1" noChangeArrowheads="1"/>
          </p:cNvSpPr>
          <p:nvPr/>
        </p:nvSpPr>
        <p:spPr bwMode="auto">
          <a:xfrm>
            <a:off x="76200" y="1798864"/>
            <a:ext cx="2895599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Salamat</a:t>
            </a:r>
            <a:endParaRPr lang="en-US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ubOvalCallout"/>
          <p:cNvSpPr>
            <a:spLocks noEditPoints="1" noChangeArrowheads="1"/>
          </p:cNvSpPr>
          <p:nvPr/>
        </p:nvSpPr>
        <p:spPr bwMode="auto">
          <a:xfrm>
            <a:off x="228601" y="2617561"/>
            <a:ext cx="2743200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ja-JP" altLang="en-US" sz="2000" b="1" dirty="0">
                <a:solidFill>
                  <a:schemeClr val="bg1"/>
                </a:solidFill>
              </a:rPr>
              <a:t>谢谢</a:t>
            </a:r>
            <a:endParaRPr lang="en-US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ubOvalCallout"/>
          <p:cNvSpPr>
            <a:spLocks noEditPoints="1" noChangeArrowheads="1"/>
          </p:cNvSpPr>
          <p:nvPr/>
        </p:nvSpPr>
        <p:spPr bwMode="auto">
          <a:xfrm>
            <a:off x="228601" y="3399064"/>
            <a:ext cx="2743200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ja-JP" altLang="en-US" sz="2400" b="1" dirty="0">
                <a:solidFill>
                  <a:schemeClr val="bg1"/>
                </a:solidFill>
              </a:rPr>
              <a:t>ありがとう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ubOvalCallout"/>
          <p:cNvSpPr>
            <a:spLocks noEditPoints="1" noChangeArrowheads="1"/>
          </p:cNvSpPr>
          <p:nvPr/>
        </p:nvSpPr>
        <p:spPr bwMode="auto">
          <a:xfrm>
            <a:off x="76201" y="198664"/>
            <a:ext cx="2743200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az-Cyrl-AZ" sz="2400" b="1" dirty="0">
                <a:solidFill>
                  <a:schemeClr val="bg1"/>
                </a:solidFill>
              </a:rPr>
              <a:t>спасибо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ubOvalCallout"/>
          <p:cNvSpPr>
            <a:spLocks noEditPoints="1" noChangeArrowheads="1"/>
          </p:cNvSpPr>
          <p:nvPr/>
        </p:nvSpPr>
        <p:spPr bwMode="auto">
          <a:xfrm>
            <a:off x="228601" y="4191000"/>
            <a:ext cx="2743200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a-IN" sz="2000" b="1" dirty="0">
                <a:solidFill>
                  <a:schemeClr val="bg1"/>
                </a:solidFill>
              </a:rPr>
              <a:t>நன்றி</a:t>
            </a:r>
            <a:endParaRPr lang="en-US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ubOvalCallout"/>
          <p:cNvSpPr>
            <a:spLocks noEditPoints="1" noChangeArrowheads="1"/>
          </p:cNvSpPr>
          <p:nvPr/>
        </p:nvSpPr>
        <p:spPr bwMode="auto">
          <a:xfrm>
            <a:off x="228601" y="4999264"/>
            <a:ext cx="2743200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ar-AE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مرسی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0" name="PubOvalCallout"/>
          <p:cNvSpPr>
            <a:spLocks noEditPoints="1" noChangeArrowheads="1"/>
          </p:cNvSpPr>
          <p:nvPr/>
        </p:nvSpPr>
        <p:spPr bwMode="auto">
          <a:xfrm>
            <a:off x="228600" y="5761264"/>
            <a:ext cx="2743200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Danke</a:t>
            </a:r>
            <a:endParaRPr lang="en-US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PubOvalCallout"/>
          <p:cNvSpPr>
            <a:spLocks noEditPoints="1" noChangeArrowheads="1"/>
          </p:cNvSpPr>
          <p:nvPr/>
        </p:nvSpPr>
        <p:spPr bwMode="auto">
          <a:xfrm flipH="1">
            <a:off x="6270172" y="185057"/>
            <a:ext cx="2721428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ubOvalCallout"/>
          <p:cNvSpPr>
            <a:spLocks noEditPoints="1" noChangeArrowheads="1"/>
          </p:cNvSpPr>
          <p:nvPr/>
        </p:nvSpPr>
        <p:spPr bwMode="auto">
          <a:xfrm flipH="1">
            <a:off x="6270172" y="966560"/>
            <a:ext cx="2721428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ar-AE" sz="2400" dirty="0">
                <a:solidFill>
                  <a:schemeClr val="bg1"/>
                </a:solidFill>
              </a:rPr>
              <a:t>آپ کا شکریہ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PubOvalCallout"/>
          <p:cNvSpPr>
            <a:spLocks noEditPoints="1" noChangeArrowheads="1"/>
          </p:cNvSpPr>
          <p:nvPr/>
        </p:nvSpPr>
        <p:spPr bwMode="auto">
          <a:xfrm flipH="1">
            <a:off x="6270172" y="1758496"/>
            <a:ext cx="2721428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hi-IN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धन्यवाद</a:t>
            </a:r>
            <a:endParaRPr lang="en-US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PubOvalCallout"/>
          <p:cNvSpPr>
            <a:spLocks noEditPoints="1" noChangeArrowheads="1"/>
          </p:cNvSpPr>
          <p:nvPr/>
        </p:nvSpPr>
        <p:spPr bwMode="auto">
          <a:xfrm flipH="1">
            <a:off x="6270172" y="2566760"/>
            <a:ext cx="2721428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chemeClr val="bg1"/>
                </a:solidFill>
              </a:rPr>
              <a:t>Ahsante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PubOvalCallout"/>
          <p:cNvSpPr>
            <a:spLocks noEditPoints="1" noChangeArrowheads="1"/>
          </p:cNvSpPr>
          <p:nvPr/>
        </p:nvSpPr>
        <p:spPr bwMode="auto">
          <a:xfrm flipH="1">
            <a:off x="6270171" y="3328760"/>
            <a:ext cx="2721428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감사합니다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PubOvalCallout"/>
          <p:cNvSpPr>
            <a:spLocks noEditPoints="1" noChangeArrowheads="1"/>
          </p:cNvSpPr>
          <p:nvPr/>
        </p:nvSpPr>
        <p:spPr bwMode="auto">
          <a:xfrm flipH="1">
            <a:off x="3233058" y="3399064"/>
            <a:ext cx="2721428" cy="143147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bg1"/>
                </a:solidFill>
                <a:cs typeface="Times New Roman" pitchFamily="18" charset="0"/>
              </a:rPr>
              <a:t>Terima</a:t>
            </a:r>
            <a:r>
              <a:rPr lang="en-US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cs typeface="Times New Roman" pitchFamily="18" charset="0"/>
              </a:rPr>
              <a:t>Kasih</a:t>
            </a:r>
            <a:endParaRPr lang="en-US" alt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7" name="PubOvalCallout"/>
          <p:cNvSpPr>
            <a:spLocks noEditPoints="1" noChangeArrowheads="1"/>
          </p:cNvSpPr>
          <p:nvPr/>
        </p:nvSpPr>
        <p:spPr bwMode="auto">
          <a:xfrm flipH="1">
            <a:off x="3233058" y="4999264"/>
            <a:ext cx="2721428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1"/>
                </a:solidFill>
                <a:cs typeface="Times New Roman" pitchFamily="18" charset="0"/>
              </a:rPr>
              <a:t>Thank You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PubOvalCallout"/>
          <p:cNvSpPr>
            <a:spLocks noEditPoints="1" noChangeArrowheads="1"/>
          </p:cNvSpPr>
          <p:nvPr/>
        </p:nvSpPr>
        <p:spPr bwMode="auto">
          <a:xfrm flipH="1">
            <a:off x="3233057" y="5761264"/>
            <a:ext cx="2721428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teşekkür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ederim</a:t>
            </a:r>
            <a:endParaRPr lang="en-US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PubOvalCallout"/>
          <p:cNvSpPr>
            <a:spLocks noEditPoints="1" noChangeArrowheads="1"/>
          </p:cNvSpPr>
          <p:nvPr/>
        </p:nvSpPr>
        <p:spPr bwMode="auto">
          <a:xfrm flipH="1">
            <a:off x="5954486" y="4191000"/>
            <a:ext cx="3037114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chemeClr val="bg1"/>
                </a:solidFill>
              </a:rPr>
              <a:t>tōmākē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dhan'yabāda</a:t>
            </a:r>
            <a:endParaRPr lang="en-US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PubOvalCallout"/>
          <p:cNvSpPr>
            <a:spLocks noEditPoints="1" noChangeArrowheads="1"/>
          </p:cNvSpPr>
          <p:nvPr/>
        </p:nvSpPr>
        <p:spPr bwMode="auto">
          <a:xfrm flipH="1">
            <a:off x="6237514" y="4999264"/>
            <a:ext cx="2721428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bg1"/>
                </a:solidFill>
              </a:rPr>
              <a:t>ขอขอบคุณคุณ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PubOvalCallout"/>
          <p:cNvSpPr>
            <a:spLocks noEditPoints="1" noChangeArrowheads="1"/>
          </p:cNvSpPr>
          <p:nvPr/>
        </p:nvSpPr>
        <p:spPr bwMode="auto">
          <a:xfrm flipH="1">
            <a:off x="6237513" y="5761264"/>
            <a:ext cx="2721428" cy="63953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Gracias</a:t>
            </a:r>
            <a:endParaRPr lang="en-US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data:image/jpeg;base64,/9j/4AAQSkZJRgABAQAAAQABAAD/2wCEAAkGBxQREBQUERQWFRQXFxsaFRgYGBoaHxcaGhsbHBkgHBwdIS0gHyYmGxwcIjEtJTU3Ljo6ICs1ODM4NygtLjABCgoKDQ0NFBAPFCwcFBksNyssKywsLCw3NywsLCwsKzcsLCwsNzcsLCsrLCsrKzcsNysrKysrKywsKzcrKyssK//AABEIADYBIwMBIgACEQEDEQH/xAAbAAEAAwEBAQEAAAAAAAAAAAAABQYHBAMCAf/EAEMQAAEDAgQEAgUICQEJAAAAAAECAwQAEQUGEiETMUFRB2EUIjJCcSNSgZGhscHwFTM1NnN0stHxghY0YmR1orPC4f/EABYBAQEBAAAAAAAAAAAAAAAAAAABAv/EABURAQEAAAAAAAAAAAAAAAAAAAAR/9oADAMBAAIRAxEAPwDcaUpQKUpQKUpQKUpQKUpQKUpQKUpQKUpQKUpQKqfiTmB2HESI4HpEh1DDJPILc6/QL1bKq/iLl1c6GAwQJDLiXmCeXEQbgeV9xQQDPhEwpGp+RJclncyA6QoK7pHQA8r1asnxJbMfhznEPLQohDibgrQPZKweSvpP4mBwLxBWtxqPLgy2ZClBCvklKbBPvBQ92/Xp8N6vdArOs8YeiZjMCNIBUxwXnCi5AKgUgE27VotUXGv3jgfyr39QoIfF8sx8NxLClQkFouPrbcspRC0lB2NzWpVRfED9oYP/ADSv6DV6oFKUoFKUoFKUoFZeuG5j06Sh15xuBFc4XCbVpL7gF1FZ7C/L4VqFZnIMnBZ8h1uM5JgylBxfBGpbLlrK9XqD+eViHbDyG7h8hpzCn1JaKgJEd5alIUnqpJ5hVvw7WN/qIyxjyZzJdQ080Asps8goJsAbgHmN+fke1S9ApSlBTs3ZnfRIbg4ehLktxOtSl+ww385YG5J6CuNWVMVtrGLqLvPQWEcO/bne1RJx1nDsexB2avQlcdotEgkqAvdKQOZv08qkW/ESS6NcbCJjjfRSgEah3SDz+iglsjZikSFPRpzXClxyNZSDw3Eq9lSDy37f4HHnTNz7cluBhraXZjg1KKvYZR85X3/3uAZHKOdmMQU42lDrL7Yu4y6gpUnp99vOq9layMyYml323G2lM3+YB61vpsfoor2/2WxgDWMVBd58Msp4d+3eo5vxAnuWgoiBOKBRS4VX4SEAA8XzBvsP8VqdZ0FhzNPyW/ChlL5Hzir1QfOxFB9qyrjFtYxb5Tno4KeHft3tXplzOj60S481tLM+K0pZA9h1ISSFp8r2v8fiBfqy3NRDmOOcLfg4Y8HyOmoK0g/ZRHTOzzIbwnDnk8L0iYpDfEc2bbKgSVKAPl+bVNeH2ZnZjclMnhFyM6W1OtH5NwWCrg32t1qPywIn+zsT9IcL0fgo1cW2m/Tn17W3qTbairwiQnC+GWlMuhAZtYrKDttvq+O9BBs45Pxhxf6NWmLCQop9IUjUt5Q58MHYAd/t6CuTcz4lh05bLL68US0kKkJLB+THO2pAOk23v9lXvwkktrwaJwiPVRpXbosH1r+d96icXyliEeZJkYU8yBL08ZLwPqKSLBSCB5k796iuzMWfwnCmpsMJUX1obQXPZbUo2JcsfdINe/h/mV+U5KjyiytyMpA4rHsLCwSOpsRaql4dYvCZgOYZiYQ2tlTvEQ8LJUjWVXuduth32tzq95aRCVDcThJZDZChdq2yynbV1B5HeqiuO5jm4rJdZwpSGYrKtDspSdRWvqGxy2H3g3AIv9S8IxmEkvMTRO0i62HWgkrA5hBTvftXp4FuJ/RCWxs4064l5PVK9RPrf6SPu6VoKjYXOwoMwj5vnYyQjCkiM0kDjyHRcpWRfQgcrgfTuOXXom4NjUJBeYnCaUi6mXWgNYG5CdO9/tr78Hlhz9JOt/qHJqy12VsNSk+R2/IrRFKsLnYDmaKhMnZlbxKKl9r1dylxB5trFtST9YPwIqr4vmWZOnOQsKKG0s7SZKxqCVH3UDlfn9R5W3/PCAhxWJvNfqHZii0eirD1lJ8iSPyK+PBghAxFpe0hM1wuX5lKgNJ+BIVb/wC0Ho9l3GY6eIxiQkrAvwnmkhKvIEcr1YcoZrRNiKeWngraKkyUK24S0C6736W3v/arHVSzdJbk4TP9DW24Q24lfCIVZSRdaTp963Q770Rz5KxuViL7koWbw8XRHQU+u8QRdwnoNiAK5/EKO/GksYowkOpjIWh9rfUWlEFSknukb1LeGctt3CYhatpDQSQPdUnZQ+g1NY1IbbjPLfIDSW1Fy/LTY3+sbUFHzdiDcmTgbzKtTbknUk+RRXVmnNUlcwYfhaUKkadT7y90MJPl1V+bdqPlVlaIeXg4CCZjhTf5p1lP2birb4f2bxjF23P1ynELTfmpux5eW4qK9F5XxhCeI3iocdG/DWykNk9rjeo5vP8APk2hR4nDxEEpkKX+qYSPfHfVfYH7a1Os8whYczPLU0bobitoeI5a77A+YFVH4rK2MoTrRiut0b8NTSQ2T2vzqXyFmxc0Osym+DMjnS830I6LT5H88xVtrOsKUHczyls7obioQ8Ry4l9gfMDb6KCSzfmR/wBJbw/DwkynE61uK3THa5aiOquwqwy4b6oamkPaZBa0h7Tey7W1ab996p2X3AjMeIIdNnHGWlNX95A56fga0OgqGSsyPOOvQp6UpmMWJKdkvNn2XEjp5j/A6M04FNfdDsOeqPpQBwi2lSFqBUbqJ33BA27VA4k8hWaYobUAtENYe3G4KiUJ+O+q3atFoKfkvNLrzzsKehLc1nc6fZebPJaL/aP8Dul4+tGLMwwlPDcjrdKt9QKVAADe1qrONELzTCDW60RnDIt0QdegH/Ub28x3rvxP95Yn8k7/AFigrUvxXkIddRwWbIdcQPb3CFqSCd+wr9rNMadtLkj/AJh7/wAqqVGo3/O+S28RDawotSWTdl0AG24NlA7KFwD+TeGMPMKvkzIgpTy4yULK7d9Psg1oVKrKtZLye3hyXFa1PSHjqeeX7SzvYDsBc15Zyyf6Ypt9h1UeYzfhPJ3uD7qx7w/PWrVSgiZkaUqCUIdSiWWwOLp9ULsNRA+uuLJeUW8ObWEqU686dT7y91OK6fAC5sP71Y6UGaYrieLScTlQobsdltpKFa1IJWELHTmCbg9ulTEHKbeH4fMspTr7rTin3l7qcVoV9QHQV4Zf/eHEf5eP/wC1WnMn+5Sf4Dn9CqDPImWnZ2A4XwC3xGOG8lDt+G5pv6q7b2N6s/h9lt2GmSuRwkuSHeIW2QQ23YAAJv1PMmvXww/Y8H+AmrRQZ7imTn4brsnCpSIwcOp5l4AslXzh829dmXzjCpDZmPwQzYktshRLqbbEFW4sSDcbV1eK37Gm/wAL8RVdwb9rYV/0tX3poLD4iZS/SEazIbD6FpWhS07K0m+lRAvpPKvLIOWn4rkqRKDKHJBR8lHuG0BAIB35k3q5UoKJjeS5DcpczCX0sOu/rmlp1NukdSOhrgkZbxqcktTpbDDCtlpjJOpY6i6ht91aVSgjcOwlMSIGIiQgIQQ3fcarGxV3urc1SJWXMamgszZcdmOdl+jpOtxPUEq5X+qtJpQcWDYU1EYQwwnS2gWSPvJPUk7mqtmfJTq5XpuHP+jSrWcBF23gOWsd+n+Ku1KDOncGxyWC1KlRozR2WYyVlak9bFXsn4Vcsv4EzBjJjx0aW0jruVE8yo9Sak6UGcryPMgOuOYLIbbbcVqVGeSS2Ff8JG4H29OQovKOI4iUjF5DSY6SCWIoIDlvnKVvb8i3OtGpQVnMGWi89h6milCIj2spt7ugpATb6K584ZMMp5uXFeMaa0LJcAuFp+a4nqKt1KDOF4bmF0cNcmGyg7FxpCiu3exFgfhVoyblRrDWC22VLWtWt11e6nF9z+A/Ek1P0oKFi0DHHXXENSIrUdSjpWEqLiUnkNxa9utT2TcqtYawW2ypa1q1vOq3U4s9T+A/Ek1P0oKxnLJzc/huJWpiUybsvo9pPke6fKq+rC8wn5P0yJo5cUNnXbvpta9aPSgzo+FDPAuH3fTgviiYT6/E+HzPKvoQ8w24fpEHTy42hfEt30+zetDpQVnJ2UEweI4txT8p43eeXzPZKR0SPz0ATsBdXjEeYCnhNx1tKFzq1KVcWFrW+mrNSgwfGPCXEXJL7iDG0rdcWm7iwbKUVC40djSt4pUi0pSlVClKUClKUGa5tRLw/EHZ0XgLS+ylC0OlYKS3fcaQb86g056xKYhxgNQxxEFFyp0W1jTfke9KVFajlTCjDhR45VqLTaUlQ6kDepWlKqKt4oN6sHmJHMt2/wC4VUMxF6CnDMRZDa+HFDC21qUm4WlJBSQk+fOlKDtyj4lPzJjbC4zSErvdSXVKIsknYFAvuO9aXSlApSlApSlApSlApSlApSlApSlApSlApSlApSlApS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REBQUERQWFRQXFxsaFRgYGBoaHxcaGhsbHBkgHBwdIS0gHyYmGxwcIjEtJTU3Ljo6ICs1ODM4NygtLjABCgoKDQ0NFBAPFCwcFBksNyssKywsLCw3NywsLCwsKzcsLCwsNzcsLCsrLCsrKzcsNysrKysrKywsKzcrKyssK//AABEIADYBIwMBIgACEQEDEQH/xAAbAAEAAwEBAQEAAAAAAAAAAAAABQYHBAMCAf/EAEMQAAEDAgQEAgUICQEJAAAAAAECAwQAEQUGEiETMUFRB2EUIjJCcSNSgZGhscHwFTM1NnN0stHxghY0YmR1orPC4f/EABYBAQEBAAAAAAAAAAAAAAAAAAABAv/EABURAQEAAAAAAAAAAAAAAAAAAAAR/9oADAMBAAIRAxEAPwDcaUpQKUpQKUpQKUpQKUpQKUpQKUpQKUpQKUpQKqfiTmB2HESI4HpEh1DDJPILc6/QL1bKq/iLl1c6GAwQJDLiXmCeXEQbgeV9xQQDPhEwpGp+RJclncyA6QoK7pHQA8r1asnxJbMfhznEPLQohDibgrQPZKweSvpP4mBwLxBWtxqPLgy2ZClBCvklKbBPvBQ92/Xp8N6vdArOs8YeiZjMCNIBUxwXnCi5AKgUgE27VotUXGv3jgfyr39QoIfF8sx8NxLClQkFouPrbcspRC0lB2NzWpVRfED9oYP/ADSv6DV6oFKUoFKUoFKUoFZeuG5j06Sh15xuBFc4XCbVpL7gF1FZ7C/L4VqFZnIMnBZ8h1uM5JgylBxfBGpbLlrK9XqD+eViHbDyG7h8hpzCn1JaKgJEd5alIUnqpJ5hVvw7WN/qIyxjyZzJdQ080Asps8goJsAbgHmN+fke1S9ApSlBTs3ZnfRIbg4ehLktxOtSl+ww385YG5J6CuNWVMVtrGLqLvPQWEcO/bne1RJx1nDsexB2avQlcdotEgkqAvdKQOZv08qkW/ESS6NcbCJjjfRSgEah3SDz+iglsjZikSFPRpzXClxyNZSDw3Eq9lSDy37f4HHnTNz7cluBhraXZjg1KKvYZR85X3/3uAZHKOdmMQU42lDrL7Yu4y6gpUnp99vOq9layMyYml323G2lM3+YB61vpsfoor2/2WxgDWMVBd58Msp4d+3eo5vxAnuWgoiBOKBRS4VX4SEAA8XzBvsP8VqdZ0FhzNPyW/ChlL5Hzir1QfOxFB9qyrjFtYxb5Tno4KeHft3tXplzOj60S481tLM+K0pZA9h1ISSFp8r2v8fiBfqy3NRDmOOcLfg4Y8HyOmoK0g/ZRHTOzzIbwnDnk8L0iYpDfEc2bbKgSVKAPl+bVNeH2ZnZjclMnhFyM6W1OtH5NwWCrg32t1qPywIn+zsT9IcL0fgo1cW2m/Tn17W3qTbairwiQnC+GWlMuhAZtYrKDttvq+O9BBs45Pxhxf6NWmLCQop9IUjUt5Q58MHYAd/t6CuTcz4lh05bLL68US0kKkJLB+THO2pAOk23v9lXvwkktrwaJwiPVRpXbosH1r+d96icXyliEeZJkYU8yBL08ZLwPqKSLBSCB5k796iuzMWfwnCmpsMJUX1obQXPZbUo2JcsfdINe/h/mV+U5KjyiytyMpA4rHsLCwSOpsRaql4dYvCZgOYZiYQ2tlTvEQ8LJUjWVXuduth32tzq95aRCVDcThJZDZChdq2yynbV1B5HeqiuO5jm4rJdZwpSGYrKtDspSdRWvqGxy2H3g3AIv9S8IxmEkvMTRO0i62HWgkrA5hBTvftXp4FuJ/RCWxs4064l5PVK9RPrf6SPu6VoKjYXOwoMwj5vnYyQjCkiM0kDjyHRcpWRfQgcrgfTuOXXom4NjUJBeYnCaUi6mXWgNYG5CdO9/tr78Hlhz9JOt/qHJqy12VsNSk+R2/IrRFKsLnYDmaKhMnZlbxKKl9r1dylxB5trFtST9YPwIqr4vmWZOnOQsKKG0s7SZKxqCVH3UDlfn9R5W3/PCAhxWJvNfqHZii0eirD1lJ8iSPyK+PBghAxFpe0hM1wuX5lKgNJ+BIVb/wC0Ho9l3GY6eIxiQkrAvwnmkhKvIEcr1YcoZrRNiKeWngraKkyUK24S0C6736W3v/arHVSzdJbk4TP9DW24Q24lfCIVZSRdaTp963Q770Rz5KxuViL7koWbw8XRHQU+u8QRdwnoNiAK5/EKO/GksYowkOpjIWh9rfUWlEFSknukb1LeGctt3CYhatpDQSQPdUnZQ+g1NY1IbbjPLfIDSW1Fy/LTY3+sbUFHzdiDcmTgbzKtTbknUk+RRXVmnNUlcwYfhaUKkadT7y90MJPl1V+bdqPlVlaIeXg4CCZjhTf5p1lP2birb4f2bxjF23P1ynELTfmpux5eW4qK9F5XxhCeI3iocdG/DWykNk9rjeo5vP8APk2hR4nDxEEpkKX+qYSPfHfVfYH7a1Os8whYczPLU0bobitoeI5a77A+YFVH4rK2MoTrRiut0b8NTSQ2T2vzqXyFmxc0Osym+DMjnS830I6LT5H88xVtrOsKUHczyls7obioQ8Ry4l9gfMDb6KCSzfmR/wBJbw/DwkynE61uK3THa5aiOquwqwy4b6oamkPaZBa0h7Tey7W1ab996p2X3AjMeIIdNnHGWlNX95A56fga0OgqGSsyPOOvQp6UpmMWJKdkvNn2XEjp5j/A6M04FNfdDsOeqPpQBwi2lSFqBUbqJ33BA27VA4k8hWaYobUAtENYe3G4KiUJ+O+q3atFoKfkvNLrzzsKehLc1nc6fZebPJaL/aP8Dul4+tGLMwwlPDcjrdKt9QKVAADe1qrONELzTCDW60RnDIt0QdegH/Ub28x3rvxP95Yn8k7/AFigrUvxXkIddRwWbIdcQPb3CFqSCd+wr9rNMadtLkj/AJh7/wAqqVGo3/O+S28RDawotSWTdl0AG24NlA7KFwD+TeGMPMKvkzIgpTy4yULK7d9Psg1oVKrKtZLye3hyXFa1PSHjqeeX7SzvYDsBc15Zyyf6Ypt9h1UeYzfhPJ3uD7qx7w/PWrVSgiZkaUqCUIdSiWWwOLp9ULsNRA+uuLJeUW8ObWEqU686dT7y91OK6fAC5sP71Y6UGaYrieLScTlQobsdltpKFa1IJWELHTmCbg9ulTEHKbeH4fMspTr7rTin3l7qcVoV9QHQV4Zf/eHEf5eP/wC1WnMn+5Sf4Dn9CqDPImWnZ2A4XwC3xGOG8lDt+G5pv6q7b2N6s/h9lt2GmSuRwkuSHeIW2QQ23YAAJv1PMmvXww/Y8H+AmrRQZ7imTn4brsnCpSIwcOp5l4AslXzh829dmXzjCpDZmPwQzYktshRLqbbEFW4sSDcbV1eK37Gm/wAL8RVdwb9rYV/0tX3poLD4iZS/SEazIbD6FpWhS07K0m+lRAvpPKvLIOWn4rkqRKDKHJBR8lHuG0BAIB35k3q5UoKJjeS5DcpczCX0sOu/rmlp1NukdSOhrgkZbxqcktTpbDDCtlpjJOpY6i6ht91aVSgjcOwlMSIGIiQgIQQ3fcarGxV3urc1SJWXMamgszZcdmOdl+jpOtxPUEq5X+qtJpQcWDYU1EYQwwnS2gWSPvJPUk7mqtmfJTq5XpuHP+jSrWcBF23gOWsd+n+Ku1KDOncGxyWC1KlRozR2WYyVlak9bFXsn4Vcsv4EzBjJjx0aW0jruVE8yo9Sak6UGcryPMgOuOYLIbbbcVqVGeSS2Ff8JG4H29OQovKOI4iUjF5DSY6SCWIoIDlvnKVvb8i3OtGpQVnMGWi89h6milCIj2spt7ugpATb6K584ZMMp5uXFeMaa0LJcAuFp+a4nqKt1KDOF4bmF0cNcmGyg7FxpCiu3exFgfhVoyblRrDWC22VLWtWt11e6nF9z+A/Ek1P0oKFi0DHHXXENSIrUdSjpWEqLiUnkNxa9utT2TcqtYawW2ypa1q1vOq3U4s9T+A/Ek1P0oKxnLJzc/huJWpiUybsvo9pPke6fKq+rC8wn5P0yJo5cUNnXbvpta9aPSgzo+FDPAuH3fTgviiYT6/E+HzPKvoQ8w24fpEHTy42hfEt30+zetDpQVnJ2UEweI4txT8p43eeXzPZKR0SPz0ATsBdXjEeYCnhNx1tKFzq1KVcWFrW+mrNSgwfGPCXEXJL7iDG0rdcWm7iwbKUVC40djSt4pUi0pSlVClKUClKUGa5tRLw/EHZ0XgLS+ylC0OlYKS3fcaQb86g056xKYhxgNQxxEFFyp0W1jTfke9KVFajlTCjDhR45VqLTaUlQ6kDepWlKqKt4oN6sHmJHMt2/wC4VUMxF6CnDMRZDa+HFDC21qUm4WlJBSQk+fOlKDtyj4lPzJjbC4zSErvdSXVKIsknYFAvuO9aXSlApSlApSlApSlApSlApSlApSlApSlApSlApSlApSlApSlApSl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archive.lirs.org/_hidden/images/burmesethankyou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85750"/>
            <a:ext cx="17335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Who can be a supervisor?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Current Practice on Supervision in UPM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216376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Appointment of Advisor</a:t>
            </a:r>
          </a:p>
          <a:p>
            <a:r>
              <a:rPr lang="en-US" sz="2800" dirty="0" smtClean="0"/>
              <a:t>Appointment of Supervisory Committee</a:t>
            </a:r>
          </a:p>
          <a:p>
            <a:r>
              <a:rPr lang="en-US" sz="2800" dirty="0" smtClean="0"/>
              <a:t>Criteria of Chairman and members of supervisory committee</a:t>
            </a:r>
          </a:p>
          <a:p>
            <a:r>
              <a:rPr lang="en-US" sz="2800" dirty="0" smtClean="0"/>
              <a:t>Restriction of appointment of the committee</a:t>
            </a:r>
          </a:p>
          <a:p>
            <a:r>
              <a:rPr lang="en-US" sz="2800" dirty="0" smtClean="0"/>
              <a:t>Supervisor student ratio</a:t>
            </a:r>
          </a:p>
          <a:p>
            <a:r>
              <a:rPr lang="en-US" sz="2800" dirty="0" smtClean="0"/>
              <a:t>Responsibilities of the supervisory committee (Do’s and Don’ts)</a:t>
            </a:r>
          </a:p>
          <a:p>
            <a:r>
              <a:rPr lang="en-US" sz="2800" dirty="0" smtClean="0"/>
              <a:t>Check list on supervision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2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919197"/>
            <a:ext cx="8229600" cy="944562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Appointment of  </a:t>
            </a:r>
            <a:b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Supervisory Committee</a:t>
            </a:r>
            <a:endParaRPr lang="en-US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24475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Nominate by the student in the first or second semester, on the advice of advisor</a:t>
            </a:r>
          </a:p>
          <a:p>
            <a:r>
              <a:rPr lang="en-US" dirty="0" smtClean="0"/>
              <a:t>MS 2 members, PhD 3 members (min. number incl. chairman)</a:t>
            </a:r>
          </a:p>
          <a:p>
            <a:r>
              <a:rPr lang="en-US" dirty="0" smtClean="0"/>
              <a:t>Chairman and at least one member must be permanent UPM staff</a:t>
            </a:r>
          </a:p>
          <a:p>
            <a:r>
              <a:rPr lang="en-US" dirty="0" smtClean="0"/>
              <a:t>Other member can come from other IPTA or  institution which has MOU with UPM</a:t>
            </a:r>
          </a:p>
          <a:p>
            <a:r>
              <a:rPr lang="en-US" dirty="0" smtClean="0"/>
              <a:t>Additional member can be from other institution</a:t>
            </a:r>
          </a:p>
          <a:p>
            <a:r>
              <a:rPr lang="en-US" dirty="0" smtClean="0"/>
              <a:t>Appointment is supported by Faculty/institute and checked by a subcommittee at SGS before approval by UPM Graduate Studies Committee</a:t>
            </a:r>
          </a:p>
        </p:txBody>
      </p:sp>
    </p:spTree>
    <p:extLst>
      <p:ext uri="{BB962C8B-B14F-4D97-AF65-F5344CB8AC3E}">
        <p14:creationId xmlns:p14="http://schemas.microsoft.com/office/powerpoint/2010/main" val="21354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11189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 of Chairman of Supervisory Committee</a:t>
            </a:r>
            <a:endParaRPr lang="en-US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Chairman</a:t>
            </a:r>
          </a:p>
          <a:p>
            <a:pPr lvl="1"/>
            <a:r>
              <a:rPr lang="en-US" dirty="0" smtClean="0"/>
              <a:t>Possess PhD or equivalent professional graduate qualification and </a:t>
            </a:r>
            <a:r>
              <a:rPr lang="en-US" dirty="0" smtClean="0">
                <a:solidFill>
                  <a:srgbClr val="C00000"/>
                </a:solidFill>
              </a:rPr>
              <a:t>has experience in graduate supervision</a:t>
            </a:r>
            <a:r>
              <a:rPr lang="en-US" dirty="0" smtClean="0"/>
              <a:t>.  At least  has been co supervisor of MS for 1 </a:t>
            </a:r>
            <a:r>
              <a:rPr lang="en-US" dirty="0" err="1" smtClean="0"/>
              <a:t>sem</a:t>
            </a:r>
            <a:r>
              <a:rPr lang="en-US" dirty="0" smtClean="0"/>
              <a:t> for MS and supervisor for MS for 2 </a:t>
            </a:r>
            <a:r>
              <a:rPr lang="en-US" dirty="0" err="1" smtClean="0"/>
              <a:t>sem</a:t>
            </a:r>
            <a:r>
              <a:rPr lang="en-US" dirty="0" smtClean="0"/>
              <a:t> for PhD.</a:t>
            </a:r>
          </a:p>
          <a:p>
            <a:pPr lvl="1"/>
            <a:r>
              <a:rPr lang="en-US" dirty="0" smtClean="0"/>
              <a:t>Professor/Associate Professor without PhD but has experience in graduate supervision may be appointed upon senate endorsement.</a:t>
            </a:r>
          </a:p>
          <a:p>
            <a:pPr lvl="1"/>
            <a:r>
              <a:rPr lang="en-US" dirty="0" smtClean="0"/>
              <a:t>A lecturer without PhD but has experience as co supervisor (graduated) may be appointed as chairman for MS.</a:t>
            </a:r>
          </a:p>
          <a:p>
            <a:pPr lvl="1"/>
            <a:r>
              <a:rPr lang="en-US" dirty="0" smtClean="0"/>
              <a:t>Adjunct Professor with PhD and experience in graduate supervision</a:t>
            </a:r>
          </a:p>
          <a:p>
            <a:pPr lvl="1"/>
            <a:r>
              <a:rPr lang="en-US" dirty="0" smtClean="0"/>
              <a:t>Research fellow with PhD and has experience in graduate supervision may be appointed subject to their period of appointment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57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088981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Supervisor-Student Ratio</a:t>
            </a:r>
            <a:endParaRPr lang="en-US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41454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Determined by the faculty/institute base on teaching load, lab capacity, research grant, adequacy of facilities.</a:t>
            </a:r>
          </a:p>
          <a:p>
            <a:r>
              <a:rPr lang="en-US" sz="2800" dirty="0" smtClean="0"/>
              <a:t>Recommended ratio:</a:t>
            </a:r>
          </a:p>
          <a:p>
            <a:pPr lvl="1"/>
            <a:r>
              <a:rPr lang="en-US" dirty="0" smtClean="0"/>
              <a:t>Professor 	1:10</a:t>
            </a:r>
          </a:p>
          <a:p>
            <a:pPr lvl="1"/>
            <a:r>
              <a:rPr lang="en-US" dirty="0" smtClean="0"/>
              <a:t>Associate Professor	  1:7</a:t>
            </a:r>
          </a:p>
          <a:p>
            <a:pPr lvl="1"/>
            <a:r>
              <a:rPr lang="en-US" dirty="0" smtClean="0"/>
              <a:t>Lecturer     1:5</a:t>
            </a:r>
          </a:p>
          <a:p>
            <a:r>
              <a:rPr lang="en-US" sz="2800" dirty="0" smtClean="0"/>
              <a:t>More or less number of students may allowed base on track record. Faculty needs to justify the capabilities of staff.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08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U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9" y="-30051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251" y="67791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Checklist on Supervision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	The advisor or chairman of the supervisory committee is advised to constantly refer to the checklist issued by the Office of the Deputy Vice Chancellor (PU/S/SS-01) (Checklist for Chairman of Supervisory Committee or Advisor or Programme Coordinator on Semester Registration for Postgraduate Students - </a:t>
            </a:r>
            <a:r>
              <a:rPr lang="en-US" sz="2400" u="sng" dirty="0" smtClean="0">
                <a:hlinkClick r:id="rId3"/>
              </a:rPr>
              <a:t>http://reg.upm.edu.my/spk_upm/PU-S-web/BORANG-SPS/SS_SPS/PU-S-SS-01.PDF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	 in carrying out his or her supervisory activities.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7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Tanggungjawab</a:t>
            </a:r>
            <a:r>
              <a:rPr lang="en-US" sz="2800" dirty="0" smtClean="0"/>
              <a:t> </a:t>
            </a:r>
            <a:r>
              <a:rPr lang="en-US" sz="2800" dirty="0" err="1" smtClean="0"/>
              <a:t>Penyelia</a:t>
            </a:r>
            <a:endParaRPr lang="ms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selian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:</a:t>
            </a:r>
          </a:p>
          <a:p>
            <a:pPr marL="571500" indent="-571500">
              <a:buAutoNum type="romanLcPeriod"/>
            </a:pPr>
            <a:r>
              <a:rPr lang="en-US" dirty="0" err="1" smtClean="0"/>
              <a:t>Mendaftar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SPS 5999/6999 </a:t>
            </a:r>
            <a:r>
              <a:rPr lang="en-US" dirty="0" err="1" smtClean="0"/>
              <a:t>setiap</a:t>
            </a:r>
            <a:r>
              <a:rPr lang="en-US" dirty="0" smtClean="0"/>
              <a:t> semester.</a:t>
            </a:r>
          </a:p>
          <a:p>
            <a:pPr marL="571500" indent="-571500">
              <a:buAutoNum type="romanLcPeriod"/>
            </a:pP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. Fulltime min 9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</a:p>
          <a:p>
            <a:pPr marL="571500" indent="-571500">
              <a:buAutoNum type="romanLcPeriod"/>
            </a:pP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GS-11 </a:t>
            </a:r>
            <a:r>
              <a:rPr lang="en-US" dirty="0" err="1" smtClean="0"/>
              <a:t>dihujung</a:t>
            </a:r>
            <a:r>
              <a:rPr lang="en-US" dirty="0" smtClean="0"/>
              <a:t> semester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penyelia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gred</a:t>
            </a:r>
            <a:r>
              <a:rPr lang="en-US" dirty="0" smtClean="0"/>
              <a:t> M </a:t>
            </a:r>
            <a:r>
              <a:rPr lang="en-US" dirty="0" err="1" smtClean="0"/>
              <a:t>atau</a:t>
            </a:r>
            <a:r>
              <a:rPr lang="en-US" dirty="0" smtClean="0"/>
              <a:t> TM</a:t>
            </a:r>
          </a:p>
          <a:p>
            <a:pPr marL="571500" indent="-571500">
              <a:buAutoNum type="romanLcPeriod"/>
            </a:pPr>
            <a:r>
              <a:rPr lang="en-US" dirty="0" err="1" smtClean="0"/>
              <a:t>Mendaftar</a:t>
            </a:r>
            <a:r>
              <a:rPr lang="en-US" dirty="0" smtClean="0"/>
              <a:t> seminar proposal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pengajian</a:t>
            </a:r>
            <a:r>
              <a:rPr lang="en-US" dirty="0" smtClean="0"/>
              <a:t> (SPS5903/6903)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394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5415</TotalTime>
  <Words>1683</Words>
  <Application>Microsoft Office PowerPoint</Application>
  <PresentationFormat>On-screen Show (4:3)</PresentationFormat>
  <Paragraphs>354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맑은 고딕</vt:lpstr>
      <vt:lpstr>ＭＳ Ｐゴシック</vt:lpstr>
      <vt:lpstr>Arial</vt:lpstr>
      <vt:lpstr>Arial Black</vt:lpstr>
      <vt:lpstr>Calibri</vt:lpstr>
      <vt:lpstr>Cambria Math</vt:lpstr>
      <vt:lpstr>Cordia New</vt:lpstr>
      <vt:lpstr>Franklin Gothic Book</vt:lpstr>
      <vt:lpstr>Gill Sans MT</vt:lpstr>
      <vt:lpstr>Latha</vt:lpstr>
      <vt:lpstr>Symbol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Who can be a supervisor? Current Practice on Supervision in UPM</vt:lpstr>
      <vt:lpstr>Appointment of   Supervisory Committee</vt:lpstr>
      <vt:lpstr>Criteria of Chairman of Supervisory Committee</vt:lpstr>
      <vt:lpstr>Supervisor-Student Ratio</vt:lpstr>
      <vt:lpstr>Checklist on Supervision</vt:lpstr>
      <vt:lpstr>Tanggungjawab Penyelia</vt:lpstr>
      <vt:lpstr>Tanggungjawab Penyelia</vt:lpstr>
      <vt:lpstr>PowerPoint Presentation</vt:lpstr>
      <vt:lpstr>PowerPoint Presentation</vt:lpstr>
      <vt:lpstr>PELANTIKAN AHLI JK PEPERIKSAAN TESIS</vt:lpstr>
      <vt:lpstr>PENYERAHAN TESIS UNTUK PEPERIKSAAN</vt:lpstr>
      <vt:lpstr>PROSES PEMERIKSAAN TESIS</vt:lpstr>
      <vt:lpstr>PEPERIKSAAN AKHIR (VIVA VOCE)</vt:lpstr>
      <vt:lpstr>KEPUTUSAN VIVA VOCE</vt:lpstr>
      <vt:lpstr>Samb.</vt:lpstr>
      <vt:lpstr>PENERIMAAN TESIS SELEPAS VIVA VOCE</vt:lpstr>
      <vt:lpstr>PENERIMAAN TESIS MUKTAMAD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2013/2014 orientation lecture on PUTRA SARJANA for new students</dc:title>
  <dc:creator>User</dc:creator>
  <cp:lastModifiedBy>Noritah</cp:lastModifiedBy>
  <cp:revision>186</cp:revision>
  <cp:lastPrinted>2014-02-10T04:27:00Z</cp:lastPrinted>
  <dcterms:created xsi:type="dcterms:W3CDTF">2014-01-31T04:50:29Z</dcterms:created>
  <dcterms:modified xsi:type="dcterms:W3CDTF">2018-07-27T09:27:20Z</dcterms:modified>
</cp:coreProperties>
</file>